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58"/>
  </p:notesMasterIdLst>
  <p:handoutMasterIdLst>
    <p:handoutMasterId r:id="rId59"/>
  </p:handoutMasterIdLst>
  <p:sldIdLst>
    <p:sldId id="337" r:id="rId2"/>
    <p:sldId id="360" r:id="rId3"/>
    <p:sldId id="307" r:id="rId4"/>
    <p:sldId id="302" r:id="rId5"/>
    <p:sldId id="262" r:id="rId6"/>
    <p:sldId id="334" r:id="rId7"/>
    <p:sldId id="259" r:id="rId8"/>
    <p:sldId id="304" r:id="rId9"/>
    <p:sldId id="276" r:id="rId10"/>
    <p:sldId id="295" r:id="rId11"/>
    <p:sldId id="298" r:id="rId12"/>
    <p:sldId id="299" r:id="rId13"/>
    <p:sldId id="338" r:id="rId14"/>
    <p:sldId id="279" r:id="rId15"/>
    <p:sldId id="305" r:id="rId16"/>
    <p:sldId id="339" r:id="rId17"/>
    <p:sldId id="340" r:id="rId18"/>
    <p:sldId id="341" r:id="rId19"/>
    <p:sldId id="342" r:id="rId20"/>
    <p:sldId id="286" r:id="rId21"/>
    <p:sldId id="306" r:id="rId22"/>
    <p:sldId id="291" r:id="rId23"/>
    <p:sldId id="331" r:id="rId24"/>
    <p:sldId id="332" r:id="rId25"/>
    <p:sldId id="333" r:id="rId26"/>
    <p:sldId id="343" r:id="rId27"/>
    <p:sldId id="346" r:id="rId28"/>
    <p:sldId id="347" r:id="rId29"/>
    <p:sldId id="358" r:id="rId30"/>
    <p:sldId id="359" r:id="rId31"/>
    <p:sldId id="308" r:id="rId32"/>
    <p:sldId id="313" r:id="rId33"/>
    <p:sldId id="314" r:id="rId34"/>
    <p:sldId id="317" r:id="rId35"/>
    <p:sldId id="315" r:id="rId36"/>
    <p:sldId id="345" r:id="rId37"/>
    <p:sldId id="335" r:id="rId38"/>
    <p:sldId id="344" r:id="rId39"/>
    <p:sldId id="309" r:id="rId40"/>
    <p:sldId id="321" r:id="rId41"/>
    <p:sldId id="348" r:id="rId42"/>
    <p:sldId id="349" r:id="rId43"/>
    <p:sldId id="320" r:id="rId44"/>
    <p:sldId id="326" r:id="rId45"/>
    <p:sldId id="351" r:id="rId46"/>
    <p:sldId id="353" r:id="rId47"/>
    <p:sldId id="327" r:id="rId48"/>
    <p:sldId id="328" r:id="rId49"/>
    <p:sldId id="352" r:id="rId50"/>
    <p:sldId id="356" r:id="rId51"/>
    <p:sldId id="350" r:id="rId52"/>
    <p:sldId id="325" r:id="rId53"/>
    <p:sldId id="288" r:id="rId54"/>
    <p:sldId id="357" r:id="rId55"/>
    <p:sldId id="354" r:id="rId56"/>
    <p:sldId id="355" r:id="rId57"/>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4C48"/>
    <a:srgbClr val="3BB3AA"/>
    <a:srgbClr val="BA76AD"/>
    <a:srgbClr val="FFFFCC"/>
    <a:srgbClr val="F4BA65"/>
    <a:srgbClr val="D8DE58"/>
    <a:srgbClr val="57B3DC"/>
    <a:srgbClr val="FFAEBF"/>
    <a:srgbClr val="65BC6E"/>
    <a:srgbClr val="E97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AB995-F04E-478F-B22D-21289BC73674}" v="628" dt="2019-11-09T16:24:55.511"/>
    <p1510:client id="{4667CDF8-E932-4BC2-9E72-553E3A67AC21}" v="995" dt="2019-11-09T11:48:52.438"/>
    <p1510:client id="{D05CBBCB-7FFF-43A9-BB29-FAB07372A49F}" v="1016" dt="2019-11-08T15:21:54.4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02" autoAdjust="0"/>
    <p:restoredTop sz="79331" autoAdjust="0"/>
  </p:normalViewPr>
  <p:slideViewPr>
    <p:cSldViewPr snapToGrid="0">
      <p:cViewPr varScale="1">
        <p:scale>
          <a:sx n="60" d="100"/>
          <a:sy n="60" d="100"/>
        </p:scale>
        <p:origin x="420"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2-217A-488F-93A8-EF6C0D69EC1C}"/>
              </c:ext>
            </c:extLst>
          </c:dPt>
          <c:dPt>
            <c:idx val="1"/>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1-217A-488F-93A8-EF6C0D69EC1C}"/>
              </c:ext>
            </c:extLst>
          </c:dPt>
          <c:dPt>
            <c:idx val="2"/>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5-175E-4B48-BA7B-EAB8C584B9FF}"/>
              </c:ext>
            </c:extLst>
          </c:dPt>
          <c:dPt>
            <c:idx val="3"/>
            <c:bubble3D val="0"/>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175E-4B48-BA7B-EAB8C584B9FF}"/>
              </c:ext>
            </c:extLst>
          </c:dPt>
          <c:dLbls>
            <c:dLbl>
              <c:idx val="0"/>
              <c:layout>
                <c:manualLayout>
                  <c:x val="-0.21427157824236753"/>
                  <c:y val="0.17652920273898598"/>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bg1"/>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217A-488F-93A8-EF6C0D69EC1C}"/>
                </c:ext>
                <c:ext xmlns:c15="http://schemas.microsoft.com/office/drawing/2012/chart" uri="{CE6537A1-D6FC-4f65-9D91-7224C49458BB}">
                  <c15:layout>
                    <c:manualLayout>
                      <c:w val="0.26456721126889665"/>
                      <c:h val="0.31627195035941569"/>
                    </c:manualLayout>
                  </c15:layout>
                </c:ext>
              </c:extLst>
            </c:dLbl>
            <c:dLbl>
              <c:idx val="1"/>
              <c:layout>
                <c:manualLayout>
                  <c:x val="0.32942995124960545"/>
                  <c:y val="-0.18451576364476133"/>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217A-488F-93A8-EF6C0D69EC1C}"/>
                </c:ext>
                <c:ext xmlns:c15="http://schemas.microsoft.com/office/drawing/2012/chart" uri="{CE6537A1-D6FC-4f65-9D91-7224C49458BB}">
                  <c15:layout>
                    <c:manualLayout>
                      <c:w val="0.3433900121711333"/>
                      <c:h val="0.20087532595185173"/>
                    </c:manualLayout>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2"/>
                <c:pt idx="0">
                  <c:v>東京都</c:v>
                </c:pt>
                <c:pt idx="1">
                  <c:v>東京都以外</c:v>
                </c:pt>
              </c:strCache>
            </c:strRef>
          </c:cat>
          <c:val>
            <c:numRef>
              <c:f>Sheet1!$B$2:$B$5</c:f>
              <c:numCache>
                <c:formatCode>General</c:formatCode>
                <c:ptCount val="4"/>
                <c:pt idx="0">
                  <c:v>29</c:v>
                </c:pt>
                <c:pt idx="1">
                  <c:v>80</c:v>
                </c:pt>
              </c:numCache>
            </c:numRef>
          </c:val>
          <c:extLst xmlns:c16r2="http://schemas.microsoft.com/office/drawing/2015/06/chart">
            <c:ext xmlns:c16="http://schemas.microsoft.com/office/drawing/2014/chart" uri="{C3380CC4-5D6E-409C-BE32-E72D297353CC}">
              <c16:uniqueId val="{00000000-217A-488F-93A8-EF6C0D69EC1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spPr>
            <a:solidFill>
              <a:srgbClr val="3BB3AA"/>
            </a:solidFill>
          </c:spPr>
          <c:dPt>
            <c:idx val="0"/>
            <c:bubble3D val="0"/>
            <c:spPr>
              <a:solidFill>
                <a:srgbClr val="3BB3AA"/>
              </a:solidFill>
              <a:ln w="19050">
                <a:solidFill>
                  <a:schemeClr val="lt1"/>
                </a:solidFill>
              </a:ln>
              <a:effectLst/>
            </c:spPr>
            <c:extLst xmlns:c16r2="http://schemas.microsoft.com/office/drawing/2015/06/chart">
              <c:ext xmlns:c16="http://schemas.microsoft.com/office/drawing/2014/chart" uri="{C3380CC4-5D6E-409C-BE32-E72D297353CC}">
                <c16:uniqueId val="{00000003-038D-4ADC-9551-39BB6F73ACD4}"/>
              </c:ext>
            </c:extLst>
          </c:dPt>
          <c:dPt>
            <c:idx val="1"/>
            <c:bubble3D val="0"/>
            <c:spPr>
              <a:solidFill>
                <a:srgbClr val="EB4C48"/>
              </a:solidFill>
              <a:ln w="19050">
                <a:solidFill>
                  <a:schemeClr val="lt1"/>
                </a:solidFill>
              </a:ln>
              <a:effectLst/>
            </c:spPr>
            <c:extLst xmlns:c16r2="http://schemas.microsoft.com/office/drawing/2015/06/chart">
              <c:ext xmlns:c16="http://schemas.microsoft.com/office/drawing/2014/chart" uri="{C3380CC4-5D6E-409C-BE32-E72D297353CC}">
                <c16:uniqueId val="{00000001-038D-4ADC-9551-39BB6F73ACD4}"/>
              </c:ext>
            </c:extLst>
          </c:dPt>
          <c:dPt>
            <c:idx val="2"/>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2-038D-4ADC-9551-39BB6F73ACD4}"/>
              </c:ext>
            </c:extLst>
          </c:dPt>
          <c:dLbls>
            <c:dLbl>
              <c:idx val="0"/>
              <c:layout>
                <c:manualLayout>
                  <c:x val="5.6670322890591929E-2"/>
                  <c:y val="2.4276605754469372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038D-4ADC-9551-39BB6F73ACD4}"/>
                </c:ext>
                <c:ext xmlns:c15="http://schemas.microsoft.com/office/drawing/2012/chart" uri="{CE6537A1-D6FC-4f65-9D91-7224C49458BB}">
                  <c15:layout>
                    <c:manualLayout>
                      <c:w val="0.20968000224458183"/>
                      <c:h val="0.14025157232704399"/>
                    </c:manualLayout>
                  </c15:layout>
                </c:ext>
              </c:extLst>
            </c:dLbl>
            <c:dLbl>
              <c:idx val="1"/>
              <c:layout>
                <c:manualLayout>
                  <c:x val="0.10536123840143223"/>
                  <c:y val="-4.4559624622393781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038D-4ADC-9551-39BB6F73ACD4}"/>
                </c:ext>
                <c:ext xmlns:c15="http://schemas.microsoft.com/office/drawing/2012/chart" uri="{CE6537A1-D6FC-4f65-9D91-7224C49458BB}">
                  <c15:layout>
                    <c:manualLayout>
                      <c:w val="0.25289600181835437"/>
                      <c:h val="0.13625786163522011"/>
                    </c:manualLayout>
                  </c15:layout>
                </c:ext>
              </c:extLst>
            </c:dLbl>
            <c:dLbl>
              <c:idx val="2"/>
              <c:layout>
                <c:manualLayout>
                  <c:x val="-2.9187768285010844E-2"/>
                  <c:y val="9.5713613628485114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038D-4ADC-9551-39BB6F73ACD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知っていた</c:v>
                </c:pt>
                <c:pt idx="1">
                  <c:v>知らなかった</c:v>
                </c:pt>
                <c:pt idx="2">
                  <c:v>未回答</c:v>
                </c:pt>
              </c:strCache>
            </c:strRef>
          </c:cat>
          <c:val>
            <c:numRef>
              <c:f>Sheet1!$B$2:$B$4</c:f>
              <c:numCache>
                <c:formatCode>General</c:formatCode>
                <c:ptCount val="3"/>
                <c:pt idx="0">
                  <c:v>20</c:v>
                </c:pt>
                <c:pt idx="1">
                  <c:v>24</c:v>
                </c:pt>
                <c:pt idx="2">
                  <c:v>27</c:v>
                </c:pt>
              </c:numCache>
            </c:numRef>
          </c:val>
          <c:extLst xmlns:c16r2="http://schemas.microsoft.com/office/drawing/2015/06/chart">
            <c:ext xmlns:c16="http://schemas.microsoft.com/office/drawing/2014/chart" uri="{C3380CC4-5D6E-409C-BE32-E72D297353CC}">
              <c16:uniqueId val="{00000000-038D-4ADC-9551-39BB6F73ACD4}"/>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1D1-4483-9148-7F8BDEBCE7F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4-91D1-4483-9148-7F8BDEBCE7F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3-91D1-4483-9148-7F8BDEBCE7F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2-91D1-4483-9148-7F8BDEBCE7FC}"/>
              </c:ext>
            </c:extLst>
          </c:dPt>
          <c:dLbls>
            <c:dLbl>
              <c:idx val="0"/>
              <c:layout>
                <c:manualLayout>
                  <c:x val="3.9179348064448262E-2"/>
                  <c:y val="-0.3246932105184965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91D1-4483-9148-7F8BDEBCE7FC}"/>
                </c:ext>
                <c:ext xmlns:c15="http://schemas.microsoft.com/office/drawing/2012/chart" uri="{CE6537A1-D6FC-4f65-9D91-7224C49458BB}">
                  <c15:layout>
                    <c:manualLayout>
                      <c:w val="0.27013988019240603"/>
                      <c:h val="0.24716981132075469"/>
                    </c:manualLayout>
                  </c15:layout>
                </c:ext>
              </c:extLst>
            </c:dLbl>
            <c:dLbl>
              <c:idx val="1"/>
              <c:layout>
                <c:manualLayout>
                  <c:x val="-1.3269672022634623E-2"/>
                  <c:y val="4.5108329619174964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4-91D1-4483-9148-7F8BDEBCE7FC}"/>
                </c:ext>
                <c:ext xmlns:c15="http://schemas.microsoft.com/office/drawing/2012/chart" uri="{CE6537A1-D6FC-4f65-9D91-7224C49458BB}">
                  <c15:layout>
                    <c:manualLayout>
                      <c:w val="0.23540760988195383"/>
                      <c:h val="0.14025157232704399"/>
                    </c:manualLayout>
                  </c15:layout>
                </c:ext>
              </c:extLst>
            </c:dLbl>
            <c:dLbl>
              <c:idx val="2"/>
              <c:layout>
                <c:manualLayout>
                  <c:x val="-4.3736932983532407E-2"/>
                  <c:y val="-2.9283415044817511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91D1-4483-9148-7F8BDEBCE7FC}"/>
                </c:ext>
                <c:ext xmlns:c15="http://schemas.microsoft.com/office/drawing/2012/chart" uri="{CE6537A1-D6FC-4f65-9D91-7224C49458BB}">
                  <c15:layout>
                    <c:manualLayout>
                      <c:w val="0.24216110688676398"/>
                      <c:h val="0.14150943396226415"/>
                    </c:manualLayout>
                  </c15:layout>
                </c:ext>
              </c:extLst>
            </c:dLbl>
            <c:dLbl>
              <c:idx val="3"/>
              <c:layout>
                <c:manualLayout>
                  <c:x val="-3.2502831302962512E-2"/>
                  <c:y val="4.7386222948546525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91D1-4483-9148-7F8BDEBCE7F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歓迎された（普通の対応）</c:v>
                </c:pt>
                <c:pt idx="1">
                  <c:v>一言言われた</c:v>
                </c:pt>
                <c:pt idx="2">
                  <c:v>嫌な顔をされた</c:v>
                </c:pt>
                <c:pt idx="3">
                  <c:v>未回答</c:v>
                </c:pt>
              </c:strCache>
            </c:strRef>
          </c:cat>
          <c:val>
            <c:numRef>
              <c:f>Sheet1!$B$2:$B$5</c:f>
              <c:numCache>
                <c:formatCode>General</c:formatCode>
                <c:ptCount val="4"/>
                <c:pt idx="0">
                  <c:v>66</c:v>
                </c:pt>
                <c:pt idx="1">
                  <c:v>9</c:v>
                </c:pt>
                <c:pt idx="2">
                  <c:v>6</c:v>
                </c:pt>
                <c:pt idx="3">
                  <c:v>28</c:v>
                </c:pt>
              </c:numCache>
            </c:numRef>
          </c:val>
          <c:extLst xmlns:c16r2="http://schemas.microsoft.com/office/drawing/2015/06/chart">
            <c:ext xmlns:c16="http://schemas.microsoft.com/office/drawing/2014/chart" uri="{C3380CC4-5D6E-409C-BE32-E72D297353CC}">
              <c16:uniqueId val="{00000000-91D1-4483-9148-7F8BDEBCE7F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1D1-4483-9148-7F8BDEBCE7F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4-91D1-4483-9148-7F8BDEBCE7F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3-91D1-4483-9148-7F8BDEBCE7F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2-91D1-4483-9148-7F8BDEBCE7FC}"/>
              </c:ext>
            </c:extLst>
          </c:dPt>
          <c:dLbls>
            <c:dLbl>
              <c:idx val="0"/>
              <c:layout>
                <c:manualLayout>
                  <c:x val="3.9179348064448262E-2"/>
                  <c:y val="-0.3246932105184965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91D1-4483-9148-7F8BDEBCE7FC}"/>
                </c:ext>
                <c:ext xmlns:c15="http://schemas.microsoft.com/office/drawing/2012/chart" uri="{CE6537A1-D6FC-4f65-9D91-7224C49458BB}">
                  <c15:layout>
                    <c:manualLayout>
                      <c:w val="0.27013988019240603"/>
                      <c:h val="0.24716981132075469"/>
                    </c:manualLayout>
                  </c15:layout>
                </c:ext>
              </c:extLst>
            </c:dLbl>
            <c:dLbl>
              <c:idx val="1"/>
              <c:layout>
                <c:manualLayout>
                  <c:x val="-1.3269672022634623E-2"/>
                  <c:y val="4.5108329619174964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4-91D1-4483-9148-7F8BDEBCE7FC}"/>
                </c:ext>
                <c:ext xmlns:c15="http://schemas.microsoft.com/office/drawing/2012/chart" uri="{CE6537A1-D6FC-4f65-9D91-7224C49458BB}">
                  <c15:layout>
                    <c:manualLayout>
                      <c:w val="0.23540760988195383"/>
                      <c:h val="0.14025157232704399"/>
                    </c:manualLayout>
                  </c15:layout>
                </c:ext>
              </c:extLst>
            </c:dLbl>
            <c:dLbl>
              <c:idx val="2"/>
              <c:layout>
                <c:manualLayout>
                  <c:x val="-4.3736932983532407E-2"/>
                  <c:y val="-2.9283415044817511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91D1-4483-9148-7F8BDEBCE7FC}"/>
                </c:ext>
                <c:ext xmlns:c15="http://schemas.microsoft.com/office/drawing/2012/chart" uri="{CE6537A1-D6FC-4f65-9D91-7224C49458BB}">
                  <c15:layout>
                    <c:manualLayout>
                      <c:w val="0.24216110688676398"/>
                      <c:h val="0.14150943396226415"/>
                    </c:manualLayout>
                  </c15:layout>
                </c:ext>
              </c:extLst>
            </c:dLbl>
            <c:dLbl>
              <c:idx val="3"/>
              <c:layout>
                <c:manualLayout>
                  <c:x val="-3.2502831302962512E-2"/>
                  <c:y val="4.7386222948546525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91D1-4483-9148-7F8BDEBCE7F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3"/>
                <c:pt idx="0">
                  <c:v>ためらう</c:v>
                </c:pt>
                <c:pt idx="1">
                  <c:v>ためらわない</c:v>
                </c:pt>
                <c:pt idx="2">
                  <c:v>未回答</c:v>
                </c:pt>
              </c:strCache>
            </c:strRef>
          </c:cat>
          <c:val>
            <c:numRef>
              <c:f>Sheet1!$B$2:$B$5</c:f>
              <c:numCache>
                <c:formatCode>General</c:formatCode>
                <c:ptCount val="4"/>
                <c:pt idx="0">
                  <c:v>14</c:v>
                </c:pt>
                <c:pt idx="1">
                  <c:v>28</c:v>
                </c:pt>
                <c:pt idx="2">
                  <c:v>67</c:v>
                </c:pt>
              </c:numCache>
            </c:numRef>
          </c:val>
          <c:extLst xmlns:c16r2="http://schemas.microsoft.com/office/drawing/2015/06/chart">
            <c:ext xmlns:c16="http://schemas.microsoft.com/office/drawing/2014/chart" uri="{C3380CC4-5D6E-409C-BE32-E72D297353CC}">
              <c16:uniqueId val="{00000000-91D1-4483-9148-7F8BDEBCE7F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3804506722265953"/>
          <c:y val="0.2556736827339921"/>
          <c:w val="0.523909865554681"/>
          <c:h val="0.71626017115969642"/>
        </c:manualLayout>
      </c:layout>
      <c:pieChart>
        <c:varyColors val="1"/>
        <c:ser>
          <c:idx val="0"/>
          <c:order val="0"/>
          <c:tx>
            <c:strRef>
              <c:f>Sheet1!$B$1</c:f>
              <c:strCache>
                <c:ptCount val="1"/>
                <c:pt idx="0">
                  <c:v>車いすのタイプ</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7143-422C-B155-76FB02DB0C6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2-7143-422C-B155-76FB02DB0C6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4-7143-422C-B155-76FB02DB0C6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1-7143-422C-B155-76FB02DB0C6C}"/>
              </c:ext>
            </c:extLst>
          </c:dPt>
          <c:dLbls>
            <c:dLbl>
              <c:idx val="0"/>
              <c:layout>
                <c:manualLayout>
                  <c:x val="-0.23650210825100756"/>
                  <c:y val="0.17805009942577124"/>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7143-422C-B155-76FB02DB0C6C}"/>
                </c:ext>
                <c:ext xmlns:c15="http://schemas.microsoft.com/office/drawing/2012/chart" uri="{CE6537A1-D6FC-4f65-9D91-7224C49458BB}">
                  <c15:layout>
                    <c:manualLayout>
                      <c:w val="0.27175022436202756"/>
                      <c:h val="0.13290837577972056"/>
                    </c:manualLayout>
                  </c15:layout>
                </c:ext>
              </c:extLst>
            </c:dLbl>
            <c:dLbl>
              <c:idx val="1"/>
              <c:layout>
                <c:manualLayout>
                  <c:x val="-0.12507314596030178"/>
                  <c:y val="-9.7622080232423497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bg1"/>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7143-422C-B155-76FB02DB0C6C}"/>
                </c:ext>
                <c:ext xmlns:c15="http://schemas.microsoft.com/office/drawing/2012/chart" uri="{CE6537A1-D6FC-4f65-9D91-7224C49458BB}">
                  <c15:layout>
                    <c:manualLayout>
                      <c:w val="0.23707080242461401"/>
                      <c:h val="0.14456700523408203"/>
                    </c:manualLayout>
                  </c15:layout>
                </c:ext>
              </c:extLst>
            </c:dLbl>
            <c:dLbl>
              <c:idx val="2"/>
              <c:layout>
                <c:manualLayout>
                  <c:x val="0.22285810364129002"/>
                  <c:y val="9.0447218905853846E-2"/>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ea"/>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4-7143-422C-B155-76FB02DB0C6C}"/>
                </c:ext>
                <c:ext xmlns:c15="http://schemas.microsoft.com/office/drawing/2012/chart" uri="{CE6537A1-D6FC-4f65-9D91-7224C49458BB}">
                  <c15:layout>
                    <c:manualLayout>
                      <c:w val="0.2825520115228613"/>
                      <c:h val="0.13290837577972056"/>
                    </c:manualLayout>
                  </c15:layout>
                </c:ext>
              </c:extLst>
            </c:dLbl>
            <c:dLbl>
              <c:idx val="3"/>
              <c:layout>
                <c:manualLayout>
                  <c:x val="-0.22156072529278081"/>
                  <c:y val="8.1610406180530157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7143-422C-B155-76FB02DB0C6C}"/>
                </c:ext>
                <c:ext xmlns:c15="http://schemas.microsoft.com/office/drawing/2012/chart" uri="{CE6537A1-D6FC-4f65-9D91-7224C49458BB}">
                  <c15:layout>
                    <c:manualLayout>
                      <c:w val="0.23877634776579829"/>
                      <c:h val="0.19937810850885332"/>
                    </c:manualLayout>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手動</c:v>
                </c:pt>
                <c:pt idx="1">
                  <c:v>簡易電動</c:v>
                </c:pt>
                <c:pt idx="2">
                  <c:v>電動</c:v>
                </c:pt>
                <c:pt idx="3">
                  <c:v>ハンドル型</c:v>
                </c:pt>
              </c:strCache>
            </c:strRef>
          </c:cat>
          <c:val>
            <c:numRef>
              <c:f>Sheet1!$B$2:$B$5</c:f>
              <c:numCache>
                <c:formatCode>General</c:formatCode>
                <c:ptCount val="4"/>
                <c:pt idx="0">
                  <c:v>34</c:v>
                </c:pt>
                <c:pt idx="1">
                  <c:v>32</c:v>
                </c:pt>
                <c:pt idx="2">
                  <c:v>41</c:v>
                </c:pt>
                <c:pt idx="3">
                  <c:v>2</c:v>
                </c:pt>
              </c:numCache>
            </c:numRef>
          </c:val>
          <c:extLst xmlns:c16r2="http://schemas.microsoft.com/office/drawing/2015/06/chart">
            <c:ext xmlns:c16="http://schemas.microsoft.com/office/drawing/2014/chart" uri="{C3380CC4-5D6E-409C-BE32-E72D297353CC}">
              <c16:uniqueId val="{00000000-7143-422C-B155-76FB02DB0C6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流し</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Sheet1!$B$2:$B$7</c:f>
              <c:numCache>
                <c:formatCode>General</c:formatCode>
                <c:ptCount val="6"/>
                <c:pt idx="0">
                  <c:v>4</c:v>
                </c:pt>
                <c:pt idx="1">
                  <c:v>5</c:v>
                </c:pt>
                <c:pt idx="2">
                  <c:v>1</c:v>
                </c:pt>
                <c:pt idx="4">
                  <c:v>1</c:v>
                </c:pt>
              </c:numCache>
            </c:numRef>
          </c:val>
          <c:extLst xmlns:c16r2="http://schemas.microsoft.com/office/drawing/2015/06/chart">
            <c:ext xmlns:c16="http://schemas.microsoft.com/office/drawing/2014/chart" uri="{C3380CC4-5D6E-409C-BE32-E72D297353CC}">
              <c16:uniqueId val="{00000000-C389-4501-8F4A-6832AE0A3FE2}"/>
            </c:ext>
          </c:extLst>
        </c:ser>
        <c:ser>
          <c:idx val="1"/>
          <c:order val="1"/>
          <c:tx>
            <c:strRef>
              <c:f>Sheet1!$C$1</c:f>
              <c:strCache>
                <c:ptCount val="1"/>
                <c:pt idx="0">
                  <c:v>タクシー乗り場</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Sheet1!$C$2:$C$7</c:f>
              <c:numCache>
                <c:formatCode>General</c:formatCode>
                <c:ptCount val="6"/>
                <c:pt idx="0">
                  <c:v>6</c:v>
                </c:pt>
                <c:pt idx="1">
                  <c:v>5</c:v>
                </c:pt>
                <c:pt idx="2">
                  <c:v>6</c:v>
                </c:pt>
                <c:pt idx="3">
                  <c:v>1</c:v>
                </c:pt>
                <c:pt idx="4">
                  <c:v>1</c:v>
                </c:pt>
                <c:pt idx="5">
                  <c:v>2</c:v>
                </c:pt>
              </c:numCache>
            </c:numRef>
          </c:val>
          <c:extLst xmlns:c16r2="http://schemas.microsoft.com/office/drawing/2015/06/chart">
            <c:ext xmlns:c16="http://schemas.microsoft.com/office/drawing/2014/chart" uri="{C3380CC4-5D6E-409C-BE32-E72D297353CC}">
              <c16:uniqueId val="{00000001-C389-4501-8F4A-6832AE0A3FE2}"/>
            </c:ext>
          </c:extLst>
        </c:ser>
        <c:ser>
          <c:idx val="2"/>
          <c:order val="2"/>
          <c:tx>
            <c:strRef>
              <c:f>Sheet1!$D$1</c:f>
              <c:strCache>
                <c:ptCount val="1"/>
                <c:pt idx="0">
                  <c:v>アプリ</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Sheet1!$D$2:$D$7</c:f>
              <c:numCache>
                <c:formatCode>General</c:formatCode>
                <c:ptCount val="6"/>
                <c:pt idx="0">
                  <c:v>1</c:v>
                </c:pt>
                <c:pt idx="1">
                  <c:v>5</c:v>
                </c:pt>
                <c:pt idx="2">
                  <c:v>1</c:v>
                </c:pt>
                <c:pt idx="3">
                  <c:v>1</c:v>
                </c:pt>
                <c:pt idx="4">
                  <c:v>1</c:v>
                </c:pt>
              </c:numCache>
            </c:numRef>
          </c:val>
          <c:extLst xmlns:c16r2="http://schemas.microsoft.com/office/drawing/2015/06/chart">
            <c:ext xmlns:c16="http://schemas.microsoft.com/office/drawing/2014/chart" uri="{C3380CC4-5D6E-409C-BE32-E72D297353CC}">
              <c16:uniqueId val="{00000002-C389-4501-8F4A-6832AE0A3FE2}"/>
            </c:ext>
          </c:extLst>
        </c:ser>
        <c:ser>
          <c:idx val="3"/>
          <c:order val="3"/>
          <c:tx>
            <c:strRef>
              <c:f>Sheet1!$E$1</c:f>
              <c:strCache>
                <c:ptCount val="1"/>
                <c:pt idx="0">
                  <c:v>電話</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Sheet1!$E$2:$E$7</c:f>
              <c:numCache>
                <c:formatCode>General</c:formatCode>
                <c:ptCount val="6"/>
                <c:pt idx="0">
                  <c:v>8</c:v>
                </c:pt>
                <c:pt idx="1">
                  <c:v>10</c:v>
                </c:pt>
                <c:pt idx="2">
                  <c:v>6</c:v>
                </c:pt>
                <c:pt idx="5">
                  <c:v>6</c:v>
                </c:pt>
              </c:numCache>
            </c:numRef>
          </c:val>
          <c:extLst xmlns:c16r2="http://schemas.microsoft.com/office/drawing/2015/06/chart">
            <c:ext xmlns:c16="http://schemas.microsoft.com/office/drawing/2014/chart" uri="{C3380CC4-5D6E-409C-BE32-E72D297353CC}">
              <c16:uniqueId val="{00000003-C389-4501-8F4A-6832AE0A3FE2}"/>
            </c:ext>
          </c:extLst>
        </c:ser>
        <c:ser>
          <c:idx val="4"/>
          <c:order val="4"/>
          <c:tx>
            <c:strRef>
              <c:f>Sheet1!$F$1</c:f>
              <c:strCache>
                <c:ptCount val="1"/>
                <c:pt idx="0">
                  <c:v>全体</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Sheet1!$F$2:$F$7</c:f>
              <c:numCache>
                <c:formatCode>General</c:formatCode>
                <c:ptCount val="6"/>
                <c:pt idx="0">
                  <c:v>19</c:v>
                </c:pt>
                <c:pt idx="1">
                  <c:v>24</c:v>
                </c:pt>
                <c:pt idx="2">
                  <c:v>14</c:v>
                </c:pt>
                <c:pt idx="3">
                  <c:v>2</c:v>
                </c:pt>
                <c:pt idx="4">
                  <c:v>3</c:v>
                </c:pt>
                <c:pt idx="5">
                  <c:v>8</c:v>
                </c:pt>
              </c:numCache>
            </c:numRef>
          </c:val>
          <c:extLst xmlns:c16r2="http://schemas.microsoft.com/office/drawing/2015/06/chart">
            <c:ext xmlns:c16="http://schemas.microsoft.com/office/drawing/2014/chart" uri="{C3380CC4-5D6E-409C-BE32-E72D297353CC}">
              <c16:uniqueId val="{00000004-C389-4501-8F4A-6832AE0A3FE2}"/>
            </c:ext>
          </c:extLst>
        </c:ser>
        <c:dLbls>
          <c:dLblPos val="outEnd"/>
          <c:showLegendKey val="0"/>
          <c:showVal val="1"/>
          <c:showCatName val="0"/>
          <c:showSerName val="0"/>
          <c:showPercent val="0"/>
          <c:showBubbleSize val="0"/>
        </c:dLbls>
        <c:gapWidth val="219"/>
        <c:overlap val="-27"/>
        <c:axId val="1763162544"/>
        <c:axId val="1763162000"/>
      </c:barChart>
      <c:catAx>
        <c:axId val="176316254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763162000"/>
        <c:crosses val="autoZero"/>
        <c:auto val="1"/>
        <c:lblAlgn val="ctr"/>
        <c:lblOffset val="100"/>
        <c:noMultiLvlLbl val="0"/>
      </c:catAx>
      <c:valAx>
        <c:axId val="1763162000"/>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763162544"/>
        <c:crosses val="autoZero"/>
        <c:crossBetween val="between"/>
      </c:valAx>
      <c:spPr>
        <a:noFill/>
        <a:ln>
          <a:noFill/>
        </a:ln>
        <a:effectLst/>
      </c:spPr>
    </c:plotArea>
    <c:legend>
      <c:legendPos val="b"/>
      <c:layout>
        <c:manualLayout>
          <c:xMode val="edge"/>
          <c:yMode val="edge"/>
          <c:x val="0.28374662374882925"/>
          <c:y val="0"/>
          <c:w val="0.48515862816111477"/>
          <c:h val="8.728049324023176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286794201168849E-2"/>
          <c:y val="3.7274008109101496E-2"/>
          <c:w val="0.95153910214475723"/>
          <c:h val="0.80573194551412686"/>
        </c:manualLayout>
      </c:layout>
      <c:barChart>
        <c:barDir val="col"/>
        <c:grouping val="clustered"/>
        <c:varyColors val="0"/>
        <c:ser>
          <c:idx val="0"/>
          <c:order val="0"/>
          <c:tx>
            <c:strRef>
              <c:f>Sheet1!$B$1</c:f>
              <c:strCache>
                <c:ptCount val="1"/>
                <c:pt idx="0">
                  <c:v>手動</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Sheet1!$B$2:$B$7</c:f>
              <c:numCache>
                <c:formatCode>General</c:formatCode>
                <c:ptCount val="6"/>
                <c:pt idx="0">
                  <c:v>9</c:v>
                </c:pt>
                <c:pt idx="1">
                  <c:v>9</c:v>
                </c:pt>
                <c:pt idx="2">
                  <c:v>5</c:v>
                </c:pt>
                <c:pt idx="4">
                  <c:v>1</c:v>
                </c:pt>
                <c:pt idx="5">
                  <c:v>3</c:v>
                </c:pt>
              </c:numCache>
            </c:numRef>
          </c:val>
          <c:extLst xmlns:c16r2="http://schemas.microsoft.com/office/drawing/2015/06/chart">
            <c:ext xmlns:c16="http://schemas.microsoft.com/office/drawing/2014/chart" uri="{C3380CC4-5D6E-409C-BE32-E72D297353CC}">
              <c16:uniqueId val="{00000000-ECEF-4333-B303-5D86A74A209B}"/>
            </c:ext>
          </c:extLst>
        </c:ser>
        <c:ser>
          <c:idx val="1"/>
          <c:order val="1"/>
          <c:tx>
            <c:strRef>
              <c:f>Sheet1!$C$1</c:f>
              <c:strCache>
                <c:ptCount val="1"/>
                <c:pt idx="0">
                  <c:v>簡易電動</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Sheet1!$C$2:$C$7</c:f>
              <c:numCache>
                <c:formatCode>General</c:formatCode>
                <c:ptCount val="6"/>
                <c:pt idx="0">
                  <c:v>1</c:v>
                </c:pt>
                <c:pt idx="1">
                  <c:v>9</c:v>
                </c:pt>
                <c:pt idx="2">
                  <c:v>2</c:v>
                </c:pt>
                <c:pt idx="3">
                  <c:v>1</c:v>
                </c:pt>
                <c:pt idx="4">
                  <c:v>2</c:v>
                </c:pt>
                <c:pt idx="5">
                  <c:v>1</c:v>
                </c:pt>
              </c:numCache>
            </c:numRef>
          </c:val>
          <c:extLst xmlns:c16r2="http://schemas.microsoft.com/office/drawing/2015/06/chart">
            <c:ext xmlns:c16="http://schemas.microsoft.com/office/drawing/2014/chart" uri="{C3380CC4-5D6E-409C-BE32-E72D297353CC}">
              <c16:uniqueId val="{00000001-ECEF-4333-B303-5D86A74A209B}"/>
            </c:ext>
          </c:extLst>
        </c:ser>
        <c:ser>
          <c:idx val="2"/>
          <c:order val="2"/>
          <c:tx>
            <c:strRef>
              <c:f>Sheet1!$D$1</c:f>
              <c:strCache>
                <c:ptCount val="1"/>
                <c:pt idx="0">
                  <c:v>電動</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Sheet1!$D$2:$D$7</c:f>
              <c:numCache>
                <c:formatCode>General</c:formatCode>
                <c:ptCount val="6"/>
                <c:pt idx="0">
                  <c:v>9</c:v>
                </c:pt>
                <c:pt idx="1">
                  <c:v>7</c:v>
                </c:pt>
                <c:pt idx="2">
                  <c:v>6</c:v>
                </c:pt>
                <c:pt idx="3">
                  <c:v>1</c:v>
                </c:pt>
                <c:pt idx="5">
                  <c:v>3</c:v>
                </c:pt>
              </c:numCache>
            </c:numRef>
          </c:val>
          <c:extLst xmlns:c16r2="http://schemas.microsoft.com/office/drawing/2015/06/chart">
            <c:ext xmlns:c16="http://schemas.microsoft.com/office/drawing/2014/chart" uri="{C3380CC4-5D6E-409C-BE32-E72D297353CC}">
              <c16:uniqueId val="{00000002-ECEF-4333-B303-5D86A74A209B}"/>
            </c:ext>
          </c:extLst>
        </c:ser>
        <c:ser>
          <c:idx val="3"/>
          <c:order val="3"/>
          <c:tx>
            <c:strRef>
              <c:f>Sheet1!$E$1</c:f>
              <c:strCache>
                <c:ptCount val="1"/>
                <c:pt idx="0">
                  <c:v>ハンドル型</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Sheet1!$E$2:$E$7</c:f>
              <c:numCache>
                <c:formatCode>General</c:formatCode>
                <c:ptCount val="6"/>
                <c:pt idx="2">
                  <c:v>1</c:v>
                </c:pt>
                <c:pt idx="5">
                  <c:v>1</c:v>
                </c:pt>
              </c:numCache>
            </c:numRef>
          </c:val>
          <c:extLst xmlns:c16r2="http://schemas.microsoft.com/office/drawing/2015/06/chart">
            <c:ext xmlns:c16="http://schemas.microsoft.com/office/drawing/2014/chart" uri="{C3380CC4-5D6E-409C-BE32-E72D297353CC}">
              <c16:uniqueId val="{00000003-ECEF-4333-B303-5D86A74A209B}"/>
            </c:ext>
          </c:extLst>
        </c:ser>
        <c:ser>
          <c:idx val="4"/>
          <c:order val="4"/>
          <c:tx>
            <c:strRef>
              <c:f>Sheet1!$F$1</c:f>
              <c:strCache>
                <c:ptCount val="1"/>
                <c:pt idx="0">
                  <c:v>全体</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Sheet1!$F$2:$F$7</c:f>
              <c:numCache>
                <c:formatCode>General</c:formatCode>
                <c:ptCount val="6"/>
                <c:pt idx="0">
                  <c:v>19</c:v>
                </c:pt>
                <c:pt idx="1">
                  <c:v>25</c:v>
                </c:pt>
                <c:pt idx="2">
                  <c:v>14</c:v>
                </c:pt>
                <c:pt idx="3">
                  <c:v>2</c:v>
                </c:pt>
                <c:pt idx="4">
                  <c:v>3</c:v>
                </c:pt>
                <c:pt idx="5">
                  <c:v>8</c:v>
                </c:pt>
              </c:numCache>
            </c:numRef>
          </c:val>
          <c:extLst xmlns:c16r2="http://schemas.microsoft.com/office/drawing/2015/06/chart">
            <c:ext xmlns:c16="http://schemas.microsoft.com/office/drawing/2014/chart" uri="{C3380CC4-5D6E-409C-BE32-E72D297353CC}">
              <c16:uniqueId val="{00000004-ECEF-4333-B303-5D86A74A209B}"/>
            </c:ext>
          </c:extLst>
        </c:ser>
        <c:dLbls>
          <c:dLblPos val="outEnd"/>
          <c:showLegendKey val="0"/>
          <c:showVal val="1"/>
          <c:showCatName val="0"/>
          <c:showSerName val="0"/>
          <c:showPercent val="0"/>
          <c:showBubbleSize val="0"/>
        </c:dLbls>
        <c:gapWidth val="219"/>
        <c:overlap val="-27"/>
        <c:axId val="2116657856"/>
        <c:axId val="2116660032"/>
      </c:barChart>
      <c:catAx>
        <c:axId val="211665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60032"/>
        <c:crosses val="autoZero"/>
        <c:auto val="1"/>
        <c:lblAlgn val="ctr"/>
        <c:lblOffset val="100"/>
        <c:noMultiLvlLbl val="0"/>
      </c:catAx>
      <c:valAx>
        <c:axId val="21166600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57856"/>
        <c:crosses val="autoZero"/>
        <c:crossBetween val="between"/>
      </c:valAx>
      <c:spPr>
        <a:noFill/>
        <a:ln>
          <a:noFill/>
        </a:ln>
        <a:effectLst/>
      </c:spPr>
    </c:plotArea>
    <c:legend>
      <c:legendPos val="b"/>
      <c:layout>
        <c:manualLayout>
          <c:xMode val="edge"/>
          <c:yMode val="edge"/>
          <c:x val="0.18107576446192886"/>
          <c:y val="3.6276927648194922E-2"/>
          <c:w val="0.63656198940447983"/>
          <c:h val="6.43520031694151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流し</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Sheet1!$B$2:$B$7</c:f>
              <c:numCache>
                <c:formatCode>General</c:formatCode>
                <c:ptCount val="6"/>
                <c:pt idx="0">
                  <c:v>9</c:v>
                </c:pt>
                <c:pt idx="1">
                  <c:v>1</c:v>
                </c:pt>
                <c:pt idx="5">
                  <c:v>1</c:v>
                </c:pt>
              </c:numCache>
            </c:numRef>
          </c:val>
          <c:extLst xmlns:c16r2="http://schemas.microsoft.com/office/drawing/2015/06/chart">
            <c:ext xmlns:c16="http://schemas.microsoft.com/office/drawing/2014/chart" uri="{C3380CC4-5D6E-409C-BE32-E72D297353CC}">
              <c16:uniqueId val="{00000000-C389-4501-8F4A-6832AE0A3FE2}"/>
            </c:ext>
          </c:extLst>
        </c:ser>
        <c:ser>
          <c:idx val="1"/>
          <c:order val="1"/>
          <c:tx>
            <c:strRef>
              <c:f>Sheet1!$C$1</c:f>
              <c:strCache>
                <c:ptCount val="1"/>
                <c:pt idx="0">
                  <c:v>タクシー乗り場</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Sheet1!$C$2:$C$7</c:f>
              <c:numCache>
                <c:formatCode>General</c:formatCode>
                <c:ptCount val="6"/>
                <c:pt idx="0">
                  <c:v>13</c:v>
                </c:pt>
                <c:pt idx="1">
                  <c:v>3</c:v>
                </c:pt>
                <c:pt idx="2">
                  <c:v>1</c:v>
                </c:pt>
                <c:pt idx="5">
                  <c:v>4</c:v>
                </c:pt>
              </c:numCache>
            </c:numRef>
          </c:val>
          <c:extLst xmlns:c16r2="http://schemas.microsoft.com/office/drawing/2015/06/chart">
            <c:ext xmlns:c16="http://schemas.microsoft.com/office/drawing/2014/chart" uri="{C3380CC4-5D6E-409C-BE32-E72D297353CC}">
              <c16:uniqueId val="{00000001-C389-4501-8F4A-6832AE0A3FE2}"/>
            </c:ext>
          </c:extLst>
        </c:ser>
        <c:ser>
          <c:idx val="2"/>
          <c:order val="2"/>
          <c:tx>
            <c:strRef>
              <c:f>Sheet1!$D$1</c:f>
              <c:strCache>
                <c:ptCount val="1"/>
                <c:pt idx="0">
                  <c:v>アプリ</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Sheet1!$D$2:$D$7</c:f>
              <c:numCache>
                <c:formatCode>General</c:formatCode>
                <c:ptCount val="6"/>
                <c:pt idx="0">
                  <c:v>8</c:v>
                </c:pt>
                <c:pt idx="1">
                  <c:v>1</c:v>
                </c:pt>
              </c:numCache>
            </c:numRef>
          </c:val>
          <c:extLst xmlns:c16r2="http://schemas.microsoft.com/office/drawing/2015/06/chart">
            <c:ext xmlns:c16="http://schemas.microsoft.com/office/drawing/2014/chart" uri="{C3380CC4-5D6E-409C-BE32-E72D297353CC}">
              <c16:uniqueId val="{00000002-C389-4501-8F4A-6832AE0A3FE2}"/>
            </c:ext>
          </c:extLst>
        </c:ser>
        <c:ser>
          <c:idx val="3"/>
          <c:order val="3"/>
          <c:tx>
            <c:strRef>
              <c:f>Sheet1!$E$1</c:f>
              <c:strCache>
                <c:ptCount val="1"/>
                <c:pt idx="0">
                  <c:v>電話</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Sheet1!$E$2:$E$7</c:f>
              <c:numCache>
                <c:formatCode>General</c:formatCode>
                <c:ptCount val="6"/>
                <c:pt idx="0">
                  <c:v>17</c:v>
                </c:pt>
                <c:pt idx="1">
                  <c:v>6</c:v>
                </c:pt>
                <c:pt idx="4">
                  <c:v>1</c:v>
                </c:pt>
                <c:pt idx="5">
                  <c:v>6</c:v>
                </c:pt>
              </c:numCache>
            </c:numRef>
          </c:val>
          <c:extLst xmlns:c16r2="http://schemas.microsoft.com/office/drawing/2015/06/chart">
            <c:ext xmlns:c16="http://schemas.microsoft.com/office/drawing/2014/chart" uri="{C3380CC4-5D6E-409C-BE32-E72D297353CC}">
              <c16:uniqueId val="{00000003-C389-4501-8F4A-6832AE0A3FE2}"/>
            </c:ext>
          </c:extLst>
        </c:ser>
        <c:ser>
          <c:idx val="4"/>
          <c:order val="4"/>
          <c:tx>
            <c:strRef>
              <c:f>Sheet1!$F$1</c:f>
              <c:strCache>
                <c:ptCount val="1"/>
                <c:pt idx="0">
                  <c:v>全体</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Sheet1!$F$2:$F$7</c:f>
              <c:numCache>
                <c:formatCode>General</c:formatCode>
                <c:ptCount val="6"/>
                <c:pt idx="0">
                  <c:v>47</c:v>
                </c:pt>
                <c:pt idx="1">
                  <c:v>11</c:v>
                </c:pt>
                <c:pt idx="2">
                  <c:v>1</c:v>
                </c:pt>
                <c:pt idx="3">
                  <c:v>0</c:v>
                </c:pt>
                <c:pt idx="4">
                  <c:v>1</c:v>
                </c:pt>
                <c:pt idx="5">
                  <c:v>11</c:v>
                </c:pt>
              </c:numCache>
            </c:numRef>
          </c:val>
          <c:extLst xmlns:c16r2="http://schemas.microsoft.com/office/drawing/2015/06/chart">
            <c:ext xmlns:c16="http://schemas.microsoft.com/office/drawing/2014/chart" uri="{C3380CC4-5D6E-409C-BE32-E72D297353CC}">
              <c16:uniqueId val="{00000004-C389-4501-8F4A-6832AE0A3FE2}"/>
            </c:ext>
          </c:extLst>
        </c:ser>
        <c:dLbls>
          <c:dLblPos val="outEnd"/>
          <c:showLegendKey val="0"/>
          <c:showVal val="1"/>
          <c:showCatName val="0"/>
          <c:showSerName val="0"/>
          <c:showPercent val="0"/>
          <c:showBubbleSize val="0"/>
        </c:dLbls>
        <c:gapWidth val="219"/>
        <c:overlap val="-27"/>
        <c:axId val="2116660576"/>
        <c:axId val="2116661120"/>
      </c:barChart>
      <c:catAx>
        <c:axId val="2116660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61120"/>
        <c:crosses val="autoZero"/>
        <c:auto val="1"/>
        <c:lblAlgn val="ctr"/>
        <c:lblOffset val="100"/>
        <c:noMultiLvlLbl val="0"/>
      </c:catAx>
      <c:valAx>
        <c:axId val="2116661120"/>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60576"/>
        <c:crosses val="autoZero"/>
        <c:crossBetween val="between"/>
      </c:valAx>
      <c:spPr>
        <a:noFill/>
        <a:ln>
          <a:noFill/>
        </a:ln>
        <a:effectLst/>
      </c:spPr>
    </c:plotArea>
    <c:legend>
      <c:legendPos val="b"/>
      <c:layout>
        <c:manualLayout>
          <c:xMode val="edge"/>
          <c:yMode val="edge"/>
          <c:x val="0.28374662374882925"/>
          <c:y val="0"/>
          <c:w val="0.48515862816111477"/>
          <c:h val="8.728049324023176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286794201168849E-2"/>
          <c:y val="3.7274008109101496E-2"/>
          <c:w val="0.95153910214475723"/>
          <c:h val="0.80573194551412686"/>
        </c:manualLayout>
      </c:layout>
      <c:barChart>
        <c:barDir val="col"/>
        <c:grouping val="clustered"/>
        <c:varyColors val="0"/>
        <c:ser>
          <c:idx val="0"/>
          <c:order val="0"/>
          <c:tx>
            <c:strRef>
              <c:f>Sheet1!$B$1</c:f>
              <c:strCache>
                <c:ptCount val="1"/>
                <c:pt idx="0">
                  <c:v>手動</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Sheet1!$B$2:$B$7</c:f>
              <c:numCache>
                <c:formatCode>General</c:formatCode>
                <c:ptCount val="6"/>
                <c:pt idx="0">
                  <c:v>21</c:v>
                </c:pt>
                <c:pt idx="1">
                  <c:v>1</c:v>
                </c:pt>
                <c:pt idx="5">
                  <c:v>5</c:v>
                </c:pt>
              </c:numCache>
            </c:numRef>
          </c:val>
          <c:extLst xmlns:c16r2="http://schemas.microsoft.com/office/drawing/2015/06/chart">
            <c:ext xmlns:c16="http://schemas.microsoft.com/office/drawing/2014/chart" uri="{C3380CC4-5D6E-409C-BE32-E72D297353CC}">
              <c16:uniqueId val="{00000000-ECEF-4333-B303-5D86A74A209B}"/>
            </c:ext>
          </c:extLst>
        </c:ser>
        <c:ser>
          <c:idx val="1"/>
          <c:order val="1"/>
          <c:tx>
            <c:strRef>
              <c:f>Sheet1!$C$1</c:f>
              <c:strCache>
                <c:ptCount val="1"/>
                <c:pt idx="0">
                  <c:v>簡易電動</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Sheet1!$C$2:$C$7</c:f>
              <c:numCache>
                <c:formatCode>General</c:formatCode>
                <c:ptCount val="6"/>
                <c:pt idx="0">
                  <c:v>10</c:v>
                </c:pt>
                <c:pt idx="1">
                  <c:v>4</c:v>
                </c:pt>
                <c:pt idx="5">
                  <c:v>2</c:v>
                </c:pt>
              </c:numCache>
            </c:numRef>
          </c:val>
          <c:extLst xmlns:c16r2="http://schemas.microsoft.com/office/drawing/2015/06/chart">
            <c:ext xmlns:c16="http://schemas.microsoft.com/office/drawing/2014/chart" uri="{C3380CC4-5D6E-409C-BE32-E72D297353CC}">
              <c16:uniqueId val="{00000001-ECEF-4333-B303-5D86A74A209B}"/>
            </c:ext>
          </c:extLst>
        </c:ser>
        <c:ser>
          <c:idx val="2"/>
          <c:order val="2"/>
          <c:tx>
            <c:strRef>
              <c:f>Sheet1!$D$1</c:f>
              <c:strCache>
                <c:ptCount val="1"/>
                <c:pt idx="0">
                  <c:v>電動</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Sheet1!$D$2:$D$7</c:f>
              <c:numCache>
                <c:formatCode>General</c:formatCode>
                <c:ptCount val="6"/>
                <c:pt idx="0">
                  <c:v>16</c:v>
                </c:pt>
                <c:pt idx="1">
                  <c:v>5</c:v>
                </c:pt>
                <c:pt idx="2">
                  <c:v>1</c:v>
                </c:pt>
                <c:pt idx="4">
                  <c:v>1</c:v>
                </c:pt>
                <c:pt idx="5">
                  <c:v>3</c:v>
                </c:pt>
              </c:numCache>
            </c:numRef>
          </c:val>
          <c:extLst xmlns:c16r2="http://schemas.microsoft.com/office/drawing/2015/06/chart">
            <c:ext xmlns:c16="http://schemas.microsoft.com/office/drawing/2014/chart" uri="{C3380CC4-5D6E-409C-BE32-E72D297353CC}">
              <c16:uniqueId val="{00000002-ECEF-4333-B303-5D86A74A209B}"/>
            </c:ext>
          </c:extLst>
        </c:ser>
        <c:ser>
          <c:idx val="3"/>
          <c:order val="3"/>
          <c:tx>
            <c:strRef>
              <c:f>Sheet1!$E$1</c:f>
              <c:strCache>
                <c:ptCount val="1"/>
                <c:pt idx="0">
                  <c:v>ハンドル型</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Sheet1!$E$2:$E$7</c:f>
              <c:numCache>
                <c:formatCode>General</c:formatCode>
                <c:ptCount val="6"/>
                <c:pt idx="1">
                  <c:v>1</c:v>
                </c:pt>
                <c:pt idx="5">
                  <c:v>1</c:v>
                </c:pt>
              </c:numCache>
            </c:numRef>
          </c:val>
          <c:extLst xmlns:c16r2="http://schemas.microsoft.com/office/drawing/2015/06/chart">
            <c:ext xmlns:c16="http://schemas.microsoft.com/office/drawing/2014/chart" uri="{C3380CC4-5D6E-409C-BE32-E72D297353CC}">
              <c16:uniqueId val="{00000003-ECEF-4333-B303-5D86A74A209B}"/>
            </c:ext>
          </c:extLst>
        </c:ser>
        <c:ser>
          <c:idx val="4"/>
          <c:order val="4"/>
          <c:tx>
            <c:strRef>
              <c:f>Sheet1!$F$1</c:f>
              <c:strCache>
                <c:ptCount val="1"/>
                <c:pt idx="0">
                  <c:v>全体</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0～5分</c:v>
                </c:pt>
                <c:pt idx="1">
                  <c:v>6～10分</c:v>
                </c:pt>
                <c:pt idx="2">
                  <c:v>11～15分</c:v>
                </c:pt>
                <c:pt idx="3">
                  <c:v>16～20分</c:v>
                </c:pt>
                <c:pt idx="4">
                  <c:v>21分以上</c:v>
                </c:pt>
                <c:pt idx="5">
                  <c:v>不明、未記入</c:v>
                </c:pt>
              </c:strCache>
            </c:strRef>
          </c:cat>
          <c:val>
            <c:numRef>
              <c:f>Sheet1!$F$2:$F$7</c:f>
              <c:numCache>
                <c:formatCode>General</c:formatCode>
                <c:ptCount val="6"/>
                <c:pt idx="0">
                  <c:v>47</c:v>
                </c:pt>
                <c:pt idx="1">
                  <c:v>11</c:v>
                </c:pt>
                <c:pt idx="2">
                  <c:v>1</c:v>
                </c:pt>
                <c:pt idx="3">
                  <c:v>0</c:v>
                </c:pt>
                <c:pt idx="4">
                  <c:v>1</c:v>
                </c:pt>
                <c:pt idx="5">
                  <c:v>11</c:v>
                </c:pt>
              </c:numCache>
            </c:numRef>
          </c:val>
          <c:extLst xmlns:c16r2="http://schemas.microsoft.com/office/drawing/2015/06/chart">
            <c:ext xmlns:c16="http://schemas.microsoft.com/office/drawing/2014/chart" uri="{C3380CC4-5D6E-409C-BE32-E72D297353CC}">
              <c16:uniqueId val="{00000004-ECEF-4333-B303-5D86A74A209B}"/>
            </c:ext>
          </c:extLst>
        </c:ser>
        <c:dLbls>
          <c:dLblPos val="outEnd"/>
          <c:showLegendKey val="0"/>
          <c:showVal val="1"/>
          <c:showCatName val="0"/>
          <c:showSerName val="0"/>
          <c:showPercent val="0"/>
          <c:showBubbleSize val="0"/>
        </c:dLbls>
        <c:gapWidth val="219"/>
        <c:overlap val="-27"/>
        <c:axId val="2116662208"/>
        <c:axId val="2116658400"/>
      </c:barChart>
      <c:catAx>
        <c:axId val="211666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58400"/>
        <c:crosses val="autoZero"/>
        <c:auto val="1"/>
        <c:lblAlgn val="ctr"/>
        <c:lblOffset val="100"/>
        <c:noMultiLvlLbl val="0"/>
      </c:catAx>
      <c:valAx>
        <c:axId val="21166584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116662208"/>
        <c:crosses val="autoZero"/>
        <c:crossBetween val="between"/>
      </c:valAx>
      <c:spPr>
        <a:noFill/>
        <a:ln>
          <a:noFill/>
        </a:ln>
        <a:effectLst/>
      </c:spPr>
    </c:plotArea>
    <c:legend>
      <c:legendPos val="b"/>
      <c:layout>
        <c:manualLayout>
          <c:xMode val="edge"/>
          <c:yMode val="edge"/>
          <c:x val="0.18107576446192886"/>
          <c:y val="3.6276927648194922E-2"/>
          <c:w val="0.63656198940447983"/>
          <c:h val="6.43520031694151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4A8D-41E5-B3FA-5CE9098CC8C6}"/>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2-4A8D-41E5-B3FA-5CE9098CC8C6}"/>
              </c:ext>
            </c:extLst>
          </c:dPt>
          <c:dLbls>
            <c:dLbl>
              <c:idx val="1"/>
              <c:spPr>
                <a:noFill/>
                <a:ln>
                  <a:noFill/>
                </a:ln>
                <a:effectLst/>
              </c:spPr>
              <c:txPr>
                <a:bodyPr rot="0" spcFirstLastPara="1" vertOverflow="ellipsis" vert="horz" wrap="square" lIns="38100" tIns="19050" rIns="38100" bIns="19050" anchor="ctr" anchorCtr="1">
                  <a:noAutofit/>
                </a:bodyPr>
                <a:lstStyle/>
                <a:p>
                  <a:pPr>
                    <a:defRPr sz="1800" b="1" i="0" u="none" strike="noStrike" kern="1200" spc="0" baseline="0">
                      <a:solidFill>
                        <a:schemeClr val="tx1"/>
                      </a:solidFill>
                      <a:latin typeface="+mn-ea"/>
                      <a:ea typeface="+mn-ea"/>
                      <a:cs typeface="+mn-cs"/>
                    </a:defRPr>
                  </a:pPr>
                  <a:endParaRPr lang="ja-JP"/>
                </a:p>
              </c:txPr>
              <c:dLblPos val="outEnd"/>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4A8D-41E5-B3FA-5CE9098CC8C6}"/>
                </c:ex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tx1"/>
                    </a:solidFill>
                    <a:latin typeface="+mn-ea"/>
                    <a:ea typeface="+mn-ea"/>
                    <a:cs typeface="+mn-cs"/>
                  </a:defRPr>
                </a:pPr>
                <a:endParaRPr lang="ja-JP"/>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Sheet1!$A$2:$A$3</c:f>
              <c:strCache>
                <c:ptCount val="2"/>
                <c:pt idx="0">
                  <c:v>あった</c:v>
                </c:pt>
                <c:pt idx="1">
                  <c:v>なかった（乗車できなかった）</c:v>
                </c:pt>
              </c:strCache>
            </c:strRef>
          </c:cat>
          <c:val>
            <c:numRef>
              <c:f>Sheet1!$B$2:$B$3</c:f>
              <c:numCache>
                <c:formatCode>General</c:formatCode>
                <c:ptCount val="2"/>
                <c:pt idx="0">
                  <c:v>7</c:v>
                </c:pt>
                <c:pt idx="1">
                  <c:v>4</c:v>
                </c:pt>
              </c:numCache>
            </c:numRef>
          </c:val>
          <c:extLst xmlns:c16r2="http://schemas.microsoft.com/office/drawing/2015/06/chart">
            <c:ext xmlns:c16="http://schemas.microsoft.com/office/drawing/2014/chart" uri="{C3380CC4-5D6E-409C-BE32-E72D297353CC}">
              <c16:uniqueId val="{00000000-4A8D-41E5-B3FA-5CE9098CC8C6}"/>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rgbClr val="92D050"/>
              </a:solidFill>
              <a:ln w="19050">
                <a:solidFill>
                  <a:schemeClr val="lt1"/>
                </a:solidFill>
              </a:ln>
              <a:effectLst/>
            </c:spPr>
            <c:extLst xmlns:c16r2="http://schemas.microsoft.com/office/drawing/2015/06/chart">
              <c:ext xmlns:c16="http://schemas.microsoft.com/office/drawing/2014/chart" uri="{C3380CC4-5D6E-409C-BE32-E72D297353CC}">
                <c16:uniqueId val="{00000001-F848-4C43-ABDF-37099DB4EFF9}"/>
              </c:ext>
            </c:extLst>
          </c:dPt>
          <c:dPt>
            <c:idx val="1"/>
            <c:bubble3D val="0"/>
            <c:spPr>
              <a:solidFill>
                <a:srgbClr val="FFFF00"/>
              </a:solidFill>
              <a:ln w="19050">
                <a:solidFill>
                  <a:schemeClr val="lt1"/>
                </a:solidFill>
              </a:ln>
              <a:effectLst/>
            </c:spPr>
            <c:extLst xmlns:c16r2="http://schemas.microsoft.com/office/drawing/2015/06/chart">
              <c:ext xmlns:c16="http://schemas.microsoft.com/office/drawing/2014/chart" uri="{C3380CC4-5D6E-409C-BE32-E72D297353CC}">
                <c16:uniqueId val="{00000002-F848-4C43-ABDF-37099DB4EFF9}"/>
              </c:ext>
            </c:extLst>
          </c:dPt>
          <c:dPt>
            <c:idx val="2"/>
            <c:bubble3D val="0"/>
            <c:spPr>
              <a:solidFill>
                <a:srgbClr val="FFC000"/>
              </a:solidFill>
              <a:ln w="19050">
                <a:solidFill>
                  <a:schemeClr val="lt1"/>
                </a:solidFill>
              </a:ln>
              <a:effectLst/>
            </c:spPr>
            <c:extLst xmlns:c16r2="http://schemas.microsoft.com/office/drawing/2015/06/chart">
              <c:ext xmlns:c16="http://schemas.microsoft.com/office/drawing/2014/chart" uri="{C3380CC4-5D6E-409C-BE32-E72D297353CC}">
                <c16:uniqueId val="{00000003-F848-4C43-ABDF-37099DB4EFF9}"/>
              </c:ext>
            </c:extLst>
          </c:dPt>
          <c:dPt>
            <c:idx val="3"/>
            <c:bubble3D val="0"/>
            <c:spPr>
              <a:solidFill>
                <a:srgbClr val="FF0000"/>
              </a:solidFill>
              <a:ln w="19050">
                <a:solidFill>
                  <a:schemeClr val="lt1"/>
                </a:solidFill>
              </a:ln>
              <a:effectLst/>
            </c:spPr>
            <c:extLst xmlns:c16r2="http://schemas.microsoft.com/office/drawing/2015/06/chart">
              <c:ext xmlns:c16="http://schemas.microsoft.com/office/drawing/2014/chart" uri="{C3380CC4-5D6E-409C-BE32-E72D297353CC}">
                <c16:uniqueId val="{00000004-F848-4C43-ABDF-37099DB4EFF9}"/>
              </c:ext>
            </c:extLst>
          </c:dPt>
          <c:dPt>
            <c:idx val="4"/>
            <c:bubble3D val="0"/>
            <c:spPr>
              <a:solidFill>
                <a:srgbClr val="3BB3AA"/>
              </a:solidFill>
              <a:ln w="19050">
                <a:solidFill>
                  <a:schemeClr val="lt1"/>
                </a:solidFill>
              </a:ln>
              <a:effectLst/>
            </c:spPr>
            <c:extLst xmlns:c16r2="http://schemas.microsoft.com/office/drawing/2015/06/chart">
              <c:ext xmlns:c16="http://schemas.microsoft.com/office/drawing/2014/chart" uri="{C3380CC4-5D6E-409C-BE32-E72D297353CC}">
                <c16:uniqueId val="{00000005-F848-4C43-ABDF-37099DB4EFF9}"/>
              </c:ext>
            </c:extLst>
          </c:dPt>
          <c:dPt>
            <c:idx val="5"/>
            <c:bubble3D val="0"/>
            <c:spPr>
              <a:solidFill>
                <a:srgbClr val="BA76AD"/>
              </a:solidFill>
              <a:ln w="19050">
                <a:solidFill>
                  <a:schemeClr val="lt1"/>
                </a:solidFill>
              </a:ln>
              <a:effectLst/>
            </c:spPr>
            <c:extLst xmlns:c16r2="http://schemas.microsoft.com/office/drawing/2015/06/chart">
              <c:ext xmlns:c16="http://schemas.microsoft.com/office/drawing/2014/chart" uri="{C3380CC4-5D6E-409C-BE32-E72D297353CC}">
                <c16:uniqueId val="{00000006-F848-4C43-ABDF-37099DB4EFF9}"/>
              </c:ext>
            </c:extLst>
          </c:dPt>
          <c:dPt>
            <c:idx val="6"/>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7-F848-4C43-ABDF-37099DB4EFF9}"/>
              </c:ext>
            </c:extLst>
          </c:dPt>
          <c:dLbls>
            <c:dLbl>
              <c:idx val="0"/>
              <c:layout>
                <c:manualLayout>
                  <c:x val="3.2258570965098272E-2"/>
                  <c:y val="4.8553722061358426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F848-4C43-ABDF-37099DB4EFF9}"/>
                </c:ext>
                <c:ext xmlns:c15="http://schemas.microsoft.com/office/drawing/2012/chart" uri="{CE6537A1-D6FC-4f65-9D91-7224C49458BB}">
                  <c15:layout>
                    <c:manualLayout>
                      <c:w val="0.23926675102755965"/>
                      <c:h val="0.20139335789759108"/>
                    </c:manualLayout>
                  </c15:layout>
                </c:ext>
              </c:extLst>
            </c:dLbl>
            <c:dLbl>
              <c:idx val="1"/>
              <c:layout>
                <c:manualLayout>
                  <c:x val="1.0291043054948802E-2"/>
                  <c:y val="-6.3755469599711539E-2"/>
                </c:manualLayout>
              </c:layout>
              <c:tx>
                <c:rich>
                  <a:bodyPr/>
                  <a:lstStyle/>
                  <a:p>
                    <a:fld id="{A4BF276E-3997-4B2B-ACD1-60514B8F8E40}" type="CATEGORYNAME">
                      <a:rPr lang="ja-JP" altLang="en-US"/>
                      <a:pPr/>
                      <a:t>[分類名]</a:t>
                    </a:fld>
                    <a:r>
                      <a:rPr lang="en-US" altLang="ja-JP" baseline="0" dirty="0"/>
                      <a:t>, </a:t>
                    </a:r>
                    <a:fld id="{50490194-571F-47A4-BA59-E91359C239B7}" type="VALUE">
                      <a:rPr lang="en-US" altLang="ja-JP" baseline="0"/>
                      <a:pPr/>
                      <a:t>[値]</a:t>
                    </a:fld>
                    <a:r>
                      <a:rPr lang="en-US" altLang="ja-JP" baseline="0" dirty="0"/>
                      <a:t>, </a:t>
                    </a:r>
                    <a:fld id="{E9AB7A85-0690-4C0D-8BEB-8B895197D911}" type="PERCENTAGE">
                      <a:rPr lang="en-US" altLang="ja-JP" baseline="0"/>
                      <a:pPr/>
                      <a:t>[パーセンテージ]</a:t>
                    </a:fld>
                    <a:endParaRPr lang="en-US" altLang="ja-JP" baseline="0" dirty="0"/>
                  </a:p>
                </c:rich>
              </c:tx>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F848-4C43-ABDF-37099DB4EFF9}"/>
                </c:ext>
                <c:ext xmlns:c15="http://schemas.microsoft.com/office/drawing/2012/chart" uri="{CE6537A1-D6FC-4f65-9D91-7224C49458BB}">
                  <c15:layout>
                    <c:manualLayout>
                      <c:w val="0.17108859078852381"/>
                      <c:h val="0.12088815398077619"/>
                    </c:manualLayout>
                  </c15:layout>
                  <c15:dlblFieldTable/>
                  <c15:showDataLabelsRange val="0"/>
                </c:ext>
              </c:extLst>
            </c:dLbl>
            <c:dLbl>
              <c:idx val="2"/>
              <c:layout>
                <c:manualLayout>
                  <c:x val="1.8009325346160308E-2"/>
                  <c:y val="-7.0375342548749109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F848-4C43-ABDF-37099DB4EFF9}"/>
                </c:ext>
                <c:ext xmlns:c15="http://schemas.microsoft.com/office/drawing/2012/chart" uri="{CE6537A1-D6FC-4f65-9D91-7224C49458BB}">
                  <c15:layout>
                    <c:manualLayout>
                      <c:w val="0.15114969486956054"/>
                      <c:h val="8.8046387879334179E-2"/>
                    </c:manualLayout>
                  </c15:layout>
                </c:ext>
              </c:extLst>
            </c:dLbl>
            <c:dLbl>
              <c:idx val="3"/>
              <c:layout>
                <c:manualLayout>
                  <c:x val="-6.1283566551395552E-2"/>
                  <c:y val="1.7556658673181014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4-F848-4C43-ABDF-37099DB4EFF9}"/>
                </c:ext>
                <c:ext xmlns:c15="http://schemas.microsoft.com/office/drawing/2012/chart" uri="{CE6537A1-D6FC-4f65-9D91-7224C49458BB}"/>
              </c:extLst>
            </c:dLbl>
            <c:dLbl>
              <c:idx val="4"/>
              <c:layout>
                <c:manualLayout>
                  <c:x val="-0.10040284976809195"/>
                  <c:y val="-6.1388246561973989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5-F848-4C43-ABDF-37099DB4EFF9}"/>
                </c:ext>
                <c:ext xmlns:c15="http://schemas.microsoft.com/office/drawing/2012/chart" uri="{CE6537A1-D6FC-4f65-9D91-7224C49458BB}"/>
              </c:extLst>
            </c:dLbl>
            <c:dLbl>
              <c:idx val="5"/>
              <c:layout>
                <c:manualLayout>
                  <c:x val="-7.584984922507737E-2"/>
                  <c:y val="-0.16396073469356304"/>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6-F848-4C43-ABDF-37099DB4EFF9}"/>
                </c:ext>
                <c:ext xmlns:c15="http://schemas.microsoft.com/office/drawing/2012/chart" uri="{CE6537A1-D6FC-4f65-9D91-7224C49458BB}"/>
              </c:extLst>
            </c:dLbl>
            <c:dLbl>
              <c:idx val="6"/>
              <c:layout>
                <c:manualLayout>
                  <c:x val="-2.6960203138707357E-2"/>
                  <c:y val="3.9123333803733701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7-F848-4C43-ABDF-37099DB4EFF9}"/>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Sheet1!$A$2:$A$8</c:f>
              <c:strCache>
                <c:ptCount val="7"/>
                <c:pt idx="0">
                  <c:v>ない（今回が初めて）</c:v>
                </c:pt>
                <c:pt idx="1">
                  <c:v>2回目</c:v>
                </c:pt>
                <c:pt idx="2">
                  <c:v>3回目</c:v>
                </c:pt>
                <c:pt idx="3">
                  <c:v>4回目</c:v>
                </c:pt>
                <c:pt idx="4">
                  <c:v>5回目</c:v>
                </c:pt>
                <c:pt idx="5">
                  <c:v>6回目以上</c:v>
                </c:pt>
                <c:pt idx="6">
                  <c:v>乗せたことはあるが回数不明</c:v>
                </c:pt>
              </c:strCache>
            </c:strRef>
          </c:cat>
          <c:val>
            <c:numRef>
              <c:f>Sheet1!$B$2:$B$8</c:f>
              <c:numCache>
                <c:formatCode>General</c:formatCode>
                <c:ptCount val="7"/>
                <c:pt idx="0">
                  <c:v>20</c:v>
                </c:pt>
                <c:pt idx="1">
                  <c:v>6</c:v>
                </c:pt>
                <c:pt idx="2">
                  <c:v>4</c:v>
                </c:pt>
                <c:pt idx="3">
                  <c:v>5</c:v>
                </c:pt>
                <c:pt idx="4">
                  <c:v>1</c:v>
                </c:pt>
                <c:pt idx="5">
                  <c:v>3</c:v>
                </c:pt>
                <c:pt idx="6">
                  <c:v>17</c:v>
                </c:pt>
              </c:numCache>
            </c:numRef>
          </c:val>
          <c:extLst xmlns:c16r2="http://schemas.microsoft.com/office/drawing/2015/06/chart">
            <c:ext xmlns:c16="http://schemas.microsoft.com/office/drawing/2014/chart" uri="{C3380CC4-5D6E-409C-BE32-E72D297353CC}">
              <c16:uniqueId val="{00000000-F848-4C43-ABDF-37099DB4EFF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rgbClr val="0070C0"/>
              </a:solidFill>
              <a:ln w="19050">
                <a:solidFill>
                  <a:schemeClr val="lt1"/>
                </a:solidFill>
              </a:ln>
              <a:effectLst/>
            </c:spPr>
            <c:extLst xmlns:c16r2="http://schemas.microsoft.com/office/drawing/2015/06/chart">
              <c:ext xmlns:c16="http://schemas.microsoft.com/office/drawing/2014/chart" uri="{C3380CC4-5D6E-409C-BE32-E72D297353CC}">
                <c16:uniqueId val="{00000001-0E45-4F0E-BFD7-FC9CD375B0C0}"/>
              </c:ext>
            </c:extLst>
          </c:dPt>
          <c:dPt>
            <c:idx val="1"/>
            <c:bubble3D val="0"/>
            <c:spPr>
              <a:solidFill>
                <a:srgbClr val="FFC000"/>
              </a:solidFill>
              <a:ln w="19050">
                <a:solidFill>
                  <a:schemeClr val="lt1"/>
                </a:solidFill>
              </a:ln>
              <a:effectLst/>
            </c:spPr>
            <c:extLst xmlns:c16r2="http://schemas.microsoft.com/office/drawing/2015/06/chart">
              <c:ext xmlns:c16="http://schemas.microsoft.com/office/drawing/2014/chart" uri="{C3380CC4-5D6E-409C-BE32-E72D297353CC}">
                <c16:uniqueId val="{00000002-0E45-4F0E-BFD7-FC9CD375B0C0}"/>
              </c:ext>
            </c:extLst>
          </c:dPt>
          <c:dPt>
            <c:idx val="2"/>
            <c:bubble3D val="0"/>
            <c:spPr>
              <a:solidFill>
                <a:srgbClr val="EB4C48"/>
              </a:solidFill>
              <a:ln w="19050">
                <a:solidFill>
                  <a:schemeClr val="lt1"/>
                </a:solidFill>
              </a:ln>
              <a:effectLst/>
            </c:spPr>
            <c:extLst xmlns:c16r2="http://schemas.microsoft.com/office/drawing/2015/06/chart">
              <c:ext xmlns:c16="http://schemas.microsoft.com/office/drawing/2014/chart" uri="{C3380CC4-5D6E-409C-BE32-E72D297353CC}">
                <c16:uniqueId val="{00000003-0E45-4F0E-BFD7-FC9CD375B0C0}"/>
              </c:ext>
            </c:extLst>
          </c:dPt>
          <c:dPt>
            <c:idx val="3"/>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4-0E45-4F0E-BFD7-FC9CD375B0C0}"/>
              </c:ext>
            </c:extLst>
          </c:dPt>
          <c:dLbls>
            <c:dLbl>
              <c:idx val="0"/>
              <c:layout>
                <c:manualLayout>
                  <c:x val="1.5803284281049601E-2"/>
                  <c:y val="-0.11402416679047195"/>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0E45-4F0E-BFD7-FC9CD375B0C0}"/>
                </c:ext>
                <c:ext xmlns:c15="http://schemas.microsoft.com/office/drawing/2012/chart" uri="{CE6537A1-D6FC-4f65-9D91-7224C49458BB}"/>
              </c:extLst>
            </c:dLbl>
            <c:dLbl>
              <c:idx val="1"/>
              <c:layout>
                <c:manualLayout>
                  <c:x val="-3.4744323795920108E-2"/>
                  <c:y val="1.8181795671767444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0E45-4F0E-BFD7-FC9CD375B0C0}"/>
                </c:ext>
                <c:ext xmlns:c15="http://schemas.microsoft.com/office/drawing/2012/chart" uri="{CE6537A1-D6FC-4f65-9D91-7224C49458BB}"/>
              </c:extLst>
            </c:dLbl>
            <c:dLbl>
              <c:idx val="2"/>
              <c:layout>
                <c:manualLayout>
                  <c:x val="-5.9091604767629563E-2"/>
                  <c:y val="4.4501559946516119E-2"/>
                </c:manualLayout>
              </c:layou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0E45-4F0E-BFD7-FC9CD375B0C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良く知っていた</c:v>
                </c:pt>
                <c:pt idx="1">
                  <c:v>少し知っていた</c:v>
                </c:pt>
                <c:pt idx="2">
                  <c:v>知らなかった</c:v>
                </c:pt>
                <c:pt idx="3">
                  <c:v>未回答</c:v>
                </c:pt>
              </c:strCache>
            </c:strRef>
          </c:cat>
          <c:val>
            <c:numRef>
              <c:f>Sheet1!$B$2:$B$5</c:f>
              <c:numCache>
                <c:formatCode>General</c:formatCode>
                <c:ptCount val="4"/>
                <c:pt idx="0">
                  <c:v>34</c:v>
                </c:pt>
                <c:pt idx="1">
                  <c:v>26</c:v>
                </c:pt>
                <c:pt idx="2">
                  <c:v>8</c:v>
                </c:pt>
                <c:pt idx="3">
                  <c:v>2</c:v>
                </c:pt>
              </c:numCache>
            </c:numRef>
          </c:val>
          <c:extLst xmlns:c16r2="http://schemas.microsoft.com/office/drawing/2015/06/chart">
            <c:ext xmlns:c16="http://schemas.microsoft.com/office/drawing/2014/chart" uri="{C3380CC4-5D6E-409C-BE32-E72D297353CC}">
              <c16:uniqueId val="{00000000-0E45-4F0E-BFD7-FC9CD375B0C0}"/>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5621" cy="501497"/>
          </a:xfrm>
          <a:prstGeom prst="rect">
            <a:avLst/>
          </a:prstGeom>
        </p:spPr>
        <p:txBody>
          <a:bodyPr vert="horz" lIns="92437" tIns="46218" rIns="92437" bIns="46218" rtlCol="0"/>
          <a:lstStyle>
            <a:lvl1pPr algn="l">
              <a:defRPr sz="1200"/>
            </a:lvl1pPr>
          </a:lstStyle>
          <a:p>
            <a:endParaRPr kumimoji="1" lang="ja-JP" altLang="en-US" dirty="0">
              <a:ea typeface="UD デジタル 教科書体 N-B" panose="02020700000000000000" pitchFamily="17" charset="-128"/>
            </a:endParaRPr>
          </a:p>
        </p:txBody>
      </p:sp>
      <p:sp>
        <p:nvSpPr>
          <p:cNvPr id="3" name="日付プレースホルダー 2"/>
          <p:cNvSpPr>
            <a:spLocks noGrp="1"/>
          </p:cNvSpPr>
          <p:nvPr>
            <p:ph type="dt" sz="quarter" idx="1"/>
          </p:nvPr>
        </p:nvSpPr>
        <p:spPr>
          <a:xfrm>
            <a:off x="3900934" y="0"/>
            <a:ext cx="2985621" cy="501497"/>
          </a:xfrm>
          <a:prstGeom prst="rect">
            <a:avLst/>
          </a:prstGeom>
        </p:spPr>
        <p:txBody>
          <a:bodyPr vert="horz" lIns="92437" tIns="46218" rIns="92437" bIns="46218" rtlCol="0"/>
          <a:lstStyle>
            <a:lvl1pPr algn="r">
              <a:defRPr sz="1200"/>
            </a:lvl1pPr>
          </a:lstStyle>
          <a:p>
            <a:fld id="{AAAB2D82-B2A1-4E1B-86BA-4280FE0058F9}" type="datetimeFigureOut">
              <a:rPr kumimoji="1" lang="ja-JP" altLang="en-US" smtClean="0">
                <a:ea typeface="UD デジタル 教科書体 N-B" panose="02020700000000000000" pitchFamily="17" charset="-128"/>
              </a:rPr>
              <a:t>2023/11/1</a:t>
            </a:fld>
            <a:endParaRPr kumimoji="1" lang="ja-JP" altLang="en-US" dirty="0">
              <a:ea typeface="UD デジタル 教科書体 N-B" panose="02020700000000000000" pitchFamily="17" charset="-128"/>
            </a:endParaRPr>
          </a:p>
        </p:txBody>
      </p:sp>
      <p:sp>
        <p:nvSpPr>
          <p:cNvPr id="4" name="フッター プレースホルダー 3"/>
          <p:cNvSpPr>
            <a:spLocks noGrp="1"/>
          </p:cNvSpPr>
          <p:nvPr>
            <p:ph type="ftr" sz="quarter" idx="2"/>
          </p:nvPr>
        </p:nvSpPr>
        <p:spPr>
          <a:xfrm>
            <a:off x="0" y="9517216"/>
            <a:ext cx="2985621" cy="501497"/>
          </a:xfrm>
          <a:prstGeom prst="rect">
            <a:avLst/>
          </a:prstGeom>
        </p:spPr>
        <p:txBody>
          <a:bodyPr vert="horz" lIns="92437" tIns="46218" rIns="92437" bIns="46218" rtlCol="0" anchor="b"/>
          <a:lstStyle>
            <a:lvl1pPr algn="l">
              <a:defRPr sz="1200"/>
            </a:lvl1pPr>
          </a:lstStyle>
          <a:p>
            <a:endParaRPr kumimoji="1" lang="ja-JP" altLang="en-US" dirty="0">
              <a:ea typeface="UD デジタル 教科書体 N-B" panose="02020700000000000000" pitchFamily="17" charset="-128"/>
            </a:endParaRPr>
          </a:p>
        </p:txBody>
      </p:sp>
      <p:sp>
        <p:nvSpPr>
          <p:cNvPr id="5" name="スライド番号プレースホルダー 4"/>
          <p:cNvSpPr>
            <a:spLocks noGrp="1"/>
          </p:cNvSpPr>
          <p:nvPr>
            <p:ph type="sldNum" sz="quarter" idx="3"/>
          </p:nvPr>
        </p:nvSpPr>
        <p:spPr>
          <a:xfrm>
            <a:off x="3900934" y="9517216"/>
            <a:ext cx="2985621" cy="501497"/>
          </a:xfrm>
          <a:prstGeom prst="rect">
            <a:avLst/>
          </a:prstGeom>
        </p:spPr>
        <p:txBody>
          <a:bodyPr vert="horz" lIns="92437" tIns="46218" rIns="92437" bIns="46218" rtlCol="0" anchor="b"/>
          <a:lstStyle>
            <a:lvl1pPr algn="r">
              <a:defRPr sz="1200"/>
            </a:lvl1pPr>
          </a:lstStyle>
          <a:p>
            <a:fld id="{FC411830-49F4-48E1-8252-44332F8A9ED2}" type="slidenum">
              <a:rPr kumimoji="1" lang="ja-JP" altLang="en-US" smtClean="0">
                <a:ea typeface="UD デジタル 教科書体 N-B" panose="02020700000000000000" pitchFamily="17" charset="-128"/>
              </a:rPr>
              <a:t>‹#›</a:t>
            </a:fld>
            <a:endParaRPr kumimoji="1" lang="ja-JP" altLang="en-US" dirty="0">
              <a:ea typeface="UD デジタル 教科書体 N-B" panose="02020700000000000000" pitchFamily="17" charset="-128"/>
            </a:endParaRPr>
          </a:p>
        </p:txBody>
      </p:sp>
    </p:spTree>
    <p:extLst>
      <p:ext uri="{BB962C8B-B14F-4D97-AF65-F5344CB8AC3E}">
        <p14:creationId xmlns:p14="http://schemas.microsoft.com/office/powerpoint/2010/main" val="520232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5466" cy="502950"/>
          </a:xfrm>
          <a:prstGeom prst="rect">
            <a:avLst/>
          </a:prstGeom>
        </p:spPr>
        <p:txBody>
          <a:bodyPr vert="horz" lIns="93112" tIns="46556" rIns="93112" bIns="465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074" y="0"/>
            <a:ext cx="2985465" cy="502950"/>
          </a:xfrm>
          <a:prstGeom prst="rect">
            <a:avLst/>
          </a:prstGeom>
        </p:spPr>
        <p:txBody>
          <a:bodyPr vert="horz" lIns="93112" tIns="46556" rIns="93112" bIns="46556" rtlCol="0"/>
          <a:lstStyle>
            <a:lvl1pPr algn="r">
              <a:defRPr sz="1200"/>
            </a:lvl1pPr>
          </a:lstStyle>
          <a:p>
            <a:fld id="{FD73CEB6-3B9F-4923-A8F9-5C38072588D7}" type="datetimeFigureOut">
              <a:rPr kumimoji="1" lang="ja-JP" altLang="en-US" smtClean="0"/>
              <a:t>2023/11/1</a:t>
            </a:fld>
            <a:endParaRPr kumimoji="1" lang="ja-JP" altLang="en-US"/>
          </a:p>
        </p:txBody>
      </p:sp>
      <p:sp>
        <p:nvSpPr>
          <p:cNvPr id="4" name="スライド イメージ プレースホルダー 3"/>
          <p:cNvSpPr>
            <a:spLocks noGrp="1" noRot="1" noChangeAspect="1"/>
          </p:cNvSpPr>
          <p:nvPr>
            <p:ph type="sldImg" idx="2"/>
          </p:nvPr>
        </p:nvSpPr>
        <p:spPr>
          <a:xfrm>
            <a:off x="438150" y="1252538"/>
            <a:ext cx="6011863" cy="3381375"/>
          </a:xfrm>
          <a:prstGeom prst="rect">
            <a:avLst/>
          </a:prstGeom>
          <a:noFill/>
          <a:ln w="12700">
            <a:solidFill>
              <a:prstClr val="black"/>
            </a:solidFill>
          </a:ln>
        </p:spPr>
        <p:txBody>
          <a:bodyPr vert="horz" lIns="93112" tIns="46556" rIns="93112" bIns="46556" rtlCol="0" anchor="ctr"/>
          <a:lstStyle/>
          <a:p>
            <a:endParaRPr lang="ja-JP" altLang="en-US"/>
          </a:p>
        </p:txBody>
      </p:sp>
      <p:sp>
        <p:nvSpPr>
          <p:cNvPr id="5" name="ノート プレースホルダー 4"/>
          <p:cNvSpPr>
            <a:spLocks noGrp="1"/>
          </p:cNvSpPr>
          <p:nvPr>
            <p:ph type="body" sz="quarter" idx="3"/>
          </p:nvPr>
        </p:nvSpPr>
        <p:spPr>
          <a:xfrm>
            <a:off x="688331" y="4821557"/>
            <a:ext cx="5511504" cy="3944615"/>
          </a:xfrm>
          <a:prstGeom prst="rect">
            <a:avLst/>
          </a:prstGeom>
        </p:spPr>
        <p:txBody>
          <a:bodyPr vert="horz" lIns="93112" tIns="46556" rIns="93112" bIns="465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515763"/>
            <a:ext cx="2985466" cy="502950"/>
          </a:xfrm>
          <a:prstGeom prst="rect">
            <a:avLst/>
          </a:prstGeom>
        </p:spPr>
        <p:txBody>
          <a:bodyPr vert="horz" lIns="93112" tIns="46556" rIns="93112" bIns="465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074" y="9515763"/>
            <a:ext cx="2985465" cy="502950"/>
          </a:xfrm>
          <a:prstGeom prst="rect">
            <a:avLst/>
          </a:prstGeom>
        </p:spPr>
        <p:txBody>
          <a:bodyPr vert="horz" lIns="93112" tIns="46556" rIns="93112" bIns="46556" rtlCol="0" anchor="b"/>
          <a:lstStyle>
            <a:lvl1pPr algn="r">
              <a:defRPr sz="1200"/>
            </a:lvl1pPr>
          </a:lstStyle>
          <a:p>
            <a:fld id="{27E86441-CA38-47AA-9758-0797F2E009D8}" type="slidenum">
              <a:rPr kumimoji="1" lang="ja-JP" altLang="en-US" smtClean="0"/>
              <a:t>‹#›</a:t>
            </a:fld>
            <a:endParaRPr kumimoji="1" lang="ja-JP" altLang="en-US"/>
          </a:p>
        </p:txBody>
      </p:sp>
    </p:spTree>
    <p:extLst>
      <p:ext uri="{BB962C8B-B14F-4D97-AF65-F5344CB8AC3E}">
        <p14:creationId xmlns:p14="http://schemas.microsoft.com/office/powerpoint/2010/main" val="20921914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6</a:t>
            </a:fld>
            <a:endParaRPr kumimoji="1" lang="ja-JP" altLang="en-US"/>
          </a:p>
        </p:txBody>
      </p:sp>
    </p:spTree>
    <p:extLst>
      <p:ext uri="{BB962C8B-B14F-4D97-AF65-F5344CB8AC3E}">
        <p14:creationId xmlns:p14="http://schemas.microsoft.com/office/powerpoint/2010/main" val="3596557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23</a:t>
            </a:fld>
            <a:endParaRPr kumimoji="1" lang="ja-JP" altLang="en-US"/>
          </a:p>
        </p:txBody>
      </p:sp>
    </p:spTree>
    <p:extLst>
      <p:ext uri="{BB962C8B-B14F-4D97-AF65-F5344CB8AC3E}">
        <p14:creationId xmlns:p14="http://schemas.microsoft.com/office/powerpoint/2010/main" val="2669835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24</a:t>
            </a:fld>
            <a:endParaRPr kumimoji="1" lang="ja-JP" altLang="en-US"/>
          </a:p>
        </p:txBody>
      </p:sp>
    </p:spTree>
    <p:extLst>
      <p:ext uri="{BB962C8B-B14F-4D97-AF65-F5344CB8AC3E}">
        <p14:creationId xmlns:p14="http://schemas.microsoft.com/office/powerpoint/2010/main" val="1722736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36</a:t>
            </a:fld>
            <a:endParaRPr kumimoji="1" lang="ja-JP" altLang="en-US"/>
          </a:p>
        </p:txBody>
      </p:sp>
    </p:spTree>
    <p:extLst>
      <p:ext uri="{BB962C8B-B14F-4D97-AF65-F5344CB8AC3E}">
        <p14:creationId xmlns:p14="http://schemas.microsoft.com/office/powerpoint/2010/main" val="2775238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42</a:t>
            </a:fld>
            <a:endParaRPr kumimoji="1" lang="ja-JP" altLang="en-US"/>
          </a:p>
        </p:txBody>
      </p:sp>
    </p:spTree>
    <p:extLst>
      <p:ext uri="{BB962C8B-B14F-4D97-AF65-F5344CB8AC3E}">
        <p14:creationId xmlns:p14="http://schemas.microsoft.com/office/powerpoint/2010/main" val="4143724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7</a:t>
            </a:fld>
            <a:endParaRPr kumimoji="1" lang="ja-JP" altLang="en-US"/>
          </a:p>
        </p:txBody>
      </p:sp>
    </p:spTree>
    <p:extLst>
      <p:ext uri="{BB962C8B-B14F-4D97-AF65-F5344CB8AC3E}">
        <p14:creationId xmlns:p14="http://schemas.microsoft.com/office/powerpoint/2010/main" val="230301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9</a:t>
            </a:fld>
            <a:endParaRPr kumimoji="1" lang="ja-JP" altLang="en-US"/>
          </a:p>
        </p:txBody>
      </p:sp>
    </p:spTree>
    <p:extLst>
      <p:ext uri="{BB962C8B-B14F-4D97-AF65-F5344CB8AC3E}">
        <p14:creationId xmlns:p14="http://schemas.microsoft.com/office/powerpoint/2010/main" val="265253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11</a:t>
            </a:fld>
            <a:endParaRPr kumimoji="1" lang="ja-JP" altLang="en-US"/>
          </a:p>
        </p:txBody>
      </p:sp>
    </p:spTree>
    <p:extLst>
      <p:ext uri="{BB962C8B-B14F-4D97-AF65-F5344CB8AC3E}">
        <p14:creationId xmlns:p14="http://schemas.microsoft.com/office/powerpoint/2010/main" val="244741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14</a:t>
            </a:fld>
            <a:endParaRPr kumimoji="1" lang="ja-JP" altLang="en-US"/>
          </a:p>
        </p:txBody>
      </p:sp>
    </p:spTree>
    <p:extLst>
      <p:ext uri="{BB962C8B-B14F-4D97-AF65-F5344CB8AC3E}">
        <p14:creationId xmlns:p14="http://schemas.microsoft.com/office/powerpoint/2010/main" val="1590883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16</a:t>
            </a:fld>
            <a:endParaRPr kumimoji="1" lang="ja-JP" altLang="en-US"/>
          </a:p>
        </p:txBody>
      </p:sp>
    </p:spTree>
    <p:extLst>
      <p:ext uri="{BB962C8B-B14F-4D97-AF65-F5344CB8AC3E}">
        <p14:creationId xmlns:p14="http://schemas.microsoft.com/office/powerpoint/2010/main" val="2774408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17</a:t>
            </a:fld>
            <a:endParaRPr kumimoji="1" lang="ja-JP" altLang="en-US"/>
          </a:p>
        </p:txBody>
      </p:sp>
    </p:spTree>
    <p:extLst>
      <p:ext uri="{BB962C8B-B14F-4D97-AF65-F5344CB8AC3E}">
        <p14:creationId xmlns:p14="http://schemas.microsoft.com/office/powerpoint/2010/main" val="1043305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18</a:t>
            </a:fld>
            <a:endParaRPr kumimoji="1" lang="ja-JP" altLang="en-US"/>
          </a:p>
        </p:txBody>
      </p:sp>
    </p:spTree>
    <p:extLst>
      <p:ext uri="{BB962C8B-B14F-4D97-AF65-F5344CB8AC3E}">
        <p14:creationId xmlns:p14="http://schemas.microsoft.com/office/powerpoint/2010/main" val="5326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E86441-CA38-47AA-9758-0797F2E009D8}" type="slidenum">
              <a:rPr kumimoji="1" lang="ja-JP" altLang="en-US" smtClean="0"/>
              <a:t>19</a:t>
            </a:fld>
            <a:endParaRPr kumimoji="1" lang="ja-JP" altLang="en-US"/>
          </a:p>
        </p:txBody>
      </p:sp>
    </p:spTree>
    <p:extLst>
      <p:ext uri="{BB962C8B-B14F-4D97-AF65-F5344CB8AC3E}">
        <p14:creationId xmlns:p14="http://schemas.microsoft.com/office/powerpoint/2010/main" val="1450839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7581C921-A9DD-480A-AA76-4A81D7AE937F}" type="datetimeFigureOut">
              <a:rPr kumimoji="1" lang="ja-JP" altLang="en-US" smtClean="0"/>
              <a:t>2023/11/1</a:t>
            </a:fld>
            <a:endParaRPr kumimoji="1" lang="ja-JP"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3EDE5E7-212B-44F1-8802-A5BF0C172592}"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52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6936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293158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77367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26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8436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147257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55161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66438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88183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2023/11/1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23355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7581C921-A9DD-480A-AA76-4A81D7AE937F}" type="datetimeFigureOut">
              <a:rPr kumimoji="1" lang="ja-JP" altLang="en-US" smtClean="0"/>
              <a:t>2023/11/1</a:t>
            </a:fld>
            <a:endParaRPr kumimoji="1" lang="ja-JP" alt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kumimoji="1" lang="ja-JP" alt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D3EDE5E7-212B-44F1-8802-A5BF0C172592}" type="slidenum">
              <a:rPr kumimoji="1" lang="ja-JP" altLang="en-US" smtClean="0"/>
              <a:t>‹#›</a:t>
            </a:fld>
            <a:endParaRPr kumimoji="1" lang="ja-JP" altLang="en-US" dirty="0"/>
          </a:p>
        </p:txBody>
      </p:sp>
    </p:spTree>
    <p:extLst>
      <p:ext uri="{BB962C8B-B14F-4D97-AF65-F5344CB8AC3E}">
        <p14:creationId xmlns:p14="http://schemas.microsoft.com/office/powerpoint/2010/main" val="83555845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9730" y="882375"/>
            <a:ext cx="10823944" cy="2785857"/>
          </a:xfrm>
          <a:noFill/>
        </p:spPr>
        <p:txBody>
          <a:bodyPr>
            <a:normAutofit fontScale="90000"/>
          </a:bodyPr>
          <a:lstStyle/>
          <a:p>
            <a:r>
              <a:rPr lang="en-US" altLang="ja-JP" sz="2700" b="0" dirty="0">
                <a:latin typeface="UD デジタル 教科書体 N-B" panose="02020700000000000000" pitchFamily="17" charset="-128"/>
                <a:ea typeface="UD デジタル 教科書体 N-B" panose="02020700000000000000" pitchFamily="17" charset="-128"/>
              </a:rPr>
              <a:t>UD</a:t>
            </a:r>
            <a:r>
              <a:rPr lang="ja-JP" altLang="ja-JP" sz="2700" b="0" dirty="0">
                <a:latin typeface="UD デジタル 教科書体 N-B" panose="02020700000000000000" pitchFamily="17" charset="-128"/>
                <a:ea typeface="UD デジタル 教科書体 N-B" panose="02020700000000000000" pitchFamily="17" charset="-128"/>
              </a:rPr>
              <a:t>タクシーの乗車拒否をなくそう</a:t>
            </a:r>
            <a:r>
              <a:rPr lang="ja-JP" altLang="ja-JP" sz="2700" b="0" dirty="0" smtClean="0">
                <a:latin typeface="UD デジタル 教科書体 N-B" panose="02020700000000000000" pitchFamily="17" charset="-128"/>
                <a:ea typeface="UD デジタル 教科書体 N-B" panose="02020700000000000000" pitchFamily="17" charset="-128"/>
              </a:rPr>
              <a:t>！より</a:t>
            </a:r>
            <a:r>
              <a:rPr lang="ja-JP" altLang="ja-JP" sz="2700" b="0" dirty="0">
                <a:latin typeface="UD デジタル 教科書体 N-B" panose="02020700000000000000" pitchFamily="17" charset="-128"/>
                <a:ea typeface="UD デジタル 教科書体 N-B" panose="02020700000000000000" pitchFamily="17" charset="-128"/>
              </a:rPr>
              <a:t>使いやすい</a:t>
            </a:r>
            <a:r>
              <a:rPr lang="en-US" altLang="ja-JP" sz="2700" b="0" dirty="0">
                <a:latin typeface="UD デジタル 教科書体 N-B" panose="02020700000000000000" pitchFamily="17" charset="-128"/>
                <a:ea typeface="UD デジタル 教科書体 N-B" panose="02020700000000000000" pitchFamily="17" charset="-128"/>
              </a:rPr>
              <a:t>UD</a:t>
            </a:r>
            <a:r>
              <a:rPr lang="ja-JP" altLang="ja-JP" sz="2700" b="0" dirty="0">
                <a:latin typeface="UD デジタル 教科書体 N-B" panose="02020700000000000000" pitchFamily="17" charset="-128"/>
                <a:ea typeface="UD デジタル 教科書体 N-B" panose="02020700000000000000" pitchFamily="17" charset="-128"/>
              </a:rPr>
              <a:t>タクシーの開発を</a:t>
            </a:r>
            <a:r>
              <a:rPr lang="ja-JP" altLang="ja-JP" sz="2700" b="0" dirty="0" smtClean="0">
                <a:latin typeface="UD デジタル 教科書体 N-B" panose="02020700000000000000" pitchFamily="17" charset="-128"/>
                <a:ea typeface="UD デジタル 教科書体 N-B" panose="02020700000000000000" pitchFamily="17" charset="-128"/>
              </a:rPr>
              <a:t>！</a:t>
            </a:r>
            <a:r>
              <a:rPr lang="en-US" altLang="ja-JP" sz="2700" b="0" dirty="0" smtClean="0">
                <a:latin typeface="UD デジタル 教科書体 N-B" panose="02020700000000000000" pitchFamily="17" charset="-128"/>
                <a:ea typeface="UD デジタル 教科書体 N-B" panose="02020700000000000000" pitchFamily="17" charset="-128"/>
              </a:rPr>
              <a:t/>
            </a:r>
            <a:br>
              <a:rPr lang="en-US" altLang="ja-JP" sz="2700" b="0" dirty="0" smtClean="0">
                <a:latin typeface="UD デジタル 教科書体 N-B" panose="02020700000000000000" pitchFamily="17" charset="-128"/>
                <a:ea typeface="UD デジタル 教科書体 N-B" panose="02020700000000000000" pitchFamily="17" charset="-128"/>
              </a:rPr>
            </a:br>
            <a:r>
              <a:rPr lang="ja-JP" altLang="ja-JP" sz="4400" dirty="0">
                <a:latin typeface="UD デジタル 教科書体 N-B" panose="02020700000000000000" pitchFamily="17" charset="-128"/>
                <a:ea typeface="UD デジタル 教科書体 N-B" panose="02020700000000000000" pitchFamily="17" charset="-128"/>
              </a:rPr>
              <a:t/>
            </a:r>
            <a:br>
              <a:rPr lang="ja-JP" altLang="ja-JP" sz="4400" dirty="0">
                <a:latin typeface="UD デジタル 教科書体 N-B" panose="02020700000000000000" pitchFamily="17" charset="-128"/>
                <a:ea typeface="UD デジタル 教科書体 N-B" panose="02020700000000000000" pitchFamily="17" charset="-128"/>
              </a:rPr>
            </a:br>
            <a:r>
              <a:rPr lang="en-US" altLang="ja-JP" sz="4400" dirty="0" smtClean="0">
                <a:latin typeface="UD デジタル 教科書体 N-B" panose="02020700000000000000" pitchFamily="17" charset="-128"/>
                <a:ea typeface="UD デジタル 教科書体 N-B" panose="02020700000000000000" pitchFamily="17" charset="-128"/>
              </a:rPr>
              <a:t>2023</a:t>
            </a:r>
            <a:r>
              <a:rPr lang="ja-JP" altLang="en-US" sz="4400" b="0" dirty="0" smtClean="0">
                <a:latin typeface="UD デジタル 教科書体 N-B" panose="02020700000000000000" pitchFamily="17" charset="-128"/>
                <a:ea typeface="UD デジタル 教科書体 N-B" panose="02020700000000000000" pitchFamily="17" charset="-128"/>
              </a:rPr>
              <a:t>全国一斉行動！</a:t>
            </a:r>
            <a:r>
              <a:rPr lang="en-US" altLang="ja-JP" sz="4400" b="0" dirty="0" smtClean="0">
                <a:latin typeface="UD デジタル 教科書体 N-B" panose="02020700000000000000" pitchFamily="17" charset="-128"/>
                <a:ea typeface="UD デジタル 教科書体 N-B" panose="02020700000000000000" pitchFamily="17" charset="-128"/>
              </a:rPr>
              <a:t>UD</a:t>
            </a:r>
            <a:r>
              <a:rPr lang="ja-JP" altLang="en-US" sz="4400" b="0" dirty="0" smtClean="0">
                <a:latin typeface="UD デジタル 教科書体 N-B" panose="02020700000000000000" pitchFamily="17" charset="-128"/>
                <a:ea typeface="UD デジタル 教科書体 N-B" panose="02020700000000000000" pitchFamily="17" charset="-128"/>
              </a:rPr>
              <a:t>タクシー乗車運動</a:t>
            </a:r>
            <a:r>
              <a:rPr kumimoji="1" lang="en-US" altLang="ja-JP" sz="4400" b="0" dirty="0">
                <a:latin typeface="UD デジタル 教科書体 N-B" panose="02020700000000000000" pitchFamily="17" charset="-128"/>
                <a:ea typeface="UD デジタル 教科書体 N-B" panose="02020700000000000000" pitchFamily="17" charset="-128"/>
              </a:rPr>
              <a:t/>
            </a:r>
            <a:br>
              <a:rPr kumimoji="1" lang="en-US" altLang="ja-JP" sz="4400" b="0" dirty="0">
                <a:latin typeface="UD デジタル 教科書体 N-B" panose="02020700000000000000" pitchFamily="17" charset="-128"/>
                <a:ea typeface="UD デジタル 教科書体 N-B" panose="02020700000000000000" pitchFamily="17" charset="-128"/>
              </a:rPr>
            </a:br>
            <a:r>
              <a:rPr kumimoji="1" lang="en-US" altLang="ja-JP" sz="4400" b="0" dirty="0" smtClean="0">
                <a:latin typeface="UD デジタル 教科書体 N-B" panose="02020700000000000000" pitchFamily="17" charset="-128"/>
                <a:ea typeface="UD デジタル 教科書体 N-B" panose="02020700000000000000" pitchFamily="17" charset="-128"/>
              </a:rPr>
              <a:t/>
            </a:r>
            <a:br>
              <a:rPr kumimoji="1" lang="en-US" altLang="ja-JP" sz="4400" b="0" dirty="0" smtClean="0">
                <a:latin typeface="UD デジタル 教科書体 N-B" panose="02020700000000000000" pitchFamily="17" charset="-128"/>
                <a:ea typeface="UD デジタル 教科書体 N-B" panose="02020700000000000000" pitchFamily="17" charset="-128"/>
              </a:rPr>
            </a:br>
            <a:r>
              <a:rPr lang="ja-JP" altLang="en-US" sz="5400" b="0" dirty="0" smtClean="0">
                <a:latin typeface="UD デジタル 教科書体 N-B" panose="02020700000000000000" pitchFamily="17" charset="-128"/>
                <a:ea typeface="UD デジタル 教科書体 N-B" panose="02020700000000000000" pitchFamily="17" charset="-128"/>
              </a:rPr>
              <a:t>アンケート</a:t>
            </a:r>
            <a:r>
              <a:rPr lang="ja-JP" altLang="en-US" sz="5400" b="0" dirty="0">
                <a:latin typeface="UD デジタル 教科書体 N-B" panose="02020700000000000000" pitchFamily="17" charset="-128"/>
                <a:ea typeface="UD デジタル 教科書体 N-B" panose="02020700000000000000" pitchFamily="17" charset="-128"/>
              </a:rPr>
              <a:t>集計結果</a:t>
            </a:r>
            <a:endParaRPr kumimoji="1" lang="ja-JP" altLang="en-US" sz="5400" b="0" dirty="0">
              <a:latin typeface="UD デジタル 教科書体 N-B" panose="02020700000000000000" pitchFamily="17" charset="-128"/>
              <a:ea typeface="UD デジタル 教科書体 N-B" panose="02020700000000000000" pitchFamily="17" charset="-128"/>
            </a:endParaRPr>
          </a:p>
        </p:txBody>
      </p:sp>
      <p:sp>
        <p:nvSpPr>
          <p:cNvPr id="3" name="サブタイトル 2"/>
          <p:cNvSpPr>
            <a:spLocks noGrp="1"/>
          </p:cNvSpPr>
          <p:nvPr>
            <p:ph type="subTitle" idx="1"/>
          </p:nvPr>
        </p:nvSpPr>
        <p:spPr>
          <a:xfrm>
            <a:off x="3230880" y="4603897"/>
            <a:ext cx="7576457" cy="1230301"/>
          </a:xfrm>
        </p:spPr>
        <p:txBody>
          <a:bodyPr vert="horz" lIns="91440" tIns="45720" rIns="91440" bIns="45720" rtlCol="0" anchor="t">
            <a:normAutofit lnSpcReduction="10000"/>
          </a:bodyPr>
          <a:lstStyle/>
          <a:p>
            <a:r>
              <a:rPr kumimoji="1" lang="ja-JP" altLang="en-US" sz="3600" dirty="0">
                <a:latin typeface="UD デジタル 教科書体 N-B" panose="02020700000000000000" pitchFamily="17" charset="-128"/>
                <a:ea typeface="UD デジタル 教科書体 N-B" panose="02020700000000000000" pitchFamily="17" charset="-128"/>
              </a:rPr>
              <a:t>ＤＰＩ日本会議　バリアフリー部会</a:t>
            </a:r>
            <a:endParaRPr kumimoji="1" lang="en-US" altLang="ja-JP" sz="3600" dirty="0">
              <a:latin typeface="UD デジタル 教科書体 N-B" panose="02020700000000000000" pitchFamily="17" charset="-128"/>
              <a:ea typeface="UD デジタル 教科書体 N-B" panose="02020700000000000000" pitchFamily="17" charset="-128"/>
            </a:endParaRPr>
          </a:p>
          <a:p>
            <a:r>
              <a:rPr lang="ja-JP" altLang="en-US" sz="3600" dirty="0" smtClean="0">
                <a:latin typeface="UD デジタル 教科書体 N-B" panose="02020700000000000000" pitchFamily="17" charset="-128"/>
                <a:ea typeface="UD デジタル 教科書体 N-B" panose="02020700000000000000" pitchFamily="17" charset="-128"/>
              </a:rPr>
              <a:t>（</a:t>
            </a:r>
            <a:r>
              <a:rPr lang="en-US" altLang="ja-JP" sz="3600" dirty="0" smtClean="0">
                <a:latin typeface="UD デジタル 教科書体 N-B" panose="02020700000000000000" pitchFamily="17" charset="-128"/>
                <a:ea typeface="UD デジタル 教科書体 N-B" panose="02020700000000000000" pitchFamily="17" charset="-128"/>
              </a:rPr>
              <a:t>2023</a:t>
            </a:r>
            <a:r>
              <a:rPr lang="ja-JP" altLang="en-US" sz="3600" dirty="0" smtClean="0">
                <a:latin typeface="UD デジタル 教科書体 N-B" panose="02020700000000000000" pitchFamily="17" charset="-128"/>
                <a:ea typeface="UD デジタル 教科書体 N-B" panose="02020700000000000000" pitchFamily="17" charset="-128"/>
              </a:rPr>
              <a:t>年10月</a:t>
            </a:r>
            <a:r>
              <a:rPr lang="en-US" altLang="ja-JP" sz="3600" dirty="0" smtClean="0">
                <a:latin typeface="UD デジタル 教科書体 N-B" panose="02020700000000000000" pitchFamily="17" charset="-128"/>
                <a:ea typeface="UD デジタル 教科書体 N-B" panose="02020700000000000000" pitchFamily="17" charset="-128"/>
              </a:rPr>
              <a:t>2</a:t>
            </a:r>
            <a:r>
              <a:rPr lang="ja-JP" altLang="en-US" sz="3600" dirty="0" smtClean="0">
                <a:latin typeface="UD デジタル 教科書体 N-B" panose="02020700000000000000" pitchFamily="17" charset="-128"/>
                <a:ea typeface="UD デジタル 教科書体 N-B" panose="02020700000000000000" pitchFamily="17" charset="-128"/>
              </a:rPr>
              <a:t>0日調査）</a:t>
            </a:r>
            <a:endParaRPr lang="ja-JP" altLang="en-US" sz="3600" dirty="0">
              <a:latin typeface="UD デジタル 教科書体 N-B" panose="02020700000000000000" pitchFamily="17" charset="-128"/>
              <a:ea typeface="UD デジタル 教科書体 N-B" panose="02020700000000000000" pitchFamily="17" charset="-128"/>
            </a:endParaRPr>
          </a:p>
        </p:txBody>
      </p:sp>
      <p:pic>
        <p:nvPicPr>
          <p:cNvPr id="4" name="Picture 2" descr="C:\Users\ssato51\Google ドライブ\写真\2015\過去の写真\DPI.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55576" y="4149080"/>
            <a:ext cx="2101266"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674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smtClean="0">
                <a:latin typeface="UD デジタル 教科書体 N-B" panose="02020700000000000000" pitchFamily="17" charset="-128"/>
                <a:ea typeface="UD デジタル 教科書体 N-B" panose="02020700000000000000" pitchFamily="17" charset="-128"/>
              </a:rPr>
              <a:t>２．拒否の詳細　①流しで拾って乗車</a:t>
            </a:r>
            <a:endParaRPr lang="ja-JP" altLang="en-US" sz="2000"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xmlns="" id="{08627DB8-3223-4A48-B96C-6CBD5CDE2D05}"/>
              </a:ext>
            </a:extLst>
          </p:cNvPr>
          <p:cNvGraphicFramePr>
            <a:graphicFrameLocks noGrp="1"/>
          </p:cNvGraphicFramePr>
          <p:nvPr>
            <p:ph idx="1"/>
            <p:extLst>
              <p:ext uri="{D42A27DB-BD31-4B8C-83A1-F6EECF244321}">
                <p14:modId xmlns:p14="http://schemas.microsoft.com/office/powerpoint/2010/main" val="1856426681"/>
              </p:ext>
            </p:extLst>
          </p:nvPr>
        </p:nvGraphicFramePr>
        <p:xfrm>
          <a:off x="1155700" y="2473834"/>
          <a:ext cx="10064799" cy="3119496"/>
        </p:xfrm>
        <a:graphic>
          <a:graphicData uri="http://schemas.openxmlformats.org/drawingml/2006/table">
            <a:tbl>
              <a:tblPr firstRow="1" bandRow="1">
                <a:tableStyleId>{21E4AEA4-8DFA-4A89-87EB-49C32662AFE0}</a:tableStyleId>
              </a:tblPr>
              <a:tblGrid>
                <a:gridCol w="3589783">
                  <a:extLst>
                    <a:ext uri="{9D8B030D-6E8A-4147-A177-3AD203B41FA5}">
                      <a16:colId xmlns:a16="http://schemas.microsoft.com/office/drawing/2014/main" xmlns="" val="2460838247"/>
                    </a:ext>
                  </a:extLst>
                </a:gridCol>
                <a:gridCol w="1607848">
                  <a:extLst>
                    <a:ext uri="{9D8B030D-6E8A-4147-A177-3AD203B41FA5}">
                      <a16:colId xmlns:a16="http://schemas.microsoft.com/office/drawing/2014/main" xmlns="" val="1764204962"/>
                    </a:ext>
                  </a:extLst>
                </a:gridCol>
                <a:gridCol w="2354734">
                  <a:extLst>
                    <a:ext uri="{9D8B030D-6E8A-4147-A177-3AD203B41FA5}">
                      <a16:colId xmlns:a16="http://schemas.microsoft.com/office/drawing/2014/main" xmlns="" val="2464851727"/>
                    </a:ext>
                  </a:extLst>
                </a:gridCol>
                <a:gridCol w="2512434">
                  <a:extLst>
                    <a:ext uri="{9D8B030D-6E8A-4147-A177-3AD203B41FA5}">
                      <a16:colId xmlns:a16="http://schemas.microsoft.com/office/drawing/2014/main" xmlns=""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r>
                        <a:rPr kumimoji="1" lang="en-US" altLang="ja-JP" sz="2800" dirty="0" smtClean="0"/>
                        <a:t>(2019</a:t>
                      </a:r>
                      <a:r>
                        <a:rPr kumimoji="1" lang="ja-JP" altLang="en-US" sz="2800" dirty="0" smtClean="0"/>
                        <a:t>年</a:t>
                      </a:r>
                      <a:r>
                        <a:rPr kumimoji="1" lang="en-US" altLang="ja-JP" sz="2800" dirty="0" smtClean="0"/>
                        <a:t>)</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a16="http://schemas.microsoft.com/office/drawing/2014/main" xmlns="" val="1451126459"/>
                  </a:ext>
                </a:extLst>
              </a:tr>
              <a:tr h="867112">
                <a:tc>
                  <a:txBody>
                    <a:bodyPr/>
                    <a:lstStyle/>
                    <a:p>
                      <a:pPr algn="ctr"/>
                      <a:r>
                        <a:rPr lang="ja-JP" altLang="en-US" sz="2800" dirty="0" smtClean="0"/>
                        <a:t>乗車できた</a:t>
                      </a:r>
                      <a:endParaRPr kumimoji="1" lang="ja-JP" altLang="en-US" sz="2800" dirty="0"/>
                    </a:p>
                  </a:txBody>
                  <a:tcPr anchor="ctr"/>
                </a:tc>
                <a:tc>
                  <a:txBody>
                    <a:bodyPr/>
                    <a:lstStyle/>
                    <a:p>
                      <a:pPr algn="ctr"/>
                      <a:r>
                        <a:rPr kumimoji="1" lang="en-US" altLang="ja-JP" sz="2800" dirty="0" smtClean="0">
                          <a:latin typeface="+mn-ea"/>
                          <a:ea typeface="+mn-ea"/>
                        </a:rPr>
                        <a:t>11</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73.3</a:t>
                      </a:r>
                      <a:r>
                        <a:rPr lang="ja-JP" altLang="en-US" sz="2800" dirty="0" smtClean="0">
                          <a:latin typeface="+mn-ea"/>
                          <a:ea typeface="+mn-ea"/>
                        </a:rPr>
                        <a:t>%</a:t>
                      </a:r>
                      <a:r>
                        <a:rPr lang="en-US" altLang="ja-JP" sz="2800" dirty="0" smtClean="0">
                          <a:latin typeface="+mn-ea"/>
                          <a:ea typeface="+mn-ea"/>
                        </a:rPr>
                        <a:t>(80%)</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a16="http://schemas.microsoft.com/office/drawing/2014/main" xmlns="" val="1936650878"/>
                  </a:ext>
                </a:extLst>
              </a:tr>
              <a:tr h="867112">
                <a:tc>
                  <a:txBody>
                    <a:bodyPr/>
                    <a:lstStyle/>
                    <a:p>
                      <a:pPr algn="ctr"/>
                      <a:r>
                        <a:rPr lang="ja-JP" altLang="en-US" sz="2800" b="1" dirty="0" smtClean="0">
                          <a:solidFill>
                            <a:srgbClr val="FF0000"/>
                          </a:solidFill>
                        </a:rPr>
                        <a:t>乗車出来なかった</a:t>
                      </a:r>
                      <a:endParaRPr lang="ja-JP" altLang="en-US" sz="2800" b="1" dirty="0">
                        <a:solidFill>
                          <a:srgbClr val="FF0000"/>
                        </a:solidFill>
                      </a:endParaRPr>
                    </a:p>
                  </a:txBody>
                  <a:tcPr anchor="ctr"/>
                </a:tc>
                <a:tc>
                  <a:txBody>
                    <a:bodyPr/>
                    <a:lstStyle/>
                    <a:p>
                      <a:pPr algn="ctr"/>
                      <a:r>
                        <a:rPr kumimoji="1" lang="en-US" altLang="ja-JP" sz="2800" b="1" dirty="0" smtClean="0">
                          <a:solidFill>
                            <a:srgbClr val="FF0000"/>
                          </a:solidFill>
                          <a:latin typeface="+mn-ea"/>
                          <a:ea typeface="+mn-ea"/>
                        </a:rPr>
                        <a:t>4</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26.7</a:t>
                      </a:r>
                      <a:r>
                        <a:rPr lang="ja-JP" altLang="en-US" sz="2800" b="1" dirty="0" smtClean="0">
                          <a:solidFill>
                            <a:srgbClr val="FF0000"/>
                          </a:solidFill>
                          <a:latin typeface="+mn-ea"/>
                          <a:ea typeface="+mn-ea"/>
                        </a:rPr>
                        <a:t>%</a:t>
                      </a:r>
                      <a:r>
                        <a:rPr lang="en-US" altLang="ja-JP" sz="2800" b="1" dirty="0" smtClean="0">
                          <a:solidFill>
                            <a:srgbClr val="FF0000"/>
                          </a:solidFill>
                          <a:latin typeface="+mn-ea"/>
                          <a:ea typeface="+mn-ea"/>
                        </a:rPr>
                        <a:t>(20%)</a:t>
                      </a:r>
                      <a:endParaRPr kumimoji="1" lang="ja-JP" altLang="en-US" sz="2800" b="1" dirty="0">
                        <a:solidFill>
                          <a:srgbClr val="FF0000"/>
                        </a:solidFill>
                        <a:latin typeface="+mn-ea"/>
                        <a:ea typeface="+mn-ea"/>
                      </a:endParaRPr>
                    </a:p>
                  </a:txBody>
                  <a:tcPr anchor="ctr"/>
                </a:tc>
                <a:tc>
                  <a:txBody>
                    <a:bodyPr/>
                    <a:lstStyle/>
                    <a:p>
                      <a:pPr algn="ctr"/>
                      <a:r>
                        <a:rPr kumimoji="1" lang="ja-JP" altLang="en-US" sz="2400" b="1" dirty="0" smtClean="0">
                          <a:solidFill>
                            <a:srgbClr val="FF0000"/>
                          </a:solidFill>
                          <a:latin typeface="+mn-ea"/>
                          <a:ea typeface="+mn-ea"/>
                        </a:rPr>
                        <a:t>電動</a:t>
                      </a:r>
                      <a:r>
                        <a:rPr kumimoji="1" lang="en-US" altLang="ja-JP" sz="2400" b="1" dirty="0" smtClean="0">
                          <a:solidFill>
                            <a:srgbClr val="FF0000"/>
                          </a:solidFill>
                          <a:latin typeface="+mn-ea"/>
                          <a:ea typeface="+mn-ea"/>
                        </a:rPr>
                        <a:t>1</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簡易</a:t>
                      </a:r>
                      <a:r>
                        <a:rPr kumimoji="1" lang="en-US" altLang="ja-JP" sz="2400" b="1" dirty="0" smtClean="0">
                          <a:solidFill>
                            <a:srgbClr val="FF0000"/>
                          </a:solidFill>
                          <a:latin typeface="+mn-ea"/>
                          <a:ea typeface="+mn-ea"/>
                        </a:rPr>
                        <a:t>1</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手動</a:t>
                      </a:r>
                      <a:r>
                        <a:rPr kumimoji="1" lang="en-US" altLang="ja-JP" sz="2400" b="1" dirty="0" smtClean="0">
                          <a:solidFill>
                            <a:srgbClr val="FF0000"/>
                          </a:solidFill>
                          <a:latin typeface="+mn-ea"/>
                          <a:ea typeface="+mn-ea"/>
                        </a:rPr>
                        <a:t>2</a:t>
                      </a:r>
                      <a:endParaRPr kumimoji="1" lang="ja-JP" altLang="en-US" sz="2400" b="1" dirty="0">
                        <a:solidFill>
                          <a:srgbClr val="FF0000"/>
                        </a:solidFill>
                        <a:latin typeface="+mn-ea"/>
                        <a:ea typeface="+mn-ea"/>
                      </a:endParaRPr>
                    </a:p>
                  </a:txBody>
                  <a:tcPr anchor="ctr"/>
                </a:tc>
                <a:extLst>
                  <a:ext uri="{0D108BD9-81ED-4DB2-BD59-A6C34878D82A}">
                    <a16:rowId xmlns:a16="http://schemas.microsoft.com/office/drawing/2014/main" xmlns=""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15</a:t>
                      </a:r>
                      <a:endParaRPr kumimoji="1" lang="ja-JP" altLang="en-US" sz="2800" dirty="0">
                        <a:solidFill>
                          <a:schemeClr val="tx1"/>
                        </a:solidFill>
                        <a:latin typeface="+mn-ea"/>
                        <a:ea typeface="+mn-ea"/>
                      </a:endParaRPr>
                    </a:p>
                  </a:txBody>
                  <a:tcPr anchor="ctr"/>
                </a:tc>
                <a:tc>
                  <a:txBody>
                    <a:bodyPr/>
                    <a:lstStyle/>
                    <a:p>
                      <a:pPr algn="ctr"/>
                      <a:r>
                        <a:rPr kumimoji="1" lang="en-US" altLang="ja-JP" sz="2800" dirty="0" smtClean="0">
                          <a:solidFill>
                            <a:schemeClr val="tx1"/>
                          </a:solidFill>
                          <a:latin typeface="+mn-ea"/>
                          <a:ea typeface="+mn-ea"/>
                        </a:rPr>
                        <a:t>100</a:t>
                      </a:r>
                      <a:r>
                        <a:rPr kumimoji="1" lang="ja-JP" altLang="en-US" sz="2800" dirty="0" smtClean="0">
                          <a:solidFill>
                            <a:schemeClr val="tx1"/>
                          </a:solidFill>
                          <a:latin typeface="+mn-ea"/>
                          <a:ea typeface="+mn-ea"/>
                        </a:rPr>
                        <a:t>％</a:t>
                      </a: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324356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a:solidFill>
                  <a:srgbClr val="000000"/>
                </a:solidFill>
                <a:latin typeface="UD デジタル 教科書体 N-B" panose="02020700000000000000" pitchFamily="17" charset="-128"/>
                <a:ea typeface="UD デジタル 教科書体 N-B" panose="02020700000000000000" pitchFamily="17" charset="-128"/>
              </a:rPr>
              <a:t>２．</a:t>
            </a:r>
            <a:r>
              <a:rPr lang="ja-JP" altLang="en-US" sz="3600" dirty="0" smtClean="0">
                <a:solidFill>
                  <a:srgbClr val="000000"/>
                </a:solidFill>
                <a:latin typeface="UD デジタル 教科書体 N-B" panose="02020700000000000000" pitchFamily="17" charset="-128"/>
                <a:ea typeface="UD デジタル 教科書体 N-B" panose="02020700000000000000" pitchFamily="17" charset="-128"/>
              </a:rPr>
              <a:t>拒否</a:t>
            </a:r>
            <a:r>
              <a:rPr lang="ja-JP" altLang="en-US" sz="3600" dirty="0">
                <a:solidFill>
                  <a:srgbClr val="000000"/>
                </a:solidFill>
                <a:latin typeface="UD デジタル 教科書体 N-B" panose="02020700000000000000" pitchFamily="17" charset="-128"/>
                <a:ea typeface="UD デジタル 教科書体 N-B" panose="02020700000000000000" pitchFamily="17" charset="-128"/>
              </a:rPr>
              <a:t>の詳細　②タクシー乗り場</a:t>
            </a:r>
            <a:endParaRPr lang="ja-JP" altLang="en-US" sz="2000"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xmlns="" id="{08627DB8-3223-4A48-B96C-6CBD5CDE2D05}"/>
              </a:ext>
            </a:extLst>
          </p:cNvPr>
          <p:cNvGraphicFramePr>
            <a:graphicFrameLocks noGrp="1"/>
          </p:cNvGraphicFramePr>
          <p:nvPr>
            <p:ph idx="1"/>
            <p:extLst>
              <p:ext uri="{D42A27DB-BD31-4B8C-83A1-F6EECF244321}">
                <p14:modId xmlns:p14="http://schemas.microsoft.com/office/powerpoint/2010/main" val="923808078"/>
              </p:ext>
            </p:extLst>
          </p:nvPr>
        </p:nvGraphicFramePr>
        <p:xfrm>
          <a:off x="997426" y="2439604"/>
          <a:ext cx="10219923" cy="3119496"/>
        </p:xfrm>
        <a:graphic>
          <a:graphicData uri="http://schemas.openxmlformats.org/drawingml/2006/table">
            <a:tbl>
              <a:tblPr firstRow="1" bandRow="1">
                <a:tableStyleId>{21E4AEA4-8DFA-4A89-87EB-49C32662AFE0}</a:tableStyleId>
              </a:tblPr>
              <a:tblGrid>
                <a:gridCol w="3407591">
                  <a:extLst>
                    <a:ext uri="{9D8B030D-6E8A-4147-A177-3AD203B41FA5}">
                      <a16:colId xmlns:a16="http://schemas.microsoft.com/office/drawing/2014/main" xmlns="" val="2460838247"/>
                    </a:ext>
                  </a:extLst>
                </a:gridCol>
                <a:gridCol w="1480458">
                  <a:extLst>
                    <a:ext uri="{9D8B030D-6E8A-4147-A177-3AD203B41FA5}">
                      <a16:colId xmlns:a16="http://schemas.microsoft.com/office/drawing/2014/main" xmlns="" val="1764204962"/>
                    </a:ext>
                  </a:extLst>
                </a:gridCol>
                <a:gridCol w="2471716">
                  <a:extLst>
                    <a:ext uri="{9D8B030D-6E8A-4147-A177-3AD203B41FA5}">
                      <a16:colId xmlns:a16="http://schemas.microsoft.com/office/drawing/2014/main" xmlns="" val="2464851727"/>
                    </a:ext>
                  </a:extLst>
                </a:gridCol>
                <a:gridCol w="2860158">
                  <a:extLst>
                    <a:ext uri="{9D8B030D-6E8A-4147-A177-3AD203B41FA5}">
                      <a16:colId xmlns:a16="http://schemas.microsoft.com/office/drawing/2014/main" xmlns=""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a16="http://schemas.microsoft.com/office/drawing/2014/main" xmlns="" val="1451126459"/>
                  </a:ext>
                </a:extLst>
              </a:tr>
              <a:tr h="867112">
                <a:tc>
                  <a:txBody>
                    <a:bodyPr/>
                    <a:lstStyle/>
                    <a:p>
                      <a:pPr algn="ctr"/>
                      <a:r>
                        <a:rPr lang="ja-JP" altLang="en-US" sz="2800" dirty="0" smtClean="0"/>
                        <a:t>乗車できた</a:t>
                      </a:r>
                      <a:endParaRPr kumimoji="1" lang="ja-JP" altLang="en-US" sz="2800" dirty="0"/>
                    </a:p>
                  </a:txBody>
                  <a:tcPr anchor="ctr"/>
                </a:tc>
                <a:tc>
                  <a:txBody>
                    <a:bodyPr/>
                    <a:lstStyle/>
                    <a:p>
                      <a:pPr algn="ctr"/>
                      <a:r>
                        <a:rPr kumimoji="1" lang="en-US" altLang="ja-JP" sz="2800" dirty="0" smtClean="0">
                          <a:latin typeface="+mn-ea"/>
                          <a:ea typeface="+mn-ea"/>
                        </a:rPr>
                        <a:t>21</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63.6</a:t>
                      </a:r>
                      <a:r>
                        <a:rPr lang="ja-JP" altLang="en-US" sz="2800" dirty="0" smtClean="0">
                          <a:latin typeface="+mn-ea"/>
                          <a:ea typeface="+mn-ea"/>
                        </a:rPr>
                        <a:t>%</a:t>
                      </a:r>
                      <a:r>
                        <a:rPr lang="en-US" altLang="ja-JP" sz="2800" dirty="0" smtClean="0">
                          <a:latin typeface="+mn-ea"/>
                          <a:ea typeface="+mn-ea"/>
                        </a:rPr>
                        <a:t>(76%)</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a16="http://schemas.microsoft.com/office/drawing/2014/main" xmlns="" val="1936650878"/>
                  </a:ext>
                </a:extLst>
              </a:tr>
              <a:tr h="867112">
                <a:tc>
                  <a:txBody>
                    <a:bodyPr/>
                    <a:lstStyle/>
                    <a:p>
                      <a:pPr algn="ctr"/>
                      <a:r>
                        <a:rPr lang="ja-JP" altLang="en-US" sz="2800" b="1" dirty="0" smtClean="0">
                          <a:solidFill>
                            <a:srgbClr val="FF0000"/>
                          </a:solidFill>
                        </a:rPr>
                        <a:t>乗車出来なかった</a:t>
                      </a:r>
                      <a:endParaRPr lang="ja-JP" altLang="en-US" sz="2800" b="1" dirty="0">
                        <a:solidFill>
                          <a:srgbClr val="FF0000"/>
                        </a:solidFill>
                      </a:endParaRPr>
                    </a:p>
                  </a:txBody>
                  <a:tcPr anchor="ctr"/>
                </a:tc>
                <a:tc>
                  <a:txBody>
                    <a:bodyPr/>
                    <a:lstStyle/>
                    <a:p>
                      <a:pPr algn="ctr"/>
                      <a:r>
                        <a:rPr kumimoji="1" lang="en-US" altLang="ja-JP" sz="2800" b="1" dirty="0" smtClean="0">
                          <a:solidFill>
                            <a:srgbClr val="FF0000"/>
                          </a:solidFill>
                          <a:latin typeface="+mn-ea"/>
                          <a:ea typeface="+mn-ea"/>
                        </a:rPr>
                        <a:t>12</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36.4</a:t>
                      </a:r>
                      <a:r>
                        <a:rPr lang="ja-JP" altLang="en-US" sz="2800" b="1" dirty="0" smtClean="0">
                          <a:solidFill>
                            <a:srgbClr val="FF0000"/>
                          </a:solidFill>
                          <a:latin typeface="+mn-ea"/>
                          <a:ea typeface="+mn-ea"/>
                        </a:rPr>
                        <a:t>%</a:t>
                      </a:r>
                      <a:r>
                        <a:rPr lang="en-US" altLang="ja-JP" sz="2800" b="1" dirty="0" smtClean="0">
                          <a:solidFill>
                            <a:srgbClr val="FF0000"/>
                          </a:solidFill>
                          <a:latin typeface="+mn-ea"/>
                          <a:ea typeface="+mn-ea"/>
                        </a:rPr>
                        <a:t>(24%)</a:t>
                      </a:r>
                      <a:endParaRPr kumimoji="1" lang="ja-JP" altLang="en-US" sz="2800" b="1" dirty="0">
                        <a:solidFill>
                          <a:srgbClr val="FF0000"/>
                        </a:solidFill>
                        <a:latin typeface="+mn-ea"/>
                        <a:ea typeface="+mn-ea"/>
                      </a:endParaRPr>
                    </a:p>
                  </a:txBody>
                  <a:tcPr anchor="ctr"/>
                </a:tc>
                <a:tc>
                  <a:txBody>
                    <a:bodyPr/>
                    <a:lstStyle/>
                    <a:p>
                      <a:pPr algn="ctr"/>
                      <a:r>
                        <a:rPr kumimoji="1" lang="ja-JP" altLang="en-US" sz="2400" b="1" dirty="0" smtClean="0">
                          <a:solidFill>
                            <a:srgbClr val="FF0000"/>
                          </a:solidFill>
                          <a:latin typeface="+mn-ea"/>
                          <a:ea typeface="+mn-ea"/>
                        </a:rPr>
                        <a:t>電動</a:t>
                      </a:r>
                      <a:r>
                        <a:rPr kumimoji="1" lang="en-US" altLang="ja-JP" sz="2400" b="1" dirty="0" smtClean="0">
                          <a:solidFill>
                            <a:srgbClr val="FF0000"/>
                          </a:solidFill>
                          <a:latin typeface="+mn-ea"/>
                          <a:ea typeface="+mn-ea"/>
                        </a:rPr>
                        <a:t>5</a:t>
                      </a:r>
                      <a:r>
                        <a:rPr kumimoji="1" lang="ja-JP" altLang="en-US" sz="2400" b="1" dirty="0" err="1" smtClean="0">
                          <a:solidFill>
                            <a:srgbClr val="FF0000"/>
                          </a:solidFill>
                          <a:latin typeface="+mn-ea"/>
                          <a:ea typeface="+mn-ea"/>
                        </a:rPr>
                        <a:t>、</a:t>
                      </a:r>
                      <a:r>
                        <a:rPr kumimoji="1" lang="ja-JP" altLang="en-US" sz="2400" b="1" dirty="0" smtClean="0">
                          <a:solidFill>
                            <a:srgbClr val="FF0000"/>
                          </a:solidFill>
                          <a:latin typeface="+mn-ea"/>
                          <a:ea typeface="+mn-ea"/>
                        </a:rPr>
                        <a:t>簡易</a:t>
                      </a:r>
                      <a:r>
                        <a:rPr kumimoji="1" lang="en-US" altLang="ja-JP" sz="2400" b="1" dirty="0" smtClean="0">
                          <a:solidFill>
                            <a:srgbClr val="FF0000"/>
                          </a:solidFill>
                          <a:latin typeface="+mn-ea"/>
                          <a:ea typeface="+mn-ea"/>
                        </a:rPr>
                        <a:t>6</a:t>
                      </a:r>
                      <a:r>
                        <a:rPr kumimoji="1" lang="ja-JP" altLang="en-US" sz="2400" b="1" dirty="0" err="1" smtClean="0">
                          <a:solidFill>
                            <a:srgbClr val="FF0000"/>
                          </a:solidFill>
                          <a:latin typeface="+mn-ea"/>
                          <a:ea typeface="+mn-ea"/>
                        </a:rPr>
                        <a:t>、</a:t>
                      </a:r>
                      <a:endParaRPr kumimoji="1" lang="en-US" altLang="ja-JP" sz="2400" b="1" dirty="0" smtClean="0">
                        <a:solidFill>
                          <a:srgbClr val="FF0000"/>
                        </a:solidFill>
                        <a:latin typeface="+mn-ea"/>
                        <a:ea typeface="+mn-ea"/>
                      </a:endParaRPr>
                    </a:p>
                    <a:p>
                      <a:pPr algn="ctr"/>
                      <a:r>
                        <a:rPr kumimoji="1" lang="ja-JP" altLang="en-US" sz="2400" b="1" dirty="0" smtClean="0">
                          <a:solidFill>
                            <a:srgbClr val="FF0000"/>
                          </a:solidFill>
                          <a:latin typeface="+mn-ea"/>
                          <a:ea typeface="+mn-ea"/>
                        </a:rPr>
                        <a:t>手動</a:t>
                      </a:r>
                      <a:r>
                        <a:rPr kumimoji="1" lang="en-US" altLang="ja-JP" sz="2400" b="1" dirty="0" smtClean="0">
                          <a:solidFill>
                            <a:srgbClr val="FF0000"/>
                          </a:solidFill>
                          <a:latin typeface="+mn-ea"/>
                          <a:ea typeface="+mn-ea"/>
                        </a:rPr>
                        <a:t>1</a:t>
                      </a:r>
                      <a:endParaRPr kumimoji="1" lang="ja-JP" altLang="en-US" sz="2400" b="1" dirty="0">
                        <a:solidFill>
                          <a:srgbClr val="FF0000"/>
                        </a:solidFill>
                        <a:latin typeface="+mn-ea"/>
                        <a:ea typeface="+mn-ea"/>
                      </a:endParaRPr>
                    </a:p>
                  </a:txBody>
                  <a:tcPr anchor="ctr"/>
                </a:tc>
                <a:extLst>
                  <a:ext uri="{0D108BD9-81ED-4DB2-BD59-A6C34878D82A}">
                    <a16:rowId xmlns:a16="http://schemas.microsoft.com/office/drawing/2014/main" xmlns=""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33</a:t>
                      </a:r>
                      <a:endParaRPr kumimoji="1" lang="ja-JP" altLang="en-US" sz="2800" dirty="0">
                        <a:solidFill>
                          <a:schemeClr val="tx1"/>
                        </a:solidFill>
                        <a:latin typeface="+mn-ea"/>
                        <a:ea typeface="+mn-ea"/>
                      </a:endParaRPr>
                    </a:p>
                  </a:txBody>
                  <a:tcPr anchor="ctr"/>
                </a:tc>
                <a:tc>
                  <a:txBody>
                    <a:bodyPr/>
                    <a:lstStyle/>
                    <a:p>
                      <a:pPr algn="ctr"/>
                      <a:r>
                        <a:rPr kumimoji="1" lang="en-US" altLang="ja-JP" sz="2800" dirty="0" smtClean="0">
                          <a:solidFill>
                            <a:schemeClr val="tx1"/>
                          </a:solidFill>
                          <a:latin typeface="+mn-ea"/>
                          <a:ea typeface="+mn-ea"/>
                        </a:rPr>
                        <a:t>100</a:t>
                      </a:r>
                      <a:r>
                        <a:rPr kumimoji="1" lang="ja-JP" altLang="en-US" sz="2800" dirty="0" smtClean="0">
                          <a:solidFill>
                            <a:schemeClr val="tx1"/>
                          </a:solidFill>
                          <a:latin typeface="+mn-ea"/>
                          <a:ea typeface="+mn-ea"/>
                        </a:rPr>
                        <a:t>％</a:t>
                      </a: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8242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smtClean="0">
                <a:solidFill>
                  <a:srgbClr val="000000"/>
                </a:solidFill>
                <a:latin typeface="UD デジタル 教科書体 N-B" panose="02020700000000000000" pitchFamily="17" charset="-128"/>
                <a:ea typeface="UD デジタル 教科書体 N-B" panose="02020700000000000000" pitchFamily="17" charset="-128"/>
              </a:rPr>
              <a:t>２．拒否</a:t>
            </a:r>
            <a:r>
              <a:rPr lang="ja-JP" altLang="en-US" sz="3600" dirty="0">
                <a:solidFill>
                  <a:srgbClr val="000000"/>
                </a:solidFill>
                <a:latin typeface="UD デジタル 教科書体 N-B" panose="02020700000000000000" pitchFamily="17" charset="-128"/>
                <a:ea typeface="UD デジタル 教科書体 N-B" panose="02020700000000000000" pitchFamily="17" charset="-128"/>
              </a:rPr>
              <a:t>の詳細　</a:t>
            </a:r>
            <a:r>
              <a:rPr lang="ja-JP" altLang="en-US" sz="3600" dirty="0" smtClean="0">
                <a:solidFill>
                  <a:srgbClr val="000000"/>
                </a:solidFill>
                <a:latin typeface="UD デジタル 教科書体 N-B" panose="02020700000000000000" pitchFamily="17" charset="-128"/>
                <a:ea typeface="UD デジタル 教科書体 N-B" panose="02020700000000000000" pitchFamily="17" charset="-128"/>
              </a:rPr>
              <a:t>③アプリで配車</a:t>
            </a:r>
            <a:endParaRPr lang="ja-JP" altLang="en-US" sz="2000"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xmlns="" id="{08627DB8-3223-4A48-B96C-6CBD5CDE2D05}"/>
              </a:ext>
            </a:extLst>
          </p:cNvPr>
          <p:cNvGraphicFramePr>
            <a:graphicFrameLocks noGrp="1"/>
          </p:cNvGraphicFramePr>
          <p:nvPr>
            <p:ph idx="1"/>
            <p:extLst>
              <p:ext uri="{D42A27DB-BD31-4B8C-83A1-F6EECF244321}">
                <p14:modId xmlns:p14="http://schemas.microsoft.com/office/powerpoint/2010/main" val="1062593772"/>
              </p:ext>
            </p:extLst>
          </p:nvPr>
        </p:nvGraphicFramePr>
        <p:xfrm>
          <a:off x="1390831" y="2428971"/>
          <a:ext cx="9799683" cy="3119496"/>
        </p:xfrm>
        <a:graphic>
          <a:graphicData uri="http://schemas.openxmlformats.org/drawingml/2006/table">
            <a:tbl>
              <a:tblPr firstRow="1" bandRow="1">
                <a:tableStyleId>{21E4AEA4-8DFA-4A89-87EB-49C32662AFE0}</a:tableStyleId>
              </a:tblPr>
              <a:tblGrid>
                <a:gridCol w="3407591">
                  <a:extLst>
                    <a:ext uri="{9D8B030D-6E8A-4147-A177-3AD203B41FA5}">
                      <a16:colId xmlns:a16="http://schemas.microsoft.com/office/drawing/2014/main" xmlns="" val="2460838247"/>
                    </a:ext>
                  </a:extLst>
                </a:gridCol>
                <a:gridCol w="1480458">
                  <a:extLst>
                    <a:ext uri="{9D8B030D-6E8A-4147-A177-3AD203B41FA5}">
                      <a16:colId xmlns:a16="http://schemas.microsoft.com/office/drawing/2014/main" xmlns="" val="1764204962"/>
                    </a:ext>
                  </a:extLst>
                </a:gridCol>
                <a:gridCol w="1497874">
                  <a:extLst>
                    <a:ext uri="{9D8B030D-6E8A-4147-A177-3AD203B41FA5}">
                      <a16:colId xmlns:a16="http://schemas.microsoft.com/office/drawing/2014/main" xmlns="" val="2464851727"/>
                    </a:ext>
                  </a:extLst>
                </a:gridCol>
                <a:gridCol w="3413760">
                  <a:extLst>
                    <a:ext uri="{9D8B030D-6E8A-4147-A177-3AD203B41FA5}">
                      <a16:colId xmlns:a16="http://schemas.microsoft.com/office/drawing/2014/main" xmlns=""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a16="http://schemas.microsoft.com/office/drawing/2014/main" xmlns="" val="1451126459"/>
                  </a:ext>
                </a:extLst>
              </a:tr>
              <a:tr h="867112">
                <a:tc>
                  <a:txBody>
                    <a:bodyPr/>
                    <a:lstStyle/>
                    <a:p>
                      <a:pPr algn="ctr"/>
                      <a:r>
                        <a:rPr lang="ja-JP" altLang="en-US" sz="2800" dirty="0" smtClean="0"/>
                        <a:t>配車できた</a:t>
                      </a:r>
                      <a:endParaRPr kumimoji="1" lang="ja-JP" altLang="en-US" sz="2800" dirty="0"/>
                    </a:p>
                  </a:txBody>
                  <a:tcPr anchor="ctr"/>
                </a:tc>
                <a:tc>
                  <a:txBody>
                    <a:bodyPr/>
                    <a:lstStyle/>
                    <a:p>
                      <a:pPr algn="ctr"/>
                      <a:r>
                        <a:rPr kumimoji="1" lang="en-US" altLang="ja-JP" sz="2800" dirty="0" smtClean="0">
                          <a:latin typeface="+mn-ea"/>
                          <a:ea typeface="+mn-ea"/>
                        </a:rPr>
                        <a:t>9</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64.3</a:t>
                      </a:r>
                      <a:r>
                        <a:rPr lang="ja-JP" altLang="en-US" sz="2800" dirty="0" smtClean="0">
                          <a:latin typeface="+mn-ea"/>
                          <a:ea typeface="+mn-ea"/>
                        </a:rPr>
                        <a:t>%</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a16="http://schemas.microsoft.com/office/drawing/2014/main" xmlns="" val="1936650878"/>
                  </a:ext>
                </a:extLst>
              </a:tr>
              <a:tr h="867112">
                <a:tc>
                  <a:txBody>
                    <a:bodyPr/>
                    <a:lstStyle/>
                    <a:p>
                      <a:pPr algn="ctr"/>
                      <a:r>
                        <a:rPr lang="ja-JP" altLang="en-US" sz="2800" b="1" dirty="0" smtClean="0">
                          <a:solidFill>
                            <a:srgbClr val="FF0000"/>
                          </a:solidFill>
                        </a:rPr>
                        <a:t>配車出来なかった</a:t>
                      </a:r>
                      <a:endParaRPr lang="ja-JP" altLang="en-US" sz="2800" b="1" dirty="0">
                        <a:solidFill>
                          <a:srgbClr val="FF0000"/>
                        </a:solidFill>
                      </a:endParaRPr>
                    </a:p>
                  </a:txBody>
                  <a:tcPr anchor="ctr"/>
                </a:tc>
                <a:tc>
                  <a:txBody>
                    <a:bodyPr/>
                    <a:lstStyle/>
                    <a:p>
                      <a:pPr algn="ctr"/>
                      <a:r>
                        <a:rPr kumimoji="1" lang="en-US" altLang="ja-JP" sz="2800" b="1" dirty="0" smtClean="0">
                          <a:solidFill>
                            <a:srgbClr val="FF0000"/>
                          </a:solidFill>
                          <a:latin typeface="+mn-ea"/>
                          <a:ea typeface="+mn-ea"/>
                        </a:rPr>
                        <a:t>5</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35.7</a:t>
                      </a:r>
                      <a:r>
                        <a:rPr lang="ja-JP" altLang="en-US" sz="2800" b="1" dirty="0" smtClean="0">
                          <a:solidFill>
                            <a:srgbClr val="FF0000"/>
                          </a:solidFill>
                          <a:latin typeface="+mn-ea"/>
                          <a:ea typeface="+mn-ea"/>
                        </a:rPr>
                        <a:t>%</a:t>
                      </a:r>
                      <a:endParaRPr kumimoji="1" lang="ja-JP" altLang="en-US" sz="2800" b="1" dirty="0">
                        <a:solidFill>
                          <a:srgbClr val="FF0000"/>
                        </a:solidFill>
                        <a:latin typeface="+mn-ea"/>
                        <a:ea typeface="+mn-ea"/>
                      </a:endParaRPr>
                    </a:p>
                  </a:txBody>
                  <a:tcPr anchor="ctr"/>
                </a:tc>
                <a:tc>
                  <a:txBody>
                    <a:bodyPr/>
                    <a:lstStyle/>
                    <a:p>
                      <a:pPr algn="ctr"/>
                      <a:r>
                        <a:rPr kumimoji="1" lang="ja-JP" altLang="en-US" sz="2400" dirty="0" smtClean="0">
                          <a:solidFill>
                            <a:srgbClr val="FF0000"/>
                          </a:solidFill>
                          <a:latin typeface="+mn-ea"/>
                          <a:ea typeface="+mn-ea"/>
                        </a:rPr>
                        <a:t>東京</a:t>
                      </a:r>
                      <a:r>
                        <a:rPr kumimoji="1" lang="en-US" altLang="ja-JP" sz="2400" dirty="0" smtClean="0">
                          <a:solidFill>
                            <a:srgbClr val="FF0000"/>
                          </a:solidFill>
                          <a:latin typeface="+mn-ea"/>
                          <a:ea typeface="+mn-ea"/>
                        </a:rPr>
                        <a:t>2</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愛知</a:t>
                      </a:r>
                      <a:r>
                        <a:rPr kumimoji="1" lang="en-US" altLang="ja-JP" sz="2400" dirty="0" smtClean="0">
                          <a:solidFill>
                            <a:srgbClr val="FF0000"/>
                          </a:solidFill>
                          <a:latin typeface="+mn-ea"/>
                          <a:ea typeface="+mn-ea"/>
                        </a:rPr>
                        <a:t>1</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大阪</a:t>
                      </a:r>
                      <a:r>
                        <a:rPr kumimoji="1" lang="en-US" altLang="ja-JP" sz="2400" dirty="0" smtClean="0">
                          <a:solidFill>
                            <a:srgbClr val="FF0000"/>
                          </a:solidFill>
                          <a:latin typeface="+mn-ea"/>
                          <a:ea typeface="+mn-ea"/>
                        </a:rPr>
                        <a:t>1</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宮崎</a:t>
                      </a:r>
                      <a:r>
                        <a:rPr kumimoji="1" lang="en-US" altLang="ja-JP" sz="2400" dirty="0" smtClean="0">
                          <a:solidFill>
                            <a:srgbClr val="FF0000"/>
                          </a:solidFill>
                          <a:latin typeface="+mn-ea"/>
                          <a:ea typeface="+mn-ea"/>
                        </a:rPr>
                        <a:t>1</a:t>
                      </a:r>
                      <a:endParaRPr kumimoji="1" lang="ja-JP" altLang="en-US" sz="2400" dirty="0">
                        <a:solidFill>
                          <a:srgbClr val="FF0000"/>
                        </a:solidFill>
                        <a:latin typeface="+mn-ea"/>
                        <a:ea typeface="+mn-ea"/>
                      </a:endParaRPr>
                    </a:p>
                  </a:txBody>
                  <a:tcPr anchor="ctr"/>
                </a:tc>
                <a:extLst>
                  <a:ext uri="{0D108BD9-81ED-4DB2-BD59-A6C34878D82A}">
                    <a16:rowId xmlns:a16="http://schemas.microsoft.com/office/drawing/2014/main" xmlns=""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14</a:t>
                      </a:r>
                      <a:endParaRPr kumimoji="1" lang="ja-JP" altLang="en-US" sz="2800" dirty="0">
                        <a:solidFill>
                          <a:schemeClr val="tx1"/>
                        </a:solidFill>
                        <a:latin typeface="+mn-ea"/>
                        <a:ea typeface="+mn-ea"/>
                      </a:endParaRPr>
                    </a:p>
                  </a:txBody>
                  <a:tcPr anchor="ctr"/>
                </a:tc>
                <a:tc>
                  <a:txBody>
                    <a:bodyPr/>
                    <a:lstStyle/>
                    <a:p>
                      <a:pPr algn="ctr"/>
                      <a:r>
                        <a:rPr kumimoji="1" lang="en-US" altLang="ja-JP" sz="2800" dirty="0" smtClean="0">
                          <a:solidFill>
                            <a:schemeClr val="tx1"/>
                          </a:solidFill>
                          <a:latin typeface="+mn-ea"/>
                          <a:ea typeface="+mn-ea"/>
                        </a:rPr>
                        <a:t>100</a:t>
                      </a:r>
                      <a:r>
                        <a:rPr kumimoji="1" lang="ja-JP" altLang="en-US" sz="2800" dirty="0" smtClean="0">
                          <a:solidFill>
                            <a:schemeClr val="tx1"/>
                          </a:solidFill>
                          <a:latin typeface="+mn-ea"/>
                          <a:ea typeface="+mn-ea"/>
                        </a:rPr>
                        <a:t>％</a:t>
                      </a: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63380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2B886DF-4FFD-4455-BBA7-9F0E520F255C}"/>
              </a:ext>
            </a:extLst>
          </p:cNvPr>
          <p:cNvSpPr>
            <a:spLocks noGrp="1"/>
          </p:cNvSpPr>
          <p:nvPr>
            <p:ph type="title"/>
          </p:nvPr>
        </p:nvSpPr>
        <p:spPr>
          <a:xfrm>
            <a:off x="1155700" y="774700"/>
            <a:ext cx="9862820" cy="632460"/>
          </a:xfrm>
        </p:spPr>
        <p:txBody>
          <a:bodyPr>
            <a:normAutofit/>
          </a:bodyPr>
          <a:lstStyle/>
          <a:p>
            <a:pPr algn="ctr"/>
            <a:r>
              <a:rPr lang="ja-JP" altLang="en-US" sz="3600" dirty="0" smtClean="0">
                <a:solidFill>
                  <a:srgbClr val="000000"/>
                </a:solidFill>
                <a:latin typeface="UD デジタル 教科書体 N-B" panose="02020700000000000000" pitchFamily="17" charset="-128"/>
                <a:ea typeface="UD デジタル 教科書体 N-B" panose="02020700000000000000" pitchFamily="17" charset="-128"/>
              </a:rPr>
              <a:t>２．拒否</a:t>
            </a:r>
            <a:r>
              <a:rPr lang="ja-JP" altLang="en-US" sz="3600" dirty="0">
                <a:solidFill>
                  <a:srgbClr val="000000"/>
                </a:solidFill>
                <a:latin typeface="UD デジタル 教科書体 N-B" panose="02020700000000000000" pitchFamily="17" charset="-128"/>
                <a:ea typeface="UD デジタル 教科書体 N-B" panose="02020700000000000000" pitchFamily="17" charset="-128"/>
              </a:rPr>
              <a:t>の詳細　④</a:t>
            </a:r>
            <a:r>
              <a:rPr lang="ja-JP" altLang="en-US" sz="3600" dirty="0" smtClean="0">
                <a:solidFill>
                  <a:srgbClr val="000000"/>
                </a:solidFill>
                <a:latin typeface="UD デジタル 教科書体 N-B" panose="02020700000000000000" pitchFamily="17" charset="-128"/>
                <a:ea typeface="UD デジタル 教科書体 N-B" panose="02020700000000000000" pitchFamily="17" charset="-128"/>
              </a:rPr>
              <a:t>電話予約</a:t>
            </a:r>
            <a:endParaRPr lang="ja-JP" altLang="en-US" sz="2000"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xmlns="" id="{08627DB8-3223-4A48-B96C-6CBD5CDE2D05}"/>
              </a:ext>
            </a:extLst>
          </p:cNvPr>
          <p:cNvGraphicFramePr>
            <a:graphicFrameLocks noGrp="1"/>
          </p:cNvGraphicFramePr>
          <p:nvPr>
            <p:ph idx="1"/>
            <p:extLst>
              <p:ext uri="{D42A27DB-BD31-4B8C-83A1-F6EECF244321}">
                <p14:modId xmlns:p14="http://schemas.microsoft.com/office/powerpoint/2010/main" val="299813331"/>
              </p:ext>
            </p:extLst>
          </p:nvPr>
        </p:nvGraphicFramePr>
        <p:xfrm>
          <a:off x="784775" y="2280115"/>
          <a:ext cx="10528267" cy="3441104"/>
        </p:xfrm>
        <a:graphic>
          <a:graphicData uri="http://schemas.openxmlformats.org/drawingml/2006/table">
            <a:tbl>
              <a:tblPr firstRow="1" bandRow="1">
                <a:tableStyleId>{21E4AEA4-8DFA-4A89-87EB-49C32662AFE0}</a:tableStyleId>
              </a:tblPr>
              <a:tblGrid>
                <a:gridCol w="3407591">
                  <a:extLst>
                    <a:ext uri="{9D8B030D-6E8A-4147-A177-3AD203B41FA5}">
                      <a16:colId xmlns:a16="http://schemas.microsoft.com/office/drawing/2014/main" xmlns="" val="2460838247"/>
                    </a:ext>
                  </a:extLst>
                </a:gridCol>
                <a:gridCol w="1480458">
                  <a:extLst>
                    <a:ext uri="{9D8B030D-6E8A-4147-A177-3AD203B41FA5}">
                      <a16:colId xmlns:a16="http://schemas.microsoft.com/office/drawing/2014/main" xmlns="" val="1764204962"/>
                    </a:ext>
                  </a:extLst>
                </a:gridCol>
                <a:gridCol w="1929455">
                  <a:extLst>
                    <a:ext uri="{9D8B030D-6E8A-4147-A177-3AD203B41FA5}">
                      <a16:colId xmlns:a16="http://schemas.microsoft.com/office/drawing/2014/main" xmlns="" val="2464851727"/>
                    </a:ext>
                  </a:extLst>
                </a:gridCol>
                <a:gridCol w="3710763">
                  <a:extLst>
                    <a:ext uri="{9D8B030D-6E8A-4147-A177-3AD203B41FA5}">
                      <a16:colId xmlns:a16="http://schemas.microsoft.com/office/drawing/2014/main" xmlns="" val="624248848"/>
                    </a:ext>
                  </a:extLst>
                </a:gridCol>
              </a:tblGrid>
              <a:tr h="0">
                <a:tc>
                  <a:txBody>
                    <a:bodyPr/>
                    <a:lstStyle/>
                    <a:p>
                      <a:pPr algn="ctr"/>
                      <a:endParaRPr kumimoji="1" lang="ja-JP" altLang="en-US" sz="2400" dirty="0"/>
                    </a:p>
                  </a:txBody>
                  <a:tcPr anchor="ctr"/>
                </a:tc>
                <a:tc>
                  <a:txBody>
                    <a:bodyPr/>
                    <a:lstStyle/>
                    <a:p>
                      <a:pPr algn="ctr"/>
                      <a:r>
                        <a:rPr lang="ja-JP" altLang="en-US" sz="2800" dirty="0"/>
                        <a:t>件数</a:t>
                      </a:r>
                      <a:endParaRPr kumimoji="1" lang="ja-JP" altLang="en-US" sz="2800" dirty="0"/>
                    </a:p>
                  </a:txBody>
                  <a:tcPr anchor="ctr"/>
                </a:tc>
                <a:tc>
                  <a:txBody>
                    <a:bodyPr/>
                    <a:lstStyle/>
                    <a:p>
                      <a:pPr algn="ctr"/>
                      <a:r>
                        <a:rPr kumimoji="1" lang="ja-JP" altLang="en-US" sz="2800" dirty="0" smtClean="0"/>
                        <a:t>比率</a:t>
                      </a:r>
                      <a:endParaRPr kumimoji="1" lang="ja-JP" altLang="en-US" sz="2800" dirty="0"/>
                    </a:p>
                  </a:txBody>
                  <a:tcPr anchor="ctr"/>
                </a:tc>
                <a:tc>
                  <a:txBody>
                    <a:bodyPr/>
                    <a:lstStyle/>
                    <a:p>
                      <a:pPr algn="ctr"/>
                      <a:r>
                        <a:rPr kumimoji="1" lang="ja-JP" altLang="en-US" sz="2400" dirty="0" smtClean="0"/>
                        <a:t>内訳</a:t>
                      </a:r>
                      <a:endParaRPr kumimoji="1" lang="ja-JP" altLang="en-US" sz="2400" dirty="0"/>
                    </a:p>
                  </a:txBody>
                  <a:tcPr anchor="ctr"/>
                </a:tc>
                <a:extLst>
                  <a:ext uri="{0D108BD9-81ED-4DB2-BD59-A6C34878D82A}">
                    <a16:rowId xmlns:a16="http://schemas.microsoft.com/office/drawing/2014/main" xmlns="" val="1451126459"/>
                  </a:ext>
                </a:extLst>
              </a:tr>
              <a:tr h="867112">
                <a:tc>
                  <a:txBody>
                    <a:bodyPr/>
                    <a:lstStyle/>
                    <a:p>
                      <a:pPr algn="ctr"/>
                      <a:r>
                        <a:rPr lang="ja-JP" altLang="en-US" sz="2800" dirty="0" smtClean="0"/>
                        <a:t>配車できた</a:t>
                      </a:r>
                      <a:endParaRPr kumimoji="1" lang="ja-JP" altLang="en-US" sz="2800" dirty="0"/>
                    </a:p>
                  </a:txBody>
                  <a:tcPr anchor="ctr"/>
                </a:tc>
                <a:tc>
                  <a:txBody>
                    <a:bodyPr/>
                    <a:lstStyle/>
                    <a:p>
                      <a:pPr algn="ctr"/>
                      <a:r>
                        <a:rPr kumimoji="1" lang="en-US" altLang="ja-JP" sz="2800" dirty="0" smtClean="0">
                          <a:latin typeface="+mn-ea"/>
                          <a:ea typeface="+mn-ea"/>
                        </a:rPr>
                        <a:t>29</a:t>
                      </a:r>
                      <a:endParaRPr kumimoji="1" lang="ja-JP" altLang="en-US" sz="2800" dirty="0">
                        <a:latin typeface="+mn-ea"/>
                        <a:ea typeface="+mn-ea"/>
                      </a:endParaRPr>
                    </a:p>
                  </a:txBody>
                  <a:tcPr anchor="ctr"/>
                </a:tc>
                <a:tc>
                  <a:txBody>
                    <a:bodyPr/>
                    <a:lstStyle/>
                    <a:p>
                      <a:pPr algn="ctr"/>
                      <a:r>
                        <a:rPr lang="en-US" altLang="ja-JP" sz="2800" dirty="0" smtClean="0">
                          <a:latin typeface="+mn-ea"/>
                          <a:ea typeface="+mn-ea"/>
                        </a:rPr>
                        <a:t>63</a:t>
                      </a:r>
                      <a:r>
                        <a:rPr lang="ja-JP" altLang="en-US" sz="2800" dirty="0" smtClean="0">
                          <a:latin typeface="+mn-ea"/>
                          <a:ea typeface="+mn-ea"/>
                        </a:rPr>
                        <a:t>%</a:t>
                      </a:r>
                      <a:r>
                        <a:rPr lang="en-US" altLang="ja-JP" sz="2800" dirty="0" smtClean="0">
                          <a:latin typeface="+mn-ea"/>
                          <a:ea typeface="+mn-ea"/>
                        </a:rPr>
                        <a:t>(71%)</a:t>
                      </a:r>
                      <a:endParaRPr kumimoji="1" lang="ja-JP" altLang="en-US" sz="2800" dirty="0">
                        <a:latin typeface="+mn-ea"/>
                        <a:ea typeface="+mn-ea"/>
                      </a:endParaRPr>
                    </a:p>
                  </a:txBody>
                  <a:tcPr anchor="ctr"/>
                </a:tc>
                <a:tc>
                  <a:txBody>
                    <a:bodyPr/>
                    <a:lstStyle/>
                    <a:p>
                      <a:pPr algn="ctr"/>
                      <a:endParaRPr kumimoji="1" lang="ja-JP" altLang="en-US" sz="2400" dirty="0">
                        <a:latin typeface="+mn-ea"/>
                        <a:ea typeface="+mn-ea"/>
                      </a:endParaRPr>
                    </a:p>
                  </a:txBody>
                  <a:tcPr anchor="ctr"/>
                </a:tc>
                <a:extLst>
                  <a:ext uri="{0D108BD9-81ED-4DB2-BD59-A6C34878D82A}">
                    <a16:rowId xmlns:a16="http://schemas.microsoft.com/office/drawing/2014/main" xmlns="" val="1936650878"/>
                  </a:ext>
                </a:extLst>
              </a:tr>
              <a:tr h="867112">
                <a:tc>
                  <a:txBody>
                    <a:bodyPr/>
                    <a:lstStyle/>
                    <a:p>
                      <a:pPr algn="ctr"/>
                      <a:r>
                        <a:rPr lang="ja-JP" altLang="en-US" sz="2800" b="1" dirty="0" smtClean="0">
                          <a:solidFill>
                            <a:srgbClr val="FF0000"/>
                          </a:solidFill>
                        </a:rPr>
                        <a:t>配車出来なかった</a:t>
                      </a:r>
                      <a:endParaRPr lang="ja-JP" altLang="en-US" sz="2800" b="1" dirty="0">
                        <a:solidFill>
                          <a:srgbClr val="FF0000"/>
                        </a:solidFill>
                      </a:endParaRPr>
                    </a:p>
                  </a:txBody>
                  <a:tcPr anchor="ctr"/>
                </a:tc>
                <a:tc>
                  <a:txBody>
                    <a:bodyPr/>
                    <a:lstStyle/>
                    <a:p>
                      <a:pPr algn="ctr"/>
                      <a:r>
                        <a:rPr kumimoji="1" lang="en-US" altLang="ja-JP" sz="2800" b="1" dirty="0" smtClean="0">
                          <a:solidFill>
                            <a:srgbClr val="FF0000"/>
                          </a:solidFill>
                          <a:latin typeface="+mn-ea"/>
                          <a:ea typeface="+mn-ea"/>
                        </a:rPr>
                        <a:t>17</a:t>
                      </a:r>
                      <a:endParaRPr kumimoji="1" lang="ja-JP" altLang="en-US" sz="2800" b="1" dirty="0">
                        <a:solidFill>
                          <a:srgbClr val="FF0000"/>
                        </a:solidFill>
                        <a:latin typeface="+mn-ea"/>
                        <a:ea typeface="+mn-ea"/>
                      </a:endParaRPr>
                    </a:p>
                  </a:txBody>
                  <a:tcPr anchor="ctr"/>
                </a:tc>
                <a:tc>
                  <a:txBody>
                    <a:bodyPr/>
                    <a:lstStyle/>
                    <a:p>
                      <a:pPr algn="ctr"/>
                      <a:r>
                        <a:rPr lang="en-US" altLang="ja-JP" sz="2800" b="1" dirty="0" smtClean="0">
                          <a:solidFill>
                            <a:srgbClr val="FF0000"/>
                          </a:solidFill>
                          <a:latin typeface="+mn-ea"/>
                          <a:ea typeface="+mn-ea"/>
                        </a:rPr>
                        <a:t>37</a:t>
                      </a:r>
                      <a:r>
                        <a:rPr lang="ja-JP" altLang="en-US" sz="2800" b="1" dirty="0" smtClean="0">
                          <a:solidFill>
                            <a:srgbClr val="FF0000"/>
                          </a:solidFill>
                          <a:latin typeface="+mn-ea"/>
                          <a:ea typeface="+mn-ea"/>
                        </a:rPr>
                        <a:t>%</a:t>
                      </a:r>
                      <a:r>
                        <a:rPr lang="en-US" altLang="ja-JP" sz="2800" b="1" dirty="0" smtClean="0">
                          <a:solidFill>
                            <a:srgbClr val="FF0000"/>
                          </a:solidFill>
                          <a:latin typeface="+mn-ea"/>
                          <a:ea typeface="+mn-ea"/>
                        </a:rPr>
                        <a:t>(29%)</a:t>
                      </a:r>
                      <a:endParaRPr kumimoji="1" lang="ja-JP" altLang="en-US" sz="2800" b="1" dirty="0">
                        <a:solidFill>
                          <a:srgbClr val="FF0000"/>
                        </a:solidFill>
                        <a:latin typeface="+mn-ea"/>
                        <a:ea typeface="+mn-ea"/>
                      </a:endParaRPr>
                    </a:p>
                  </a:txBody>
                  <a:tcPr anchor="ctr"/>
                </a:tc>
                <a:tc>
                  <a:txBody>
                    <a:bodyPr/>
                    <a:lstStyle/>
                    <a:p>
                      <a:pPr algn="ctr"/>
                      <a:r>
                        <a:rPr kumimoji="1" lang="ja-JP" altLang="en-US" sz="2400" dirty="0" smtClean="0">
                          <a:solidFill>
                            <a:srgbClr val="FF0000"/>
                          </a:solidFill>
                          <a:latin typeface="+mn-ea"/>
                          <a:ea typeface="+mn-ea"/>
                        </a:rPr>
                        <a:t>岩手</a:t>
                      </a:r>
                      <a:r>
                        <a:rPr kumimoji="1" lang="en-US" altLang="ja-JP" sz="2400" dirty="0" smtClean="0">
                          <a:solidFill>
                            <a:srgbClr val="FF0000"/>
                          </a:solidFill>
                          <a:latin typeface="+mn-ea"/>
                          <a:ea typeface="+mn-ea"/>
                        </a:rPr>
                        <a:t>2</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栃木</a:t>
                      </a:r>
                      <a:r>
                        <a:rPr kumimoji="1" lang="en-US" altLang="ja-JP" sz="2400" dirty="0" smtClean="0">
                          <a:solidFill>
                            <a:srgbClr val="FF0000"/>
                          </a:solidFill>
                          <a:latin typeface="+mn-ea"/>
                          <a:ea typeface="+mn-ea"/>
                        </a:rPr>
                        <a:t>1</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東京</a:t>
                      </a:r>
                      <a:r>
                        <a:rPr kumimoji="1" lang="en-US" altLang="ja-JP" sz="2400" dirty="0" smtClean="0">
                          <a:solidFill>
                            <a:srgbClr val="FF0000"/>
                          </a:solidFill>
                          <a:latin typeface="+mn-ea"/>
                          <a:ea typeface="+mn-ea"/>
                        </a:rPr>
                        <a:t>1</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静岡</a:t>
                      </a:r>
                      <a:r>
                        <a:rPr kumimoji="1" lang="en-US" altLang="ja-JP" sz="2400" dirty="0" smtClean="0">
                          <a:solidFill>
                            <a:srgbClr val="FF0000"/>
                          </a:solidFill>
                          <a:latin typeface="+mn-ea"/>
                          <a:ea typeface="+mn-ea"/>
                        </a:rPr>
                        <a:t>2</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愛知</a:t>
                      </a:r>
                      <a:r>
                        <a:rPr kumimoji="1" lang="en-US" altLang="ja-JP" sz="2400" dirty="0" smtClean="0">
                          <a:solidFill>
                            <a:srgbClr val="FF0000"/>
                          </a:solidFill>
                          <a:latin typeface="+mn-ea"/>
                          <a:ea typeface="+mn-ea"/>
                        </a:rPr>
                        <a:t>1</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大阪</a:t>
                      </a:r>
                      <a:r>
                        <a:rPr kumimoji="1" lang="en-US" altLang="ja-JP" sz="2400" dirty="0" smtClean="0">
                          <a:solidFill>
                            <a:srgbClr val="FF0000"/>
                          </a:solidFill>
                          <a:latin typeface="+mn-ea"/>
                          <a:ea typeface="+mn-ea"/>
                        </a:rPr>
                        <a:t>5</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兵庫</a:t>
                      </a:r>
                      <a:r>
                        <a:rPr kumimoji="1" lang="en-US" altLang="ja-JP" sz="2400" dirty="0" smtClean="0">
                          <a:solidFill>
                            <a:srgbClr val="FF0000"/>
                          </a:solidFill>
                          <a:latin typeface="+mn-ea"/>
                          <a:ea typeface="+mn-ea"/>
                        </a:rPr>
                        <a:t>2</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愛媛</a:t>
                      </a:r>
                      <a:r>
                        <a:rPr kumimoji="1" lang="en-US" altLang="ja-JP" sz="2400" dirty="0" smtClean="0">
                          <a:solidFill>
                            <a:srgbClr val="FF0000"/>
                          </a:solidFill>
                          <a:latin typeface="+mn-ea"/>
                          <a:ea typeface="+mn-ea"/>
                        </a:rPr>
                        <a:t>2</a:t>
                      </a:r>
                      <a:r>
                        <a:rPr kumimoji="1" lang="ja-JP" altLang="en-US" sz="2400" dirty="0" err="1" smtClean="0">
                          <a:solidFill>
                            <a:srgbClr val="FF0000"/>
                          </a:solidFill>
                          <a:latin typeface="+mn-ea"/>
                          <a:ea typeface="+mn-ea"/>
                        </a:rPr>
                        <a:t>、</a:t>
                      </a:r>
                      <a:r>
                        <a:rPr kumimoji="1" lang="ja-JP" altLang="en-US" sz="2400" dirty="0" smtClean="0">
                          <a:solidFill>
                            <a:srgbClr val="FF0000"/>
                          </a:solidFill>
                          <a:latin typeface="+mn-ea"/>
                          <a:ea typeface="+mn-ea"/>
                        </a:rPr>
                        <a:t>沖縄</a:t>
                      </a:r>
                      <a:r>
                        <a:rPr kumimoji="1" lang="en-US" altLang="ja-JP" sz="2400" dirty="0" smtClean="0">
                          <a:solidFill>
                            <a:srgbClr val="FF0000"/>
                          </a:solidFill>
                          <a:latin typeface="+mn-ea"/>
                          <a:ea typeface="+mn-ea"/>
                        </a:rPr>
                        <a:t>1</a:t>
                      </a:r>
                      <a:endParaRPr kumimoji="1" lang="ja-JP" altLang="en-US" sz="2400" dirty="0">
                        <a:solidFill>
                          <a:srgbClr val="FF0000"/>
                        </a:solidFill>
                        <a:latin typeface="+mn-ea"/>
                        <a:ea typeface="+mn-ea"/>
                      </a:endParaRPr>
                    </a:p>
                  </a:txBody>
                  <a:tcPr anchor="ctr"/>
                </a:tc>
                <a:extLst>
                  <a:ext uri="{0D108BD9-81ED-4DB2-BD59-A6C34878D82A}">
                    <a16:rowId xmlns:a16="http://schemas.microsoft.com/office/drawing/2014/main" xmlns="" val="4098044854"/>
                  </a:ext>
                </a:extLst>
              </a:tr>
              <a:tr h="867112">
                <a:tc>
                  <a:txBody>
                    <a:bodyPr/>
                    <a:lstStyle/>
                    <a:p>
                      <a:pPr algn="ctr"/>
                      <a:r>
                        <a:rPr lang="ja-JP" altLang="en-US" sz="2800" dirty="0" smtClean="0">
                          <a:solidFill>
                            <a:schemeClr val="tx1"/>
                          </a:solidFill>
                        </a:rPr>
                        <a:t>総数</a:t>
                      </a:r>
                      <a:endParaRPr lang="ja-JP" altLang="en-US" sz="2800" dirty="0">
                        <a:solidFill>
                          <a:schemeClr val="tx1"/>
                        </a:solidFill>
                      </a:endParaRPr>
                    </a:p>
                  </a:txBody>
                  <a:tcPr anchor="ctr"/>
                </a:tc>
                <a:tc>
                  <a:txBody>
                    <a:bodyPr/>
                    <a:lstStyle/>
                    <a:p>
                      <a:pPr algn="ctr"/>
                      <a:r>
                        <a:rPr kumimoji="1" lang="en-US" altLang="ja-JP" sz="2800" dirty="0" smtClean="0">
                          <a:solidFill>
                            <a:schemeClr val="tx1"/>
                          </a:solidFill>
                          <a:latin typeface="+mn-ea"/>
                          <a:ea typeface="+mn-ea"/>
                        </a:rPr>
                        <a:t>46</a:t>
                      </a:r>
                      <a:endParaRPr kumimoji="1" lang="ja-JP" altLang="en-US" sz="2800" dirty="0">
                        <a:solidFill>
                          <a:schemeClr val="tx1"/>
                        </a:solidFill>
                        <a:latin typeface="+mn-ea"/>
                        <a:ea typeface="+mn-ea"/>
                      </a:endParaRPr>
                    </a:p>
                  </a:txBody>
                  <a:tcPr anchor="ctr"/>
                </a:tc>
                <a:tc>
                  <a:txBody>
                    <a:bodyPr/>
                    <a:lstStyle/>
                    <a:p>
                      <a:pPr algn="ctr"/>
                      <a:r>
                        <a:rPr kumimoji="1" lang="en-US" altLang="ja-JP" sz="2800" dirty="0" smtClean="0">
                          <a:solidFill>
                            <a:schemeClr val="tx1"/>
                          </a:solidFill>
                          <a:latin typeface="+mn-ea"/>
                          <a:ea typeface="+mn-ea"/>
                        </a:rPr>
                        <a:t>100</a:t>
                      </a:r>
                      <a:r>
                        <a:rPr kumimoji="1" lang="ja-JP" altLang="en-US" sz="2800" dirty="0" smtClean="0">
                          <a:solidFill>
                            <a:schemeClr val="tx1"/>
                          </a:solidFill>
                          <a:latin typeface="+mn-ea"/>
                          <a:ea typeface="+mn-ea"/>
                        </a:rPr>
                        <a:t>％</a:t>
                      </a:r>
                      <a:endParaRPr kumimoji="1" lang="ja-JP" altLang="en-US" sz="2800" dirty="0">
                        <a:solidFill>
                          <a:schemeClr val="tx1"/>
                        </a:solidFill>
                        <a:latin typeface="+mn-ea"/>
                        <a:ea typeface="+mn-ea"/>
                      </a:endParaRPr>
                    </a:p>
                  </a:txBody>
                  <a:tcPr anchor="ctr"/>
                </a:tc>
                <a:tc>
                  <a:txBody>
                    <a:bodyPr/>
                    <a:lstStyle/>
                    <a:p>
                      <a:pPr algn="ctr"/>
                      <a:endParaRPr kumimoji="1" lang="ja-JP" altLang="en-US" sz="2400" dirty="0">
                        <a:solidFill>
                          <a:schemeClr val="tx1"/>
                        </a:solidFill>
                        <a:latin typeface="+mn-ea"/>
                        <a:ea typeface="+mn-ea"/>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367180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0368FE8-2631-437F-B06D-78ABD7386C9F}"/>
              </a:ext>
            </a:extLst>
          </p:cNvPr>
          <p:cNvSpPr>
            <a:spLocks noGrp="1"/>
          </p:cNvSpPr>
          <p:nvPr>
            <p:ph type="title"/>
          </p:nvPr>
        </p:nvSpPr>
        <p:spPr>
          <a:xfrm>
            <a:off x="707571" y="609600"/>
            <a:ext cx="10796451" cy="657860"/>
          </a:xfrm>
        </p:spPr>
        <p:txBody>
          <a:bodyPr>
            <a:normAutofit/>
          </a:bodyPr>
          <a:lstStyle/>
          <a:p>
            <a:pPr algn="ctr"/>
            <a:r>
              <a:rPr lang="ja-JP" altLang="en-US" sz="3600" dirty="0" smtClean="0">
                <a:latin typeface="UD デジタル 教科書体 N-B" panose="02020700000000000000" pitchFamily="17" charset="-128"/>
                <a:ea typeface="UD デジタル 教科書体 N-B" panose="02020700000000000000" pitchFamily="17" charset="-128"/>
              </a:rPr>
              <a:t>３．流し　何台目</a:t>
            </a:r>
            <a:r>
              <a:rPr lang="ja-JP" altLang="en-US" sz="3600" dirty="0">
                <a:latin typeface="UD デジタル 教科書体 N-B" panose="02020700000000000000" pitchFamily="17" charset="-128"/>
                <a:ea typeface="UD デジタル 教科書体 N-B" panose="02020700000000000000" pitchFamily="17" charset="-128"/>
              </a:rPr>
              <a:t>で乗れた</a:t>
            </a:r>
            <a:r>
              <a:rPr lang="ja-JP" altLang="en-US" sz="3600" dirty="0" smtClean="0">
                <a:latin typeface="UD デジタル 教科書体 N-B" panose="02020700000000000000" pitchFamily="17" charset="-128"/>
                <a:ea typeface="UD デジタル 教科書体 N-B" panose="02020700000000000000" pitchFamily="17" charset="-128"/>
              </a:rPr>
              <a:t>か</a:t>
            </a:r>
            <a:endParaRPr lang="ja-JP" altLang="en-US" sz="2800"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xmlns="" id="{E0B8771F-B50E-4550-AA3E-0B59B3B2480A}"/>
              </a:ext>
            </a:extLst>
          </p:cNvPr>
          <p:cNvGraphicFramePr>
            <a:graphicFrameLocks noGrp="1"/>
          </p:cNvGraphicFramePr>
          <p:nvPr>
            <p:ph idx="1"/>
            <p:extLst>
              <p:ext uri="{D42A27DB-BD31-4B8C-83A1-F6EECF244321}">
                <p14:modId xmlns:p14="http://schemas.microsoft.com/office/powerpoint/2010/main" val="1592692246"/>
              </p:ext>
            </p:extLst>
          </p:nvPr>
        </p:nvGraphicFramePr>
        <p:xfrm>
          <a:off x="707571" y="1530286"/>
          <a:ext cx="10459368" cy="3993366"/>
        </p:xfrm>
        <a:graphic>
          <a:graphicData uri="http://schemas.openxmlformats.org/drawingml/2006/table">
            <a:tbl>
              <a:tblPr firstRow="1" bandRow="1">
                <a:tableStyleId>{5C22544A-7EE6-4342-B048-85BDC9FD1C3A}</a:tableStyleId>
              </a:tblPr>
              <a:tblGrid>
                <a:gridCol w="2084302">
                  <a:extLst>
                    <a:ext uri="{9D8B030D-6E8A-4147-A177-3AD203B41FA5}">
                      <a16:colId xmlns:a16="http://schemas.microsoft.com/office/drawing/2014/main" xmlns="" val="2670162597"/>
                    </a:ext>
                  </a:extLst>
                </a:gridCol>
                <a:gridCol w="1127577">
                  <a:extLst>
                    <a:ext uri="{9D8B030D-6E8A-4147-A177-3AD203B41FA5}">
                      <a16:colId xmlns:a16="http://schemas.microsoft.com/office/drawing/2014/main" xmlns="" val="705083816"/>
                    </a:ext>
                  </a:extLst>
                </a:gridCol>
                <a:gridCol w="1436322">
                  <a:extLst>
                    <a:ext uri="{9D8B030D-6E8A-4147-A177-3AD203B41FA5}">
                      <a16:colId xmlns:a16="http://schemas.microsoft.com/office/drawing/2014/main" xmlns="" val="1143469221"/>
                    </a:ext>
                  </a:extLst>
                </a:gridCol>
                <a:gridCol w="1323702">
                  <a:extLst>
                    <a:ext uri="{9D8B030D-6E8A-4147-A177-3AD203B41FA5}">
                      <a16:colId xmlns:a16="http://schemas.microsoft.com/office/drawing/2014/main" xmlns="" val="2300269402"/>
                    </a:ext>
                  </a:extLst>
                </a:gridCol>
                <a:gridCol w="1715589">
                  <a:extLst>
                    <a:ext uri="{9D8B030D-6E8A-4147-A177-3AD203B41FA5}">
                      <a16:colId xmlns:a16="http://schemas.microsoft.com/office/drawing/2014/main" xmlns="" val="2836592962"/>
                    </a:ext>
                  </a:extLst>
                </a:gridCol>
                <a:gridCol w="2771876">
                  <a:extLst>
                    <a:ext uri="{9D8B030D-6E8A-4147-A177-3AD203B41FA5}">
                      <a16:colId xmlns:a16="http://schemas.microsoft.com/office/drawing/2014/main" xmlns="" val="20005"/>
                    </a:ext>
                  </a:extLst>
                </a:gridCol>
              </a:tblGrid>
              <a:tr h="529610">
                <a:tc>
                  <a:txBody>
                    <a:bodyPr/>
                    <a:lstStyle/>
                    <a:p>
                      <a:endParaRPr kumimoji="1" lang="ja-JP" altLang="en-US" sz="2400" dirty="0"/>
                    </a:p>
                  </a:txBody>
                  <a:tcPr anchor="ctr"/>
                </a:tc>
                <a:tc>
                  <a:txBody>
                    <a:bodyPr/>
                    <a:lstStyle/>
                    <a:p>
                      <a:pPr algn="ctr"/>
                      <a:r>
                        <a:rPr lang="ja-JP" altLang="en-US" sz="2400" dirty="0"/>
                        <a:t>手動</a:t>
                      </a:r>
                      <a:endParaRPr kumimoji="1" lang="ja-JP" altLang="en-US" sz="2400" dirty="0"/>
                    </a:p>
                  </a:txBody>
                  <a:tcPr anchor="ctr"/>
                </a:tc>
                <a:tc>
                  <a:txBody>
                    <a:bodyPr/>
                    <a:lstStyle/>
                    <a:p>
                      <a:pPr algn="ctr"/>
                      <a:r>
                        <a:rPr lang="ja-JP" altLang="en-US" sz="2400" dirty="0"/>
                        <a:t>簡易電動</a:t>
                      </a:r>
                      <a:endParaRPr kumimoji="1" lang="ja-JP" altLang="en-US" sz="2400" dirty="0"/>
                    </a:p>
                  </a:txBody>
                  <a:tcPr anchor="ctr"/>
                </a:tc>
                <a:tc>
                  <a:txBody>
                    <a:bodyPr/>
                    <a:lstStyle/>
                    <a:p>
                      <a:pPr algn="ctr"/>
                      <a:r>
                        <a:rPr lang="ja-JP" altLang="en-US" sz="2400" dirty="0"/>
                        <a:t>電動</a:t>
                      </a:r>
                      <a:endParaRPr kumimoji="1" lang="ja-JP" altLang="en-US" sz="2400" dirty="0"/>
                    </a:p>
                  </a:txBody>
                  <a:tcPr anchor="ctr"/>
                </a:tc>
                <a:tc>
                  <a:txBody>
                    <a:bodyPr/>
                    <a:lstStyle/>
                    <a:p>
                      <a:pPr lvl="0" algn="ctr">
                        <a:buNone/>
                      </a:pPr>
                      <a:r>
                        <a:rPr lang="ja-JP" altLang="en-US" sz="2800" dirty="0">
                          <a:solidFill>
                            <a:schemeClr val="tx1"/>
                          </a:solidFill>
                        </a:rPr>
                        <a:t>合計</a:t>
                      </a:r>
                      <a:endParaRPr kumimoji="1" lang="ja-JP" altLang="en-US" sz="2800" dirty="0">
                        <a:solidFill>
                          <a:schemeClr val="tx1"/>
                        </a:solidFill>
                      </a:endParaRPr>
                    </a:p>
                  </a:txBody>
                  <a:tcPr anchor="ctr"/>
                </a:tc>
                <a:tc>
                  <a:txBody>
                    <a:bodyPr/>
                    <a:lstStyle/>
                    <a:p>
                      <a:pPr lvl="0" algn="ctr">
                        <a:buNone/>
                      </a:pPr>
                      <a:r>
                        <a:rPr kumimoji="1" lang="ja-JP" altLang="en-US" sz="2800" dirty="0" smtClean="0">
                          <a:solidFill>
                            <a:srgbClr val="FF0000"/>
                          </a:solidFill>
                        </a:rPr>
                        <a:t>比率</a:t>
                      </a:r>
                      <a:r>
                        <a:rPr kumimoji="1" lang="en-US" altLang="ja-JP" sz="2800" dirty="0" smtClean="0">
                          <a:solidFill>
                            <a:srgbClr val="FF0000"/>
                          </a:solidFill>
                        </a:rPr>
                        <a:t>(2019</a:t>
                      </a:r>
                      <a:r>
                        <a:rPr kumimoji="1" lang="ja-JP" altLang="en-US" sz="2800" dirty="0" smtClean="0">
                          <a:solidFill>
                            <a:srgbClr val="FF0000"/>
                          </a:solidFill>
                        </a:rPr>
                        <a:t>年</a:t>
                      </a:r>
                      <a:r>
                        <a:rPr kumimoji="1" lang="en-US" altLang="ja-JP" sz="2800" dirty="0" smtClean="0">
                          <a:solidFill>
                            <a:srgbClr val="FF0000"/>
                          </a:solidFill>
                        </a:rPr>
                        <a:t>)</a:t>
                      </a:r>
                      <a:endParaRPr kumimoji="1" lang="ja-JP" altLang="en-US" sz="2800" dirty="0">
                        <a:solidFill>
                          <a:srgbClr val="FF0000"/>
                        </a:solidFill>
                      </a:endParaRPr>
                    </a:p>
                  </a:txBody>
                  <a:tcPr anchor="ctr"/>
                </a:tc>
                <a:extLst>
                  <a:ext uri="{0D108BD9-81ED-4DB2-BD59-A6C34878D82A}">
                    <a16:rowId xmlns:a16="http://schemas.microsoft.com/office/drawing/2014/main" xmlns="" val="3694331888"/>
                  </a:ext>
                </a:extLst>
              </a:tr>
              <a:tr h="529610">
                <a:tc>
                  <a:txBody>
                    <a:bodyPr/>
                    <a:lstStyle/>
                    <a:p>
                      <a:pPr algn="ctr"/>
                      <a:r>
                        <a:rPr lang="ja-JP" altLang="en-US" sz="2400" dirty="0">
                          <a:latin typeface="+mn-ea"/>
                          <a:ea typeface="+mn-ea"/>
                        </a:rPr>
                        <a:t>1台目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3</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3</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2</a:t>
                      </a:r>
                      <a:endParaRPr kumimoji="1" lang="ja-JP" altLang="en-US" sz="2000" dirty="0">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8</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53.3%(50%)</a:t>
                      </a:r>
                      <a:endParaRPr kumimoji="1" lang="ja-JP" altLang="en-US" sz="2800" dirty="0">
                        <a:solidFill>
                          <a:srgbClr val="FF0000"/>
                        </a:solidFill>
                        <a:latin typeface="+mn-ea"/>
                        <a:ea typeface="+mn-ea"/>
                      </a:endParaRPr>
                    </a:p>
                  </a:txBody>
                  <a:tcPr anchor="ctr"/>
                </a:tc>
                <a:extLst>
                  <a:ext uri="{0D108BD9-81ED-4DB2-BD59-A6C34878D82A}">
                    <a16:rowId xmlns:a16="http://schemas.microsoft.com/office/drawing/2014/main" xmlns="" val="3256409841"/>
                  </a:ext>
                </a:extLst>
              </a:tr>
              <a:tr h="529610">
                <a:tc>
                  <a:txBody>
                    <a:bodyPr/>
                    <a:lstStyle/>
                    <a:p>
                      <a:pPr algn="ctr"/>
                      <a:r>
                        <a:rPr lang="ja-JP" altLang="en-US" sz="2400" dirty="0">
                          <a:latin typeface="+mn-ea"/>
                          <a:ea typeface="+mn-ea"/>
                        </a:rPr>
                        <a:t>2台目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1</a:t>
                      </a:r>
                    </a:p>
                  </a:txBody>
                  <a:tcPr anchor="ctr"/>
                </a:tc>
                <a:tc>
                  <a:txBody>
                    <a:bodyPr/>
                    <a:lstStyle/>
                    <a:p>
                      <a:pPr lvl="0" algn="ctr">
                        <a:buNone/>
                      </a:pPr>
                      <a:r>
                        <a:rPr kumimoji="1" lang="en-US" altLang="ja-JP" sz="2800" dirty="0" smtClean="0">
                          <a:solidFill>
                            <a:schemeClr val="tx1"/>
                          </a:solidFill>
                          <a:latin typeface="+mn-ea"/>
                          <a:ea typeface="+mn-ea"/>
                        </a:rPr>
                        <a:t>1</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6.7%</a:t>
                      </a:r>
                      <a:endParaRPr kumimoji="1" lang="ja-JP" altLang="en-US" sz="2800" dirty="0">
                        <a:solidFill>
                          <a:srgbClr val="FF0000"/>
                        </a:solidFill>
                        <a:latin typeface="+mn-ea"/>
                        <a:ea typeface="+mn-ea"/>
                      </a:endParaRPr>
                    </a:p>
                  </a:txBody>
                  <a:tcPr anchor="ctr"/>
                </a:tc>
                <a:extLst>
                  <a:ext uri="{0D108BD9-81ED-4DB2-BD59-A6C34878D82A}">
                    <a16:rowId xmlns:a16="http://schemas.microsoft.com/office/drawing/2014/main" xmlns="" val="841333580"/>
                  </a:ext>
                </a:extLst>
              </a:tr>
              <a:tr h="529610">
                <a:tc>
                  <a:txBody>
                    <a:bodyPr/>
                    <a:lstStyle/>
                    <a:p>
                      <a:pPr algn="ctr"/>
                      <a:r>
                        <a:rPr lang="ja-JP" altLang="en-US" sz="2400" dirty="0">
                          <a:latin typeface="+mn-ea"/>
                          <a:ea typeface="+mn-ea"/>
                        </a:rPr>
                        <a:t>3台目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p>
                  </a:txBody>
                  <a:tcPr anchor="ctr"/>
                </a:tc>
                <a:tc>
                  <a:txBody>
                    <a:bodyPr/>
                    <a:lstStyle/>
                    <a:p>
                      <a:pPr algn="ctr"/>
                      <a:r>
                        <a:rPr lang="ja-JP" altLang="en-US" sz="2000" dirty="0">
                          <a:latin typeface="+mn-ea"/>
                          <a:ea typeface="+mn-ea"/>
                        </a:rPr>
                        <a:t>1</a:t>
                      </a:r>
                      <a:endParaRPr kumimoji="1" lang="ja-JP" altLang="en-US" sz="2000" dirty="0">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1</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6.7%</a:t>
                      </a:r>
                      <a:endParaRPr kumimoji="1" lang="ja-JP" altLang="en-US" sz="2800" dirty="0">
                        <a:solidFill>
                          <a:srgbClr val="FF0000"/>
                        </a:solidFill>
                        <a:latin typeface="+mn-ea"/>
                        <a:ea typeface="+mn-ea"/>
                      </a:endParaRPr>
                    </a:p>
                  </a:txBody>
                  <a:tcPr anchor="ctr"/>
                </a:tc>
                <a:extLst>
                  <a:ext uri="{0D108BD9-81ED-4DB2-BD59-A6C34878D82A}">
                    <a16:rowId xmlns:a16="http://schemas.microsoft.com/office/drawing/2014/main" xmlns="" val="1872103076"/>
                  </a:ext>
                </a:extLst>
              </a:tr>
              <a:tr h="529610">
                <a:tc>
                  <a:txBody>
                    <a:bodyPr/>
                    <a:lstStyle/>
                    <a:p>
                      <a:pPr algn="ctr"/>
                      <a:r>
                        <a:rPr lang="en-US" altLang="ja-JP" sz="2400" dirty="0" smtClean="0">
                          <a:latin typeface="+mn-ea"/>
                          <a:ea typeface="+mn-ea"/>
                        </a:rPr>
                        <a:t>15</a:t>
                      </a:r>
                      <a:r>
                        <a:rPr lang="ja-JP" altLang="en-US" sz="2400" dirty="0" smtClean="0">
                          <a:latin typeface="+mn-ea"/>
                          <a:ea typeface="+mn-ea"/>
                        </a:rPr>
                        <a:t>台目</a:t>
                      </a:r>
                      <a:endParaRPr kumimoji="1" lang="ja-JP" altLang="en-US" sz="2400" dirty="0">
                        <a:latin typeface="+mn-ea"/>
                        <a:ea typeface="+mn-ea"/>
                      </a:endParaRPr>
                    </a:p>
                  </a:txBody>
                  <a:tcPr anchor="ctr"/>
                </a:tc>
                <a:tc>
                  <a:txBody>
                    <a:bodyPr/>
                    <a:lstStyle/>
                    <a:p>
                      <a:pPr algn="ctr"/>
                      <a:r>
                        <a:rPr kumimoji="1" lang="en-US" altLang="ja-JP" sz="2000" dirty="0" smtClean="0">
                          <a:latin typeface="+mn-ea"/>
                          <a:ea typeface="+mn-ea"/>
                        </a:rPr>
                        <a:t>1</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0</a:t>
                      </a:r>
                      <a:endParaRPr kumimoji="1" lang="ja-JP" altLang="en-US" sz="2000" dirty="0">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1</a:t>
                      </a:r>
                      <a:endParaRPr kumimoji="1" lang="ja-JP" altLang="en-US" sz="2800" dirty="0">
                        <a:solidFill>
                          <a:schemeClr val="tx1"/>
                        </a:solidFill>
                        <a:latin typeface="+mn-ea"/>
                        <a:ea typeface="+mn-ea"/>
                      </a:endParaRPr>
                    </a:p>
                  </a:txBody>
                  <a:tcPr anchor="ctr"/>
                </a:tc>
                <a:tc>
                  <a:txBody>
                    <a:bodyPr/>
                    <a:lstStyle/>
                    <a:p>
                      <a:pPr lvl="0" algn="ctr">
                        <a:buNone/>
                      </a:pPr>
                      <a:r>
                        <a:rPr kumimoji="1" lang="en-US" altLang="ja-JP" sz="2800" dirty="0" smtClean="0">
                          <a:solidFill>
                            <a:schemeClr val="tx1"/>
                          </a:solidFill>
                          <a:latin typeface="+mn-ea"/>
                          <a:ea typeface="+mn-ea"/>
                        </a:rPr>
                        <a:t>6.7%</a:t>
                      </a:r>
                      <a:endParaRPr kumimoji="1" lang="ja-JP" altLang="en-US" sz="2800" dirty="0">
                        <a:solidFill>
                          <a:schemeClr val="tx1"/>
                        </a:solidFill>
                        <a:latin typeface="+mn-ea"/>
                        <a:ea typeface="+mn-ea"/>
                      </a:endParaRPr>
                    </a:p>
                  </a:txBody>
                  <a:tcPr anchor="ctr"/>
                </a:tc>
                <a:extLst>
                  <a:ext uri="{0D108BD9-81ED-4DB2-BD59-A6C34878D82A}">
                    <a16:rowId xmlns:a16="http://schemas.microsoft.com/office/drawing/2014/main" xmlns="" val="569114640"/>
                  </a:ext>
                </a:extLst>
              </a:tr>
              <a:tr h="522356">
                <a:tc>
                  <a:txBody>
                    <a:bodyPr/>
                    <a:lstStyle/>
                    <a:p>
                      <a:pPr lvl="0" algn="ctr">
                        <a:buNone/>
                      </a:pPr>
                      <a:r>
                        <a:rPr kumimoji="1" lang="ja-JP" altLang="en-US" sz="2400" dirty="0" smtClean="0">
                          <a:solidFill>
                            <a:srgbClr val="FF0000"/>
                          </a:solidFill>
                          <a:latin typeface="+mn-ea"/>
                          <a:ea typeface="+mn-ea"/>
                        </a:rPr>
                        <a:t>乗車出来なかった</a:t>
                      </a:r>
                      <a:endParaRPr kumimoji="1" lang="ja-JP" altLang="en-US" sz="2400" dirty="0">
                        <a:solidFill>
                          <a:srgbClr val="FF0000"/>
                        </a:solidFill>
                        <a:latin typeface="+mn-ea"/>
                        <a:ea typeface="+mn-ea"/>
                      </a:endParaRPr>
                    </a:p>
                  </a:txBody>
                  <a:tcPr anchor="ctr"/>
                </a:tc>
                <a:tc>
                  <a:txBody>
                    <a:bodyPr/>
                    <a:lstStyle/>
                    <a:p>
                      <a:pPr lvl="0" algn="ctr">
                        <a:buNone/>
                      </a:pPr>
                      <a:r>
                        <a:rPr kumimoji="1" lang="en-US" altLang="ja-JP" sz="2000" dirty="0" smtClean="0">
                          <a:solidFill>
                            <a:srgbClr val="FF0000"/>
                          </a:solidFill>
                          <a:latin typeface="+mn-ea"/>
                          <a:ea typeface="+mn-ea"/>
                        </a:rPr>
                        <a:t>2</a:t>
                      </a:r>
                      <a:endParaRPr kumimoji="1" lang="ja-JP" altLang="en-US" sz="2000" dirty="0">
                        <a:solidFill>
                          <a:srgbClr val="FF0000"/>
                        </a:solidFill>
                        <a:latin typeface="+mn-ea"/>
                        <a:ea typeface="+mn-ea"/>
                      </a:endParaRPr>
                    </a:p>
                  </a:txBody>
                  <a:tcPr anchor="ctr"/>
                </a:tc>
                <a:tc>
                  <a:txBody>
                    <a:bodyPr/>
                    <a:lstStyle/>
                    <a:p>
                      <a:pPr lvl="0" algn="ctr">
                        <a:buNone/>
                      </a:pPr>
                      <a:r>
                        <a:rPr kumimoji="1" lang="en-US" altLang="ja-JP" sz="2000" dirty="0" smtClean="0">
                          <a:solidFill>
                            <a:srgbClr val="FF0000"/>
                          </a:solidFill>
                          <a:latin typeface="+mn-ea"/>
                          <a:ea typeface="+mn-ea"/>
                        </a:rPr>
                        <a:t>1</a:t>
                      </a:r>
                      <a:endParaRPr kumimoji="1" lang="ja-JP" altLang="en-US" sz="2000" dirty="0">
                        <a:solidFill>
                          <a:srgbClr val="FF0000"/>
                        </a:solidFill>
                        <a:latin typeface="+mn-ea"/>
                        <a:ea typeface="+mn-ea"/>
                      </a:endParaRPr>
                    </a:p>
                  </a:txBody>
                  <a:tcPr anchor="ctr"/>
                </a:tc>
                <a:tc>
                  <a:txBody>
                    <a:bodyPr/>
                    <a:lstStyle/>
                    <a:p>
                      <a:pPr lvl="0" algn="ctr">
                        <a:buNone/>
                      </a:pPr>
                      <a:r>
                        <a:rPr kumimoji="1" lang="en-US" altLang="ja-JP" sz="2000" dirty="0" smtClean="0">
                          <a:solidFill>
                            <a:srgbClr val="FF0000"/>
                          </a:solidFill>
                          <a:latin typeface="+mn-ea"/>
                          <a:ea typeface="+mn-ea"/>
                        </a:rPr>
                        <a:t>1</a:t>
                      </a:r>
                      <a:endParaRPr kumimoji="1" lang="ja-JP" altLang="en-US" sz="2000" dirty="0">
                        <a:solidFill>
                          <a:srgbClr val="FF0000"/>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4</a:t>
                      </a:r>
                      <a:endParaRPr kumimoji="1" lang="ja-JP" altLang="en-US" sz="2800" dirty="0">
                        <a:solidFill>
                          <a:srgbClr val="FF0000"/>
                        </a:solidFill>
                        <a:latin typeface="+mn-ea"/>
                        <a:ea typeface="+mn-ea"/>
                      </a:endParaRPr>
                    </a:p>
                  </a:txBody>
                  <a:tcPr anchor="ctr"/>
                </a:tc>
                <a:tc>
                  <a:txBody>
                    <a:bodyPr/>
                    <a:lstStyle/>
                    <a:p>
                      <a:pPr lvl="0" algn="ctr">
                        <a:buNone/>
                      </a:pPr>
                      <a:r>
                        <a:rPr kumimoji="1" lang="en-US" altLang="ja-JP" sz="2800" dirty="0" smtClean="0">
                          <a:solidFill>
                            <a:srgbClr val="FF0000"/>
                          </a:solidFill>
                          <a:latin typeface="+mn-ea"/>
                          <a:ea typeface="+mn-ea"/>
                        </a:rPr>
                        <a:t>26.7%(23%)</a:t>
                      </a:r>
                      <a:endParaRPr kumimoji="1" lang="ja-JP" altLang="en-US" sz="2800" dirty="0">
                        <a:solidFill>
                          <a:srgbClr val="FF0000"/>
                        </a:solidFill>
                        <a:latin typeface="+mn-ea"/>
                        <a:ea typeface="+mn-ea"/>
                      </a:endParaRPr>
                    </a:p>
                  </a:txBody>
                  <a:tcPr anchor="ctr"/>
                </a:tc>
                <a:extLst>
                  <a:ext uri="{0D108BD9-81ED-4DB2-BD59-A6C34878D82A}">
                    <a16:rowId xmlns:a16="http://schemas.microsoft.com/office/drawing/2014/main" xmlns="" val="10006"/>
                  </a:ext>
                </a:extLst>
              </a:tr>
              <a:tr h="522356">
                <a:tc>
                  <a:txBody>
                    <a:bodyPr/>
                    <a:lstStyle/>
                    <a:p>
                      <a:pPr lvl="0" algn="ctr">
                        <a:buNone/>
                      </a:pPr>
                      <a:r>
                        <a:rPr lang="ja-JP" altLang="en-US" sz="2400" dirty="0">
                          <a:latin typeface="+mn-ea"/>
                          <a:ea typeface="+mn-ea"/>
                        </a:rPr>
                        <a:t>合計</a:t>
                      </a:r>
                      <a:endParaRPr kumimoji="1" lang="ja-JP" altLang="en-US" sz="2400" dirty="0">
                        <a:latin typeface="+mn-ea"/>
                        <a:ea typeface="+mn-ea"/>
                      </a:endParaRPr>
                    </a:p>
                  </a:txBody>
                  <a:tcPr anchor="ctr"/>
                </a:tc>
                <a:tc>
                  <a:txBody>
                    <a:bodyPr/>
                    <a:lstStyle/>
                    <a:p>
                      <a:pPr lvl="0" algn="ctr">
                        <a:buNone/>
                      </a:pPr>
                      <a:r>
                        <a:rPr kumimoji="1" lang="en-US" altLang="ja-JP" sz="2000" dirty="0" smtClean="0">
                          <a:latin typeface="+mn-ea"/>
                          <a:ea typeface="+mn-ea"/>
                        </a:rPr>
                        <a:t>6</a:t>
                      </a:r>
                      <a:endParaRPr kumimoji="1" lang="ja-JP" altLang="en-US" sz="2000" dirty="0">
                        <a:latin typeface="+mn-ea"/>
                        <a:ea typeface="+mn-ea"/>
                      </a:endParaRPr>
                    </a:p>
                  </a:txBody>
                  <a:tcPr anchor="ctr"/>
                </a:tc>
                <a:tc>
                  <a:txBody>
                    <a:bodyPr/>
                    <a:lstStyle/>
                    <a:p>
                      <a:pPr lvl="0" algn="ctr">
                        <a:buNone/>
                      </a:pPr>
                      <a:r>
                        <a:rPr kumimoji="1" lang="en-US" altLang="ja-JP" sz="2000" dirty="0" smtClean="0">
                          <a:latin typeface="+mn-ea"/>
                          <a:ea typeface="+mn-ea"/>
                        </a:rPr>
                        <a:t>4</a:t>
                      </a:r>
                      <a:endParaRPr kumimoji="1" lang="ja-JP" altLang="en-US" sz="2000" dirty="0">
                        <a:latin typeface="+mn-ea"/>
                        <a:ea typeface="+mn-ea"/>
                      </a:endParaRPr>
                    </a:p>
                  </a:txBody>
                  <a:tcPr anchor="ctr"/>
                </a:tc>
                <a:tc>
                  <a:txBody>
                    <a:bodyPr/>
                    <a:lstStyle/>
                    <a:p>
                      <a:pPr lvl="0" algn="ctr">
                        <a:buNone/>
                      </a:pPr>
                      <a:r>
                        <a:rPr lang="ja-JP" altLang="en-US" sz="2000" dirty="0">
                          <a:latin typeface="+mn-ea"/>
                          <a:ea typeface="+mn-ea"/>
                        </a:rPr>
                        <a:t>5</a:t>
                      </a:r>
                      <a:endParaRPr kumimoji="1" lang="ja-JP" altLang="en-US" sz="2000" dirty="0">
                        <a:latin typeface="+mn-ea"/>
                        <a:ea typeface="+mn-ea"/>
                      </a:endParaRPr>
                    </a:p>
                  </a:txBody>
                  <a:tcPr anchor="ctr"/>
                </a:tc>
                <a:tc>
                  <a:txBody>
                    <a:bodyPr/>
                    <a:lstStyle/>
                    <a:p>
                      <a:pPr lvl="0" algn="ctr">
                        <a:buNone/>
                      </a:pPr>
                      <a:r>
                        <a:rPr lang="en-US" altLang="ja-JP" sz="2800" dirty="0" smtClean="0">
                          <a:solidFill>
                            <a:schemeClr val="tx1"/>
                          </a:solidFill>
                          <a:latin typeface="+mn-ea"/>
                          <a:ea typeface="+mn-ea"/>
                        </a:rPr>
                        <a:t>15</a:t>
                      </a:r>
                      <a:endParaRPr lang="ja-JP" altLang="en-US" sz="2800" dirty="0">
                        <a:solidFill>
                          <a:schemeClr val="tx1"/>
                        </a:solidFill>
                        <a:latin typeface="+mn-ea"/>
                        <a:ea typeface="+mn-ea"/>
                      </a:endParaRPr>
                    </a:p>
                  </a:txBody>
                  <a:tcPr anchor="ctr"/>
                </a:tc>
                <a:tc>
                  <a:txBody>
                    <a:bodyPr/>
                    <a:lstStyle/>
                    <a:p>
                      <a:pPr lvl="0" algn="ctr">
                        <a:buNone/>
                      </a:pPr>
                      <a:endParaRPr lang="ja-JP" altLang="en-US" sz="2800" dirty="0">
                        <a:solidFill>
                          <a:srgbClr val="FF0000"/>
                        </a:solidFill>
                        <a:latin typeface="+mn-ea"/>
                        <a:ea typeface="+mn-ea"/>
                      </a:endParaRPr>
                    </a:p>
                  </a:txBody>
                  <a:tcPr anchor="ctr"/>
                </a:tc>
                <a:extLst>
                  <a:ext uri="{0D108BD9-81ED-4DB2-BD59-A6C34878D82A}">
                    <a16:rowId xmlns:a16="http://schemas.microsoft.com/office/drawing/2014/main" xmlns="" val="2757092320"/>
                  </a:ext>
                </a:extLst>
              </a:tr>
            </a:tbl>
          </a:graphicData>
        </a:graphic>
      </p:graphicFrame>
      <p:sp>
        <p:nvSpPr>
          <p:cNvPr id="3" name="テキスト ボックス 2"/>
          <p:cNvSpPr txBox="1"/>
          <p:nvPr/>
        </p:nvSpPr>
        <p:spPr>
          <a:xfrm>
            <a:off x="8027582" y="6198781"/>
            <a:ext cx="3185487" cy="369332"/>
          </a:xfrm>
          <a:prstGeom prst="rect">
            <a:avLst/>
          </a:prstGeom>
          <a:noFill/>
        </p:spPr>
        <p:txBody>
          <a:bodyPr wrap="none" rtlCol="0">
            <a:spAutoFit/>
          </a:bodyPr>
          <a:lstStyle/>
          <a:p>
            <a:r>
              <a:rPr kumimoji="1" lang="ja-JP" altLang="en-US" dirty="0">
                <a:latin typeface="+mn-ea"/>
              </a:rPr>
              <a:t>有効回答</a:t>
            </a:r>
            <a:r>
              <a:rPr kumimoji="1" lang="ja-JP" altLang="en-US" dirty="0" smtClean="0">
                <a:latin typeface="+mn-ea"/>
              </a:rPr>
              <a:t>数</a:t>
            </a:r>
            <a:r>
              <a:rPr kumimoji="1" lang="en-US" altLang="ja-JP" dirty="0" smtClean="0">
                <a:latin typeface="+mn-ea"/>
              </a:rPr>
              <a:t>15</a:t>
            </a:r>
            <a:r>
              <a:rPr kumimoji="1" lang="ja-JP" altLang="en-US" dirty="0" smtClean="0">
                <a:latin typeface="+mn-ea"/>
              </a:rPr>
              <a:t>件</a:t>
            </a:r>
            <a:r>
              <a:rPr kumimoji="1" lang="ja-JP" altLang="en-US" dirty="0">
                <a:latin typeface="+mn-ea"/>
              </a:rPr>
              <a:t>を対象に抽出</a:t>
            </a:r>
          </a:p>
        </p:txBody>
      </p:sp>
    </p:spTree>
    <p:extLst>
      <p:ext uri="{BB962C8B-B14F-4D97-AF65-F5344CB8AC3E}">
        <p14:creationId xmlns:p14="http://schemas.microsoft.com/office/powerpoint/2010/main" val="3107145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Ⅲ</a:t>
            </a:r>
            <a:r>
              <a:rPr kumimoji="1" lang="ja-JP" altLang="en-US" dirty="0" err="1" smtClean="0"/>
              <a:t>．</a:t>
            </a:r>
            <a:r>
              <a:rPr kumimoji="1" lang="ja-JP" altLang="en-US" dirty="0" smtClean="0"/>
              <a:t>乗降時間</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93807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AF1FBE4-CD21-404B-B768-3C299E3AD84C}"/>
              </a:ext>
            </a:extLst>
          </p:cNvPr>
          <p:cNvSpPr>
            <a:spLocks noGrp="1"/>
          </p:cNvSpPr>
          <p:nvPr>
            <p:ph type="title"/>
          </p:nvPr>
        </p:nvSpPr>
        <p:spPr>
          <a:xfrm>
            <a:off x="276447" y="421341"/>
            <a:ext cx="11525693" cy="990600"/>
          </a:xfrm>
        </p:spPr>
        <p:txBody>
          <a:bodyPr>
            <a:noAutofit/>
          </a:bodyPr>
          <a:lstStyle/>
          <a:p>
            <a:pPr algn="ctr"/>
            <a:r>
              <a:rPr lang="ja-JP" altLang="en-US" sz="3600" dirty="0"/>
              <a:t>１</a:t>
            </a:r>
            <a:r>
              <a:rPr lang="ja-JP" altLang="en-US" sz="3600" dirty="0" smtClean="0"/>
              <a:t>．乗車に</a:t>
            </a:r>
            <a:r>
              <a:rPr lang="ja-JP" altLang="en-US" sz="3600" dirty="0"/>
              <a:t>要した</a:t>
            </a:r>
            <a:r>
              <a:rPr lang="ja-JP" altLang="en-US" sz="3600" dirty="0" smtClean="0"/>
              <a:t>時間　</a:t>
            </a:r>
            <a:r>
              <a:rPr lang="ja-JP" altLang="en-US" sz="3600" b="1" u="sng" dirty="0" smtClean="0">
                <a:latin typeface="+mn-ea"/>
              </a:rPr>
              <a:t>平均時間</a:t>
            </a:r>
            <a:r>
              <a:rPr lang="en-US" altLang="ja-JP" sz="3600" b="1" u="sng" dirty="0" smtClean="0">
                <a:solidFill>
                  <a:srgbClr val="FF0000"/>
                </a:solidFill>
                <a:latin typeface="+mn-ea"/>
              </a:rPr>
              <a:t>10.1</a:t>
            </a:r>
            <a:r>
              <a:rPr lang="ja-JP" altLang="en-US" sz="3600" b="1" u="sng" dirty="0" smtClean="0">
                <a:latin typeface="+mn-ea"/>
              </a:rPr>
              <a:t>分</a:t>
            </a:r>
            <a:r>
              <a:rPr lang="ja-JP" altLang="en-US" sz="2400" dirty="0" smtClean="0">
                <a:latin typeface="+mn-ea"/>
              </a:rPr>
              <a:t>（</a:t>
            </a:r>
            <a:r>
              <a:rPr lang="en-US" altLang="ja-JP" sz="2400" dirty="0" smtClean="0">
                <a:latin typeface="+mn-ea"/>
              </a:rPr>
              <a:t>2019</a:t>
            </a:r>
            <a:r>
              <a:rPr lang="ja-JP" altLang="en-US" sz="2400" dirty="0" smtClean="0">
                <a:latin typeface="+mn-ea"/>
              </a:rPr>
              <a:t>年は</a:t>
            </a:r>
            <a:r>
              <a:rPr lang="en-US" altLang="ja-JP" sz="2400" dirty="0" smtClean="0">
                <a:latin typeface="+mn-ea"/>
              </a:rPr>
              <a:t>11.2</a:t>
            </a:r>
            <a:r>
              <a:rPr lang="ja-JP" altLang="en-US" sz="2400" dirty="0" smtClean="0">
                <a:latin typeface="+mn-ea"/>
              </a:rPr>
              <a:t>分）</a:t>
            </a:r>
            <a:r>
              <a:rPr lang="en-US" altLang="ja-JP" sz="3600" dirty="0" smtClean="0"/>
              <a:t/>
            </a:r>
            <a:br>
              <a:rPr lang="en-US" altLang="ja-JP" sz="3600" dirty="0" smtClean="0"/>
            </a:br>
            <a:r>
              <a:rPr lang="ja-JP" altLang="en-US" sz="3600" dirty="0" smtClean="0">
                <a:latin typeface="+mj-ea"/>
              </a:rPr>
              <a:t>①乗車方法別</a:t>
            </a:r>
            <a:endParaRPr lang="ja-JP" altLang="en-US" sz="3600" dirty="0">
              <a:latin typeface="+mj-ea"/>
            </a:endParaRPr>
          </a:p>
        </p:txBody>
      </p:sp>
      <p:sp>
        <p:nvSpPr>
          <p:cNvPr id="5" name="テキスト ボックス 4"/>
          <p:cNvSpPr txBox="1"/>
          <p:nvPr/>
        </p:nvSpPr>
        <p:spPr>
          <a:xfrm>
            <a:off x="1358153" y="5606547"/>
            <a:ext cx="8098692" cy="738664"/>
          </a:xfrm>
          <a:prstGeom prst="rect">
            <a:avLst/>
          </a:prstGeom>
          <a:noFill/>
        </p:spPr>
        <p:txBody>
          <a:bodyPr wrap="none" rtlCol="0">
            <a:spAutoFit/>
          </a:bodyPr>
          <a:lstStyle/>
          <a:p>
            <a:r>
              <a:rPr kumimoji="1" lang="ja-JP" altLang="en-US" sz="2400" b="1" dirty="0">
                <a:latin typeface="+mn-ea"/>
              </a:rPr>
              <a:t>⚫</a:t>
            </a:r>
            <a:r>
              <a:rPr kumimoji="1" lang="ja-JP" altLang="en-US" sz="2400" b="1" u="sng" dirty="0" smtClean="0">
                <a:latin typeface="+mn-ea"/>
              </a:rPr>
              <a:t>平均乗車時間</a:t>
            </a:r>
            <a:r>
              <a:rPr kumimoji="1" lang="en-US" altLang="ja-JP" sz="2400" b="1" u="sng" dirty="0" smtClean="0">
                <a:solidFill>
                  <a:srgbClr val="FF0000"/>
                </a:solidFill>
                <a:latin typeface="+mn-ea"/>
              </a:rPr>
              <a:t>10.1</a:t>
            </a:r>
            <a:r>
              <a:rPr kumimoji="1" lang="ja-JP" altLang="en-US" sz="2400" b="1" u="sng" dirty="0" smtClean="0">
                <a:latin typeface="+mn-ea"/>
              </a:rPr>
              <a:t>分</a:t>
            </a:r>
            <a:endParaRPr kumimoji="1" lang="en-US" altLang="ja-JP" sz="2400" b="1" u="sng" dirty="0">
              <a:latin typeface="+mn-ea"/>
            </a:endParaRPr>
          </a:p>
          <a:p>
            <a:r>
              <a:rPr kumimoji="1" lang="ja-JP" altLang="en-US" b="1" dirty="0" smtClean="0">
                <a:latin typeface="+mn-ea"/>
              </a:rPr>
              <a:t>（流し：</a:t>
            </a:r>
            <a:r>
              <a:rPr kumimoji="1" lang="en-US" altLang="ja-JP" b="1" dirty="0" smtClean="0">
                <a:latin typeface="+mn-ea"/>
              </a:rPr>
              <a:t>9.5</a:t>
            </a:r>
            <a:r>
              <a:rPr kumimoji="1" lang="ja-JP" altLang="en-US" b="1" dirty="0" smtClean="0">
                <a:latin typeface="+mn-ea"/>
              </a:rPr>
              <a:t>分　タクシー乗り場：</a:t>
            </a:r>
            <a:r>
              <a:rPr kumimoji="1" lang="en-US" altLang="ja-JP" b="1" dirty="0" smtClean="0">
                <a:latin typeface="+mn-ea"/>
              </a:rPr>
              <a:t>11.2</a:t>
            </a:r>
            <a:r>
              <a:rPr kumimoji="1" lang="ja-JP" altLang="en-US" b="1" dirty="0" smtClean="0">
                <a:latin typeface="+mn-ea"/>
              </a:rPr>
              <a:t>分　アプリ：</a:t>
            </a:r>
            <a:r>
              <a:rPr kumimoji="1" lang="en-US" altLang="ja-JP" b="1" dirty="0" smtClean="0">
                <a:latin typeface="+mn-ea"/>
              </a:rPr>
              <a:t>12.3</a:t>
            </a:r>
            <a:r>
              <a:rPr kumimoji="1" lang="ja-JP" altLang="en-US" b="1" dirty="0" smtClean="0">
                <a:latin typeface="+mn-ea"/>
              </a:rPr>
              <a:t>分　</a:t>
            </a:r>
            <a:r>
              <a:rPr kumimoji="1" lang="ja-JP" altLang="en-US" b="1" dirty="0">
                <a:latin typeface="+mn-ea"/>
              </a:rPr>
              <a:t>電話</a:t>
            </a:r>
            <a:r>
              <a:rPr kumimoji="1" lang="ja-JP" altLang="en-US" b="1" dirty="0" smtClean="0">
                <a:latin typeface="+mn-ea"/>
              </a:rPr>
              <a:t>：</a:t>
            </a:r>
            <a:r>
              <a:rPr kumimoji="1" lang="en-US" altLang="ja-JP" b="1" dirty="0" smtClean="0">
                <a:latin typeface="+mn-ea"/>
              </a:rPr>
              <a:t>8.8</a:t>
            </a:r>
            <a:r>
              <a:rPr kumimoji="1" lang="ja-JP" altLang="en-US" b="1" dirty="0" smtClean="0">
                <a:latin typeface="+mn-ea"/>
              </a:rPr>
              <a:t>分）</a:t>
            </a:r>
            <a:endParaRPr kumimoji="1" lang="en-US" altLang="ja-JP" b="1" dirty="0" smtClean="0">
              <a:latin typeface="+mn-ea"/>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1441563299"/>
              </p:ext>
            </p:extLst>
          </p:nvPr>
        </p:nvGraphicFramePr>
        <p:xfrm>
          <a:off x="653144" y="1582057"/>
          <a:ext cx="10400959" cy="43938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0512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AF1FBE4-CD21-404B-B768-3C299E3AD84C}"/>
              </a:ext>
            </a:extLst>
          </p:cNvPr>
          <p:cNvSpPr>
            <a:spLocks noGrp="1"/>
          </p:cNvSpPr>
          <p:nvPr>
            <p:ph type="title"/>
          </p:nvPr>
        </p:nvSpPr>
        <p:spPr>
          <a:xfrm>
            <a:off x="862149" y="421341"/>
            <a:ext cx="10772502" cy="990600"/>
          </a:xfrm>
        </p:spPr>
        <p:txBody>
          <a:bodyPr>
            <a:noAutofit/>
          </a:bodyPr>
          <a:lstStyle/>
          <a:p>
            <a:pPr algn="ctr"/>
            <a:r>
              <a:rPr lang="ja-JP" altLang="en-US" sz="3600" dirty="0"/>
              <a:t>１</a:t>
            </a:r>
            <a:r>
              <a:rPr lang="ja-JP" altLang="en-US" sz="3600" dirty="0" smtClean="0"/>
              <a:t>．乗車に</a:t>
            </a:r>
            <a:r>
              <a:rPr lang="ja-JP" altLang="en-US" sz="3600" dirty="0"/>
              <a:t>要した</a:t>
            </a:r>
            <a:r>
              <a:rPr lang="ja-JP" altLang="en-US" sz="3600" dirty="0" smtClean="0"/>
              <a:t>時間</a:t>
            </a:r>
            <a:r>
              <a:rPr lang="en-US" altLang="ja-JP" sz="3600" dirty="0" smtClean="0"/>
              <a:t/>
            </a:r>
            <a:br>
              <a:rPr lang="en-US" altLang="ja-JP" sz="3600" dirty="0" smtClean="0"/>
            </a:br>
            <a:r>
              <a:rPr lang="ja-JP" altLang="en-US" sz="3600" dirty="0" smtClean="0">
                <a:latin typeface="+mj-ea"/>
              </a:rPr>
              <a:t>②車いす</a:t>
            </a:r>
            <a:r>
              <a:rPr lang="ja-JP" altLang="en-US" sz="3600" dirty="0">
                <a:latin typeface="+mj-ea"/>
              </a:rPr>
              <a:t>タイプ</a:t>
            </a:r>
            <a:r>
              <a:rPr lang="ja-JP" altLang="en-US" sz="3600" dirty="0" smtClean="0">
                <a:latin typeface="+mj-ea"/>
              </a:rPr>
              <a:t>別</a:t>
            </a:r>
            <a:endParaRPr lang="ja-JP" altLang="en-US" sz="3600" dirty="0">
              <a:latin typeface="+mj-ea"/>
            </a:endParaRPr>
          </a:p>
        </p:txBody>
      </p:sp>
      <p:sp>
        <p:nvSpPr>
          <p:cNvPr id="5" name="テキスト ボックス 4"/>
          <p:cNvSpPr txBox="1"/>
          <p:nvPr/>
        </p:nvSpPr>
        <p:spPr>
          <a:xfrm>
            <a:off x="1004389" y="5734538"/>
            <a:ext cx="10488022" cy="461665"/>
          </a:xfrm>
          <a:prstGeom prst="rect">
            <a:avLst/>
          </a:prstGeom>
          <a:noFill/>
        </p:spPr>
        <p:txBody>
          <a:bodyPr wrap="square" rtlCol="0">
            <a:spAutoFit/>
          </a:bodyPr>
          <a:lstStyle/>
          <a:p>
            <a:r>
              <a:rPr kumimoji="1" lang="ja-JP" altLang="en-US" sz="2400" b="1" dirty="0">
                <a:latin typeface="+mn-ea"/>
              </a:rPr>
              <a:t>⚫</a:t>
            </a:r>
            <a:r>
              <a:rPr kumimoji="1" lang="ja-JP" altLang="en-US" sz="2400" b="1" dirty="0" smtClean="0">
                <a:latin typeface="+mn-ea"/>
              </a:rPr>
              <a:t>平均時間：手動</a:t>
            </a:r>
            <a:r>
              <a:rPr kumimoji="1" lang="en-US" altLang="ja-JP" sz="2400" b="1" dirty="0">
                <a:latin typeface="+mn-ea"/>
              </a:rPr>
              <a:t>9.2</a:t>
            </a:r>
            <a:r>
              <a:rPr kumimoji="1" lang="ja-JP" altLang="en-US" sz="2400" b="1" dirty="0" smtClean="0">
                <a:latin typeface="+mn-ea"/>
              </a:rPr>
              <a:t>分　簡易電動</a:t>
            </a:r>
            <a:r>
              <a:rPr kumimoji="1" lang="en-US" altLang="ja-JP" sz="2400" b="1" dirty="0" smtClean="0">
                <a:latin typeface="+mn-ea"/>
              </a:rPr>
              <a:t>12.7</a:t>
            </a:r>
            <a:r>
              <a:rPr kumimoji="1" lang="ja-JP" altLang="en-US" sz="2400" b="1" dirty="0" smtClean="0">
                <a:latin typeface="+mn-ea"/>
              </a:rPr>
              <a:t>分　電動</a:t>
            </a:r>
            <a:r>
              <a:rPr kumimoji="1" lang="en-US" altLang="ja-JP" sz="2400" b="1" dirty="0" smtClean="0">
                <a:latin typeface="+mn-ea"/>
              </a:rPr>
              <a:t>9.1</a:t>
            </a:r>
            <a:r>
              <a:rPr kumimoji="1" lang="ja-JP" altLang="en-US" sz="2400" b="1" dirty="0" smtClean="0">
                <a:latin typeface="+mn-ea"/>
              </a:rPr>
              <a:t>分、ハンドル型：</a:t>
            </a:r>
            <a:r>
              <a:rPr kumimoji="1" lang="en-US" altLang="ja-JP" sz="2400" b="1" dirty="0" smtClean="0">
                <a:latin typeface="+mn-ea"/>
              </a:rPr>
              <a:t>15</a:t>
            </a:r>
            <a:r>
              <a:rPr kumimoji="1" lang="ja-JP" altLang="en-US" sz="2400" b="1" dirty="0" smtClean="0">
                <a:latin typeface="+mn-ea"/>
              </a:rPr>
              <a:t>分　</a:t>
            </a:r>
            <a:endParaRPr kumimoji="1" lang="en-US" altLang="ja-JP" sz="2400" b="1" dirty="0" smtClean="0">
              <a:latin typeface="+mn-ea"/>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733283760"/>
              </p:ext>
            </p:extLst>
          </p:nvPr>
        </p:nvGraphicFramePr>
        <p:xfrm>
          <a:off x="862149" y="1541966"/>
          <a:ext cx="10604137" cy="40170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75730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AF1FBE4-CD21-404B-B768-3C299E3AD84C}"/>
              </a:ext>
            </a:extLst>
          </p:cNvPr>
          <p:cNvSpPr>
            <a:spLocks noGrp="1"/>
          </p:cNvSpPr>
          <p:nvPr>
            <p:ph type="title"/>
          </p:nvPr>
        </p:nvSpPr>
        <p:spPr>
          <a:xfrm>
            <a:off x="653144" y="421341"/>
            <a:ext cx="10929256" cy="990600"/>
          </a:xfrm>
        </p:spPr>
        <p:txBody>
          <a:bodyPr>
            <a:noAutofit/>
          </a:bodyPr>
          <a:lstStyle/>
          <a:p>
            <a:pPr algn="ctr"/>
            <a:r>
              <a:rPr lang="ja-JP" altLang="en-US" sz="3600" dirty="0"/>
              <a:t>２</a:t>
            </a:r>
            <a:r>
              <a:rPr lang="ja-JP" altLang="en-US" sz="3600" dirty="0" smtClean="0"/>
              <a:t>．降車に</a:t>
            </a:r>
            <a:r>
              <a:rPr lang="ja-JP" altLang="en-US" sz="3600" dirty="0"/>
              <a:t>要した</a:t>
            </a:r>
            <a:r>
              <a:rPr lang="ja-JP" altLang="en-US" sz="3600" dirty="0" smtClean="0"/>
              <a:t>時間　</a:t>
            </a:r>
            <a:r>
              <a:rPr lang="ja-JP" altLang="en-US" sz="3600" b="1" u="sng" dirty="0" smtClean="0">
                <a:latin typeface="+mn-ea"/>
              </a:rPr>
              <a:t>平均時間</a:t>
            </a:r>
            <a:r>
              <a:rPr lang="en-US" altLang="ja-JP" sz="3600" b="1" u="sng" dirty="0" smtClean="0">
                <a:solidFill>
                  <a:srgbClr val="FF0000"/>
                </a:solidFill>
                <a:latin typeface="+mn-ea"/>
              </a:rPr>
              <a:t>5.4</a:t>
            </a:r>
            <a:r>
              <a:rPr lang="ja-JP" altLang="en-US" sz="3600" b="1" u="sng" dirty="0" smtClean="0">
                <a:latin typeface="+mn-ea"/>
              </a:rPr>
              <a:t>分</a:t>
            </a:r>
            <a:r>
              <a:rPr lang="en-US" altLang="ja-JP" sz="2400" dirty="0" smtClean="0">
                <a:latin typeface="+mn-ea"/>
              </a:rPr>
              <a:t>(2019</a:t>
            </a:r>
            <a:r>
              <a:rPr lang="ja-JP" altLang="en-US" sz="2400" dirty="0" smtClean="0">
                <a:latin typeface="+mn-ea"/>
              </a:rPr>
              <a:t>年は</a:t>
            </a:r>
            <a:r>
              <a:rPr lang="en-US" altLang="ja-JP" sz="2400" dirty="0" smtClean="0">
                <a:latin typeface="+mn-ea"/>
              </a:rPr>
              <a:t>5.1</a:t>
            </a:r>
            <a:r>
              <a:rPr lang="ja-JP" altLang="en-US" sz="2400" dirty="0" smtClean="0">
                <a:latin typeface="+mn-ea"/>
              </a:rPr>
              <a:t>分）</a:t>
            </a:r>
            <a:r>
              <a:rPr lang="en-US" altLang="ja-JP" sz="3600" dirty="0" smtClean="0"/>
              <a:t/>
            </a:r>
            <a:br>
              <a:rPr lang="en-US" altLang="ja-JP" sz="3600" dirty="0" smtClean="0"/>
            </a:br>
            <a:r>
              <a:rPr lang="ja-JP" altLang="en-US" sz="3600" dirty="0" smtClean="0">
                <a:latin typeface="+mj-ea"/>
              </a:rPr>
              <a:t>①乗車方法別</a:t>
            </a:r>
            <a:endParaRPr lang="ja-JP" altLang="en-US" sz="3600" dirty="0">
              <a:latin typeface="+mj-ea"/>
            </a:endParaRPr>
          </a:p>
        </p:txBody>
      </p:sp>
      <p:sp>
        <p:nvSpPr>
          <p:cNvPr id="5" name="テキスト ボックス 4"/>
          <p:cNvSpPr txBox="1"/>
          <p:nvPr/>
        </p:nvSpPr>
        <p:spPr>
          <a:xfrm>
            <a:off x="1358153" y="5606547"/>
            <a:ext cx="7864653" cy="738664"/>
          </a:xfrm>
          <a:prstGeom prst="rect">
            <a:avLst/>
          </a:prstGeom>
          <a:noFill/>
        </p:spPr>
        <p:txBody>
          <a:bodyPr wrap="none" rtlCol="0">
            <a:spAutoFit/>
          </a:bodyPr>
          <a:lstStyle/>
          <a:p>
            <a:r>
              <a:rPr kumimoji="1" lang="ja-JP" altLang="en-US" sz="2400" b="1" dirty="0">
                <a:latin typeface="+mn-ea"/>
              </a:rPr>
              <a:t>⚫</a:t>
            </a:r>
            <a:r>
              <a:rPr kumimoji="1" lang="ja-JP" altLang="en-US" sz="2400" b="1" u="sng" dirty="0" smtClean="0">
                <a:latin typeface="+mn-ea"/>
              </a:rPr>
              <a:t>平均降車時間</a:t>
            </a:r>
            <a:r>
              <a:rPr kumimoji="1" lang="en-US" altLang="ja-JP" sz="2400" b="1" u="sng" dirty="0" smtClean="0">
                <a:solidFill>
                  <a:srgbClr val="FF0000"/>
                </a:solidFill>
                <a:latin typeface="+mn-ea"/>
              </a:rPr>
              <a:t>5.4</a:t>
            </a:r>
            <a:r>
              <a:rPr kumimoji="1" lang="ja-JP" altLang="en-US" sz="2400" b="1" u="sng" dirty="0" smtClean="0">
                <a:latin typeface="+mn-ea"/>
              </a:rPr>
              <a:t>分</a:t>
            </a:r>
            <a:endParaRPr kumimoji="1" lang="en-US" altLang="ja-JP" sz="2400" b="1" u="sng" dirty="0">
              <a:latin typeface="+mn-ea"/>
            </a:endParaRPr>
          </a:p>
          <a:p>
            <a:r>
              <a:rPr kumimoji="1" lang="ja-JP" altLang="en-US" b="1" dirty="0" smtClean="0">
                <a:latin typeface="+mn-ea"/>
              </a:rPr>
              <a:t>（流し：</a:t>
            </a:r>
            <a:r>
              <a:rPr kumimoji="1" lang="en-US" altLang="ja-JP" b="1" dirty="0">
                <a:latin typeface="+mn-ea"/>
              </a:rPr>
              <a:t>4.5</a:t>
            </a:r>
            <a:r>
              <a:rPr kumimoji="1" lang="ja-JP" altLang="en-US" b="1" dirty="0" smtClean="0">
                <a:latin typeface="+mn-ea"/>
              </a:rPr>
              <a:t>分　タクシー乗り場：</a:t>
            </a:r>
            <a:r>
              <a:rPr kumimoji="1" lang="en-US" altLang="ja-JP" b="1" dirty="0" smtClean="0">
                <a:latin typeface="+mn-ea"/>
              </a:rPr>
              <a:t>5.1</a:t>
            </a:r>
            <a:r>
              <a:rPr kumimoji="1" lang="ja-JP" altLang="en-US" b="1" dirty="0" smtClean="0">
                <a:latin typeface="+mn-ea"/>
              </a:rPr>
              <a:t>分　アプリ：</a:t>
            </a:r>
            <a:r>
              <a:rPr kumimoji="1" lang="en-US" altLang="ja-JP" b="1" dirty="0" smtClean="0">
                <a:latin typeface="+mn-ea"/>
              </a:rPr>
              <a:t>4.7</a:t>
            </a:r>
            <a:r>
              <a:rPr kumimoji="1" lang="ja-JP" altLang="en-US" b="1" dirty="0" smtClean="0">
                <a:latin typeface="+mn-ea"/>
              </a:rPr>
              <a:t>分　</a:t>
            </a:r>
            <a:r>
              <a:rPr kumimoji="1" lang="ja-JP" altLang="en-US" b="1" dirty="0">
                <a:latin typeface="+mn-ea"/>
              </a:rPr>
              <a:t>電話</a:t>
            </a:r>
            <a:r>
              <a:rPr kumimoji="1" lang="ja-JP" altLang="en-US" b="1" dirty="0" smtClean="0">
                <a:latin typeface="+mn-ea"/>
              </a:rPr>
              <a:t>：</a:t>
            </a:r>
            <a:r>
              <a:rPr kumimoji="1" lang="en-US" altLang="ja-JP" b="1" dirty="0">
                <a:latin typeface="+mn-ea"/>
              </a:rPr>
              <a:t>6.2</a:t>
            </a:r>
            <a:r>
              <a:rPr kumimoji="1" lang="ja-JP" altLang="en-US" b="1" dirty="0" smtClean="0">
                <a:latin typeface="+mn-ea"/>
              </a:rPr>
              <a:t>分）</a:t>
            </a:r>
            <a:endParaRPr kumimoji="1" lang="en-US" altLang="ja-JP" b="1" dirty="0" smtClean="0">
              <a:latin typeface="+mn-ea"/>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093266323"/>
              </p:ext>
            </p:extLst>
          </p:nvPr>
        </p:nvGraphicFramePr>
        <p:xfrm>
          <a:off x="653144" y="1582057"/>
          <a:ext cx="10400959" cy="43938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1776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AF1FBE4-CD21-404B-B768-3C299E3AD84C}"/>
              </a:ext>
            </a:extLst>
          </p:cNvPr>
          <p:cNvSpPr>
            <a:spLocks noGrp="1"/>
          </p:cNvSpPr>
          <p:nvPr>
            <p:ph type="title"/>
          </p:nvPr>
        </p:nvSpPr>
        <p:spPr>
          <a:xfrm>
            <a:off x="862149" y="421341"/>
            <a:ext cx="10772502" cy="990600"/>
          </a:xfrm>
        </p:spPr>
        <p:txBody>
          <a:bodyPr>
            <a:noAutofit/>
          </a:bodyPr>
          <a:lstStyle/>
          <a:p>
            <a:pPr algn="ctr"/>
            <a:r>
              <a:rPr lang="ja-JP" altLang="en-US" sz="3600" dirty="0"/>
              <a:t>２</a:t>
            </a:r>
            <a:r>
              <a:rPr lang="ja-JP" altLang="en-US" sz="3600" dirty="0" smtClean="0"/>
              <a:t>．降車に</a:t>
            </a:r>
            <a:r>
              <a:rPr lang="ja-JP" altLang="en-US" sz="3600" dirty="0"/>
              <a:t>要した</a:t>
            </a:r>
            <a:r>
              <a:rPr lang="ja-JP" altLang="en-US" sz="3600" dirty="0" smtClean="0"/>
              <a:t>時間</a:t>
            </a:r>
            <a:r>
              <a:rPr lang="en-US" altLang="ja-JP" sz="3600" dirty="0" smtClean="0"/>
              <a:t/>
            </a:r>
            <a:br>
              <a:rPr lang="en-US" altLang="ja-JP" sz="3600" dirty="0" smtClean="0"/>
            </a:br>
            <a:r>
              <a:rPr lang="ja-JP" altLang="en-US" sz="3600" dirty="0" smtClean="0">
                <a:latin typeface="+mj-ea"/>
              </a:rPr>
              <a:t>②車いす</a:t>
            </a:r>
            <a:r>
              <a:rPr lang="ja-JP" altLang="en-US" sz="3600" dirty="0">
                <a:latin typeface="+mj-ea"/>
              </a:rPr>
              <a:t>タイプ</a:t>
            </a:r>
            <a:r>
              <a:rPr lang="ja-JP" altLang="en-US" sz="3600" dirty="0" smtClean="0">
                <a:latin typeface="+mj-ea"/>
              </a:rPr>
              <a:t>別</a:t>
            </a:r>
            <a:endParaRPr lang="ja-JP" altLang="en-US" sz="3600" dirty="0">
              <a:latin typeface="+mj-ea"/>
            </a:endParaRPr>
          </a:p>
        </p:txBody>
      </p:sp>
      <p:sp>
        <p:nvSpPr>
          <p:cNvPr id="5" name="テキスト ボックス 4"/>
          <p:cNvSpPr txBox="1"/>
          <p:nvPr/>
        </p:nvSpPr>
        <p:spPr>
          <a:xfrm>
            <a:off x="1004389" y="5734538"/>
            <a:ext cx="10488022" cy="461665"/>
          </a:xfrm>
          <a:prstGeom prst="rect">
            <a:avLst/>
          </a:prstGeom>
          <a:noFill/>
        </p:spPr>
        <p:txBody>
          <a:bodyPr wrap="square" rtlCol="0">
            <a:spAutoFit/>
          </a:bodyPr>
          <a:lstStyle/>
          <a:p>
            <a:r>
              <a:rPr kumimoji="1" lang="ja-JP" altLang="en-US" sz="2400" b="1" dirty="0">
                <a:latin typeface="+mn-ea"/>
              </a:rPr>
              <a:t>⚫</a:t>
            </a:r>
            <a:r>
              <a:rPr kumimoji="1" lang="ja-JP" altLang="en-US" sz="2400" b="1" dirty="0" smtClean="0">
                <a:latin typeface="+mn-ea"/>
              </a:rPr>
              <a:t>平均時間：手動</a:t>
            </a:r>
            <a:r>
              <a:rPr kumimoji="1" lang="en-US" altLang="ja-JP" sz="2400" b="1" dirty="0">
                <a:latin typeface="+mn-ea"/>
              </a:rPr>
              <a:t>4.1</a:t>
            </a:r>
            <a:r>
              <a:rPr kumimoji="1" lang="ja-JP" altLang="en-US" sz="2400" b="1" dirty="0" smtClean="0">
                <a:latin typeface="+mn-ea"/>
              </a:rPr>
              <a:t>分　簡易電動</a:t>
            </a:r>
            <a:r>
              <a:rPr kumimoji="1" lang="en-US" altLang="ja-JP" sz="2400" b="1" dirty="0" smtClean="0">
                <a:latin typeface="+mn-ea"/>
              </a:rPr>
              <a:t>4.7</a:t>
            </a:r>
            <a:r>
              <a:rPr kumimoji="1" lang="ja-JP" altLang="en-US" sz="2400" b="1" dirty="0" smtClean="0">
                <a:latin typeface="+mn-ea"/>
              </a:rPr>
              <a:t>分　電動</a:t>
            </a:r>
            <a:r>
              <a:rPr kumimoji="1" lang="en-US" altLang="ja-JP" sz="2400" b="1" dirty="0">
                <a:latin typeface="+mn-ea"/>
              </a:rPr>
              <a:t>6.8</a:t>
            </a:r>
            <a:r>
              <a:rPr kumimoji="1" lang="ja-JP" altLang="en-US" sz="2400" b="1" dirty="0" smtClean="0">
                <a:latin typeface="+mn-ea"/>
              </a:rPr>
              <a:t>分、ハンドル型：</a:t>
            </a:r>
            <a:r>
              <a:rPr kumimoji="1" lang="en-US" altLang="ja-JP" sz="2400" b="1" dirty="0" smtClean="0">
                <a:latin typeface="+mn-ea"/>
              </a:rPr>
              <a:t>10</a:t>
            </a:r>
            <a:r>
              <a:rPr kumimoji="1" lang="ja-JP" altLang="en-US" sz="2400" b="1" dirty="0" smtClean="0">
                <a:latin typeface="+mn-ea"/>
              </a:rPr>
              <a:t>分　</a:t>
            </a:r>
            <a:endParaRPr kumimoji="1" lang="en-US" altLang="ja-JP" sz="2400" b="1" dirty="0" smtClean="0">
              <a:latin typeface="+mn-ea"/>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373331013"/>
              </p:ext>
            </p:extLst>
          </p:nvPr>
        </p:nvGraphicFramePr>
        <p:xfrm>
          <a:off x="862149" y="1541966"/>
          <a:ext cx="10604137" cy="40170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4118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latin typeface="+mj-ea"/>
              </a:rPr>
              <a:t>2019</a:t>
            </a:r>
            <a:r>
              <a:rPr kumimoji="1" lang="ja-JP" altLang="en-US" dirty="0" smtClean="0">
                <a:latin typeface="+mj-ea"/>
              </a:rPr>
              <a:t>年調査との</a:t>
            </a:r>
            <a:r>
              <a:rPr kumimoji="1" lang="ja-JP" altLang="en-US" smtClean="0">
                <a:latin typeface="+mj-ea"/>
              </a:rPr>
              <a:t>主な比較</a:t>
            </a:r>
            <a:endParaRPr kumimoji="1" lang="ja-JP" altLang="en-US" dirty="0">
              <a:latin typeface="+mj-ea"/>
            </a:endParaRPr>
          </a:p>
        </p:txBody>
      </p:sp>
      <p:sp>
        <p:nvSpPr>
          <p:cNvPr id="3" name="コンテンツ プレースホルダー 2"/>
          <p:cNvSpPr>
            <a:spLocks noGrp="1"/>
          </p:cNvSpPr>
          <p:nvPr>
            <p:ph idx="1"/>
          </p:nvPr>
        </p:nvSpPr>
        <p:spPr/>
        <p:txBody>
          <a:bodyPr>
            <a:normAutofit/>
          </a:bodyPr>
          <a:lstStyle/>
          <a:p>
            <a:pPr marL="45720" indent="0">
              <a:buNone/>
            </a:pPr>
            <a:r>
              <a:rPr kumimoji="1" lang="ja-JP" altLang="en-US" sz="2800" dirty="0" smtClean="0">
                <a:latin typeface="+mj-ea"/>
                <a:ea typeface="+mj-ea"/>
              </a:rPr>
              <a:t>１．乗車拒否は増加　</a:t>
            </a:r>
            <a:r>
              <a:rPr kumimoji="1" lang="en-US" altLang="ja-JP" sz="2800" dirty="0" smtClean="0">
                <a:latin typeface="+mj-ea"/>
                <a:ea typeface="+mj-ea"/>
              </a:rPr>
              <a:t>27%</a:t>
            </a:r>
            <a:r>
              <a:rPr kumimoji="1" lang="ja-JP" altLang="en-US" sz="2800" dirty="0" smtClean="0">
                <a:latin typeface="+mj-ea"/>
                <a:ea typeface="+mj-ea"/>
              </a:rPr>
              <a:t>➡</a:t>
            </a:r>
            <a:r>
              <a:rPr kumimoji="1" lang="en-US" altLang="ja-JP" sz="2800" dirty="0" smtClean="0">
                <a:solidFill>
                  <a:srgbClr val="FF0000"/>
                </a:solidFill>
                <a:latin typeface="+mj-ea"/>
                <a:ea typeface="+mj-ea"/>
              </a:rPr>
              <a:t>34.9%</a:t>
            </a:r>
          </a:p>
          <a:p>
            <a:pPr marL="45720" indent="0">
              <a:buNone/>
            </a:pPr>
            <a:r>
              <a:rPr lang="ja-JP" altLang="en-US" sz="2800" dirty="0" smtClean="0">
                <a:latin typeface="+mj-ea"/>
                <a:ea typeface="+mj-ea"/>
              </a:rPr>
              <a:t>２．電動車いすの乗車拒否が増加　</a:t>
            </a:r>
            <a:endParaRPr lang="en-US" altLang="ja-JP" sz="2800" dirty="0" smtClean="0">
              <a:latin typeface="+mj-ea"/>
              <a:ea typeface="+mj-ea"/>
            </a:endParaRPr>
          </a:p>
          <a:p>
            <a:pPr marL="45720" indent="0">
              <a:buNone/>
            </a:pPr>
            <a:r>
              <a:rPr lang="ja-JP" altLang="en-US" sz="2800" dirty="0">
                <a:latin typeface="+mj-ea"/>
                <a:ea typeface="+mj-ea"/>
              </a:rPr>
              <a:t>　</a:t>
            </a:r>
            <a:r>
              <a:rPr lang="ja-JP" altLang="en-US" sz="2800" dirty="0" smtClean="0">
                <a:latin typeface="+mj-ea"/>
                <a:ea typeface="+mj-ea"/>
              </a:rPr>
              <a:t>　簡易電動</a:t>
            </a:r>
            <a:r>
              <a:rPr lang="en-US" altLang="ja-JP" sz="2800" dirty="0" smtClean="0">
                <a:latin typeface="+mj-ea"/>
                <a:ea typeface="+mj-ea"/>
              </a:rPr>
              <a:t>16%</a:t>
            </a:r>
            <a:r>
              <a:rPr lang="ja-JP" altLang="en-US" sz="2800" dirty="0" smtClean="0">
                <a:latin typeface="+mj-ea"/>
                <a:ea typeface="+mj-ea"/>
              </a:rPr>
              <a:t>➡</a:t>
            </a:r>
            <a:r>
              <a:rPr lang="en-US" altLang="ja-JP" sz="2800" dirty="0" smtClean="0">
                <a:solidFill>
                  <a:srgbClr val="FF0000"/>
                </a:solidFill>
                <a:latin typeface="+mj-ea"/>
                <a:ea typeface="+mj-ea"/>
              </a:rPr>
              <a:t>39.5%</a:t>
            </a:r>
            <a:r>
              <a:rPr lang="ja-JP" altLang="en-US" sz="2800" dirty="0" smtClean="0">
                <a:latin typeface="+mj-ea"/>
                <a:ea typeface="+mj-ea"/>
              </a:rPr>
              <a:t>　電動</a:t>
            </a:r>
            <a:r>
              <a:rPr lang="en-US" altLang="ja-JP" sz="2800" dirty="0" smtClean="0">
                <a:latin typeface="+mj-ea"/>
                <a:ea typeface="+mj-ea"/>
              </a:rPr>
              <a:t>25%</a:t>
            </a:r>
            <a:r>
              <a:rPr lang="ja-JP" altLang="en-US" sz="2800" dirty="0" smtClean="0">
                <a:latin typeface="+mj-ea"/>
                <a:ea typeface="+mj-ea"/>
              </a:rPr>
              <a:t>➡</a:t>
            </a:r>
            <a:r>
              <a:rPr lang="en-US" altLang="ja-JP" sz="2800" dirty="0" smtClean="0">
                <a:solidFill>
                  <a:srgbClr val="FF0000"/>
                </a:solidFill>
                <a:latin typeface="+mj-ea"/>
                <a:ea typeface="+mj-ea"/>
              </a:rPr>
              <a:t>42.1%</a:t>
            </a:r>
          </a:p>
          <a:p>
            <a:pPr marL="45720" indent="0">
              <a:buNone/>
            </a:pPr>
            <a:r>
              <a:rPr kumimoji="1" lang="ja-JP" altLang="en-US" sz="2800" dirty="0" smtClean="0">
                <a:latin typeface="+mj-ea"/>
                <a:ea typeface="+mj-ea"/>
              </a:rPr>
              <a:t>３．東京は乗車拒否が減少　</a:t>
            </a:r>
            <a:r>
              <a:rPr kumimoji="1" lang="en-US" altLang="ja-JP" sz="2800" dirty="0" smtClean="0">
                <a:latin typeface="+mj-ea"/>
                <a:ea typeface="+mj-ea"/>
              </a:rPr>
              <a:t>21%</a:t>
            </a:r>
            <a:r>
              <a:rPr kumimoji="1" lang="ja-JP" altLang="en-US" sz="2800" dirty="0" smtClean="0">
                <a:latin typeface="+mj-ea"/>
                <a:ea typeface="+mj-ea"/>
              </a:rPr>
              <a:t>➡</a:t>
            </a:r>
            <a:r>
              <a:rPr kumimoji="1" lang="en-US" altLang="ja-JP" sz="2800" dirty="0" smtClean="0">
                <a:latin typeface="+mj-ea"/>
                <a:ea typeface="+mj-ea"/>
              </a:rPr>
              <a:t>17.2%</a:t>
            </a:r>
          </a:p>
          <a:p>
            <a:pPr marL="45720" indent="0">
              <a:buNone/>
            </a:pPr>
            <a:r>
              <a:rPr lang="ja-JP" altLang="en-US" sz="2800" dirty="0" smtClean="0">
                <a:latin typeface="+mj-ea"/>
                <a:ea typeface="+mj-ea"/>
              </a:rPr>
              <a:t>４．東京以外は</a:t>
            </a:r>
            <a:r>
              <a:rPr lang="ja-JP" altLang="en-US" sz="2800" dirty="0">
                <a:latin typeface="+mj-ea"/>
                <a:ea typeface="+mj-ea"/>
              </a:rPr>
              <a:t>乗車拒否</a:t>
            </a:r>
            <a:r>
              <a:rPr lang="ja-JP" altLang="en-US" sz="2800" dirty="0" smtClean="0">
                <a:latin typeface="+mj-ea"/>
                <a:ea typeface="+mj-ea"/>
              </a:rPr>
              <a:t>が増加　</a:t>
            </a:r>
            <a:r>
              <a:rPr lang="en-US" altLang="ja-JP" sz="2800" dirty="0" smtClean="0">
                <a:latin typeface="+mj-ea"/>
                <a:ea typeface="+mj-ea"/>
              </a:rPr>
              <a:t>29%</a:t>
            </a:r>
            <a:r>
              <a:rPr lang="ja-JP" altLang="en-US" sz="2800" dirty="0" smtClean="0">
                <a:latin typeface="+mj-ea"/>
                <a:ea typeface="+mj-ea"/>
              </a:rPr>
              <a:t>➡</a:t>
            </a:r>
            <a:r>
              <a:rPr lang="en-US" altLang="ja-JP" sz="2800" dirty="0" smtClean="0">
                <a:solidFill>
                  <a:srgbClr val="FF0000"/>
                </a:solidFill>
                <a:latin typeface="+mj-ea"/>
                <a:ea typeface="+mj-ea"/>
              </a:rPr>
              <a:t>41.3%</a:t>
            </a:r>
          </a:p>
          <a:p>
            <a:pPr marL="45720" indent="0">
              <a:buNone/>
            </a:pPr>
            <a:r>
              <a:rPr kumimoji="1" lang="ja-JP" altLang="en-US" sz="2800" dirty="0" smtClean="0">
                <a:latin typeface="+mj-ea"/>
                <a:ea typeface="+mj-ea"/>
              </a:rPr>
              <a:t>５．乗車</a:t>
            </a:r>
            <a:r>
              <a:rPr kumimoji="1" lang="ja-JP" altLang="en-US" sz="2800" dirty="0">
                <a:latin typeface="+mj-ea"/>
                <a:ea typeface="+mj-ea"/>
              </a:rPr>
              <a:t>に</a:t>
            </a:r>
            <a:r>
              <a:rPr kumimoji="1" lang="ja-JP" altLang="en-US" sz="2800" dirty="0" smtClean="0">
                <a:latin typeface="+mj-ea"/>
                <a:ea typeface="+mj-ea"/>
              </a:rPr>
              <a:t>要した時間は減少　</a:t>
            </a:r>
            <a:r>
              <a:rPr kumimoji="1" lang="en-US" altLang="ja-JP" sz="2800" dirty="0" smtClean="0">
                <a:latin typeface="+mj-ea"/>
                <a:ea typeface="+mj-ea"/>
              </a:rPr>
              <a:t>11.2</a:t>
            </a:r>
            <a:r>
              <a:rPr kumimoji="1" lang="ja-JP" altLang="en-US" sz="2800" dirty="0" smtClean="0">
                <a:latin typeface="+mj-ea"/>
                <a:ea typeface="+mj-ea"/>
              </a:rPr>
              <a:t>分➡</a:t>
            </a:r>
            <a:r>
              <a:rPr lang="en-US" altLang="ja-JP" sz="2800" dirty="0" smtClean="0">
                <a:latin typeface="+mj-ea"/>
                <a:ea typeface="+mj-ea"/>
              </a:rPr>
              <a:t>10.1</a:t>
            </a:r>
            <a:r>
              <a:rPr lang="ja-JP" altLang="en-US" sz="2800" dirty="0" smtClean="0">
                <a:latin typeface="+mj-ea"/>
                <a:ea typeface="+mj-ea"/>
              </a:rPr>
              <a:t>分</a:t>
            </a:r>
            <a:endParaRPr lang="en-US" altLang="ja-JP" sz="2800" dirty="0" smtClean="0">
              <a:latin typeface="+mj-ea"/>
              <a:ea typeface="+mj-ea"/>
            </a:endParaRPr>
          </a:p>
          <a:p>
            <a:pPr marL="45720" indent="0">
              <a:buNone/>
            </a:pPr>
            <a:r>
              <a:rPr kumimoji="1" lang="ja-JP" altLang="en-US" sz="2800" dirty="0" smtClean="0">
                <a:latin typeface="+mj-ea"/>
                <a:ea typeface="+mj-ea"/>
              </a:rPr>
              <a:t>６．研修を受けていないドライバーが増加　</a:t>
            </a:r>
            <a:r>
              <a:rPr kumimoji="1" lang="en-US" altLang="ja-JP" sz="2800" dirty="0" smtClean="0">
                <a:latin typeface="+mj-ea"/>
                <a:ea typeface="+mj-ea"/>
              </a:rPr>
              <a:t>2.6%</a:t>
            </a:r>
            <a:r>
              <a:rPr kumimoji="1" lang="ja-JP" altLang="en-US" sz="2800" dirty="0" smtClean="0">
                <a:latin typeface="+mj-ea"/>
                <a:ea typeface="+mj-ea"/>
              </a:rPr>
              <a:t>➡</a:t>
            </a:r>
            <a:r>
              <a:rPr kumimoji="1" lang="en-US" altLang="ja-JP" sz="2800" dirty="0" smtClean="0">
                <a:solidFill>
                  <a:srgbClr val="FF0000"/>
                </a:solidFill>
                <a:latin typeface="+mj-ea"/>
                <a:ea typeface="+mj-ea"/>
              </a:rPr>
              <a:t>14.3%</a:t>
            </a:r>
            <a:endParaRPr kumimoji="1" lang="ja-JP" altLang="en-US" sz="2800" dirty="0">
              <a:solidFill>
                <a:srgbClr val="FF0000"/>
              </a:solidFill>
              <a:latin typeface="+mj-ea"/>
              <a:ea typeface="+mj-ea"/>
            </a:endParaRPr>
          </a:p>
        </p:txBody>
      </p:sp>
    </p:spTree>
    <p:extLst>
      <p:ext uri="{BB962C8B-B14F-4D97-AF65-F5344CB8AC3E}">
        <p14:creationId xmlns:p14="http://schemas.microsoft.com/office/powerpoint/2010/main" val="1133608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891988"/>
            <a:ext cx="9875520" cy="775447"/>
          </a:xfrm>
        </p:spPr>
        <p:txBody>
          <a:bodyPr>
            <a:noAutofit/>
          </a:bodyPr>
          <a:lstStyle/>
          <a:p>
            <a:pPr algn="ctr"/>
            <a:r>
              <a:rPr lang="ja-JP" altLang="en-US" sz="4000" dirty="0" smtClean="0">
                <a:latin typeface="+mn-ea"/>
                <a:ea typeface="+mn-ea"/>
                <a:cs typeface="+mn-lt"/>
              </a:rPr>
              <a:t>３．</a:t>
            </a:r>
            <a:r>
              <a:rPr lang="ja-JP" altLang="ja-JP" sz="4000" dirty="0" smtClean="0">
                <a:latin typeface="+mn-ea"/>
                <a:ea typeface="+mn-ea"/>
                <a:cs typeface="+mn-lt"/>
              </a:rPr>
              <a:t>横向き</a:t>
            </a:r>
            <a:r>
              <a:rPr lang="ja-JP" altLang="ja-JP" sz="4000" dirty="0">
                <a:latin typeface="+mn-ea"/>
                <a:ea typeface="+mn-ea"/>
                <a:cs typeface="+mn-lt"/>
              </a:rPr>
              <a:t>乗車可能な場所があった</a:t>
            </a:r>
            <a:r>
              <a:rPr lang="ja-JP" altLang="ja-JP" sz="4000" dirty="0" smtClean="0">
                <a:latin typeface="+mn-ea"/>
                <a:ea typeface="+mn-ea"/>
                <a:cs typeface="+mn-lt"/>
              </a:rPr>
              <a:t>か</a:t>
            </a:r>
            <a:r>
              <a:rPr lang="en-US" altLang="ja-JP" sz="3200" dirty="0" smtClean="0">
                <a:ea typeface="+mn-lt"/>
                <a:cs typeface="+mn-lt"/>
              </a:rPr>
              <a:t/>
            </a:r>
            <a:br>
              <a:rPr lang="en-US" altLang="ja-JP" sz="3200" dirty="0" smtClean="0">
                <a:ea typeface="+mn-lt"/>
                <a:cs typeface="+mn-lt"/>
              </a:rPr>
            </a:br>
            <a:r>
              <a:rPr lang="ja-JP" altLang="en-US" sz="3200" dirty="0" smtClean="0">
                <a:latin typeface="+mn-ea"/>
                <a:ea typeface="+mn-ea"/>
                <a:cs typeface="+mn-lt"/>
              </a:rPr>
              <a:t>（道路で流しをひろって乗車）</a:t>
            </a:r>
            <a:endParaRPr kumimoji="1" lang="ja-JP" altLang="en-US" sz="3200" dirty="0">
              <a:latin typeface="+mn-ea"/>
              <a:ea typeface="+mn-ea"/>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44878984"/>
              </p:ext>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894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Ⅳ</a:t>
            </a:r>
            <a:r>
              <a:rPr kumimoji="1" lang="en-US" altLang="ja-JP" dirty="0" smtClean="0"/>
              <a:t>.</a:t>
            </a:r>
            <a:r>
              <a:rPr kumimoji="1" lang="ja-JP" altLang="en-US" dirty="0" smtClean="0"/>
              <a:t>ドライバー</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smtClean="0"/>
              <a:t>研修、乗車経験</a:t>
            </a:r>
            <a:endParaRPr kumimoji="1" lang="ja-JP" altLang="en-US" dirty="0"/>
          </a:p>
        </p:txBody>
      </p:sp>
    </p:spTree>
    <p:extLst>
      <p:ext uri="{BB962C8B-B14F-4D97-AF65-F5344CB8AC3E}">
        <p14:creationId xmlns:p14="http://schemas.microsoft.com/office/powerpoint/2010/main" val="157839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smtClean="0"/>
              <a:t>１．研修</a:t>
            </a:r>
            <a:r>
              <a:rPr lang="en-US" altLang="ja-JP" sz="3600" dirty="0" smtClean="0"/>
              <a:t/>
            </a:r>
            <a:br>
              <a:rPr lang="en-US" altLang="ja-JP" sz="3600" dirty="0" smtClean="0"/>
            </a:br>
            <a:r>
              <a:rPr lang="ja-JP" altLang="en-US" sz="3600" dirty="0"/>
              <a:t>　</a:t>
            </a:r>
            <a:r>
              <a:rPr lang="ja-JP" altLang="en-US" sz="3600" dirty="0" smtClean="0"/>
              <a:t>　車いす乗車の研修</a:t>
            </a:r>
            <a:r>
              <a:rPr lang="ja-JP" altLang="en-US" sz="3600" dirty="0"/>
              <a:t>を受けたことが</a:t>
            </a:r>
            <a:r>
              <a:rPr lang="ja-JP" altLang="en-US" sz="3600" dirty="0" smtClean="0"/>
              <a:t>あるか？</a:t>
            </a:r>
            <a:endParaRPr kumimoji="1" lang="ja-JP" altLang="en-US" sz="36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984190321"/>
              </p:ext>
            </p:extLst>
          </p:nvPr>
        </p:nvGraphicFramePr>
        <p:xfrm>
          <a:off x="1143000" y="1804726"/>
          <a:ext cx="9875520" cy="3200400"/>
        </p:xfrm>
        <a:graphic>
          <a:graphicData uri="http://schemas.openxmlformats.org/drawingml/2006/table">
            <a:tbl>
              <a:tblPr firstRow="1" bandRow="1">
                <a:tableStyleId>{5C22544A-7EE6-4342-B048-85BDC9FD1C3A}</a:tableStyleId>
              </a:tblPr>
              <a:tblGrid>
                <a:gridCol w="4715540">
                  <a:extLst>
                    <a:ext uri="{9D8B030D-6E8A-4147-A177-3AD203B41FA5}">
                      <a16:colId xmlns:a16="http://schemas.microsoft.com/office/drawing/2014/main" xmlns="" val="1663871530"/>
                    </a:ext>
                  </a:extLst>
                </a:gridCol>
                <a:gridCol w="1924493">
                  <a:extLst>
                    <a:ext uri="{9D8B030D-6E8A-4147-A177-3AD203B41FA5}">
                      <a16:colId xmlns:a16="http://schemas.microsoft.com/office/drawing/2014/main" xmlns="" val="1723629464"/>
                    </a:ext>
                  </a:extLst>
                </a:gridCol>
                <a:gridCol w="3235487">
                  <a:extLst>
                    <a:ext uri="{9D8B030D-6E8A-4147-A177-3AD203B41FA5}">
                      <a16:colId xmlns:a16="http://schemas.microsoft.com/office/drawing/2014/main" xmlns="" val="20002"/>
                    </a:ext>
                  </a:extLst>
                </a:gridCol>
              </a:tblGrid>
              <a:tr h="420267">
                <a:tc>
                  <a:txBody>
                    <a:bodyPr/>
                    <a:lstStyle/>
                    <a:p>
                      <a:pPr algn="ctr"/>
                      <a:r>
                        <a:rPr kumimoji="1" lang="ja-JP" altLang="en-US" sz="2400" dirty="0" smtClean="0"/>
                        <a:t>研修方法</a:t>
                      </a:r>
                      <a:endParaRPr kumimoji="1" lang="ja-JP" altLang="en-US" sz="2400" dirty="0"/>
                    </a:p>
                  </a:txBody>
                  <a:tcPr/>
                </a:tc>
                <a:tc>
                  <a:txBody>
                    <a:bodyPr/>
                    <a:lstStyle/>
                    <a:p>
                      <a:pPr algn="ctr"/>
                      <a:r>
                        <a:rPr kumimoji="1" lang="ja-JP" altLang="en-US" sz="2400" dirty="0" smtClean="0"/>
                        <a:t>人数</a:t>
                      </a:r>
                      <a:endParaRPr kumimoji="1" lang="ja-JP" altLang="en-US" sz="2400" dirty="0"/>
                    </a:p>
                  </a:txBody>
                  <a:tcPr/>
                </a:tc>
                <a:tc>
                  <a:txBody>
                    <a:bodyPr/>
                    <a:lstStyle/>
                    <a:p>
                      <a:pPr algn="ctr"/>
                      <a:r>
                        <a:rPr kumimoji="1" lang="ja-JP" altLang="en-US" sz="2400" dirty="0" smtClean="0"/>
                        <a:t>比率</a:t>
                      </a:r>
                      <a:r>
                        <a:rPr kumimoji="1" lang="en-US" altLang="ja-JP" sz="2400" dirty="0" smtClean="0"/>
                        <a:t>(2019</a:t>
                      </a:r>
                      <a:r>
                        <a:rPr kumimoji="1" lang="ja-JP" altLang="en-US" sz="2400" dirty="0" smtClean="0"/>
                        <a:t>年</a:t>
                      </a:r>
                      <a:r>
                        <a:rPr kumimoji="1" lang="en-US" altLang="ja-JP" sz="2400" dirty="0" smtClean="0"/>
                        <a:t>)</a:t>
                      </a:r>
                    </a:p>
                  </a:txBody>
                  <a:tcPr/>
                </a:tc>
                <a:extLst>
                  <a:ext uri="{0D108BD9-81ED-4DB2-BD59-A6C34878D82A}">
                    <a16:rowId xmlns:a16="http://schemas.microsoft.com/office/drawing/2014/main" xmlns="" val="3924212856"/>
                  </a:ext>
                </a:extLst>
              </a:tr>
              <a:tr h="420267">
                <a:tc>
                  <a:txBody>
                    <a:bodyPr/>
                    <a:lstStyle/>
                    <a:p>
                      <a:r>
                        <a:rPr kumimoji="1" lang="ja-JP" altLang="en-US" sz="2400" dirty="0" smtClean="0">
                          <a:solidFill>
                            <a:schemeClr val="tx1"/>
                          </a:solidFill>
                          <a:latin typeface="+mn-ea"/>
                          <a:ea typeface="+mn-ea"/>
                        </a:rPr>
                        <a:t>実車で受けたことがある</a:t>
                      </a:r>
                      <a:endParaRPr kumimoji="1" lang="ja-JP" altLang="en-US" sz="2400" dirty="0">
                        <a:solidFill>
                          <a:schemeClr val="tx1"/>
                        </a:solidFill>
                        <a:latin typeface="+mn-ea"/>
                        <a:ea typeface="+mn-ea"/>
                      </a:endParaRPr>
                    </a:p>
                  </a:txBody>
                  <a:tcPr/>
                </a:tc>
                <a:tc>
                  <a:txBody>
                    <a:bodyPr/>
                    <a:lstStyle/>
                    <a:p>
                      <a:pPr algn="ctr"/>
                      <a:r>
                        <a:rPr kumimoji="1" lang="en-US" altLang="ja-JP" sz="2400" dirty="0" smtClean="0">
                          <a:solidFill>
                            <a:schemeClr val="tx1"/>
                          </a:solidFill>
                          <a:latin typeface="+mn-ea"/>
                          <a:ea typeface="+mn-ea"/>
                        </a:rPr>
                        <a:t>37</a:t>
                      </a:r>
                    </a:p>
                  </a:txBody>
                  <a:tcPr/>
                </a:tc>
                <a:tc>
                  <a:txBody>
                    <a:bodyPr/>
                    <a:lstStyle/>
                    <a:p>
                      <a:pPr algn="ctr"/>
                      <a:r>
                        <a:rPr kumimoji="1" lang="en-US" altLang="ja-JP" sz="2400" dirty="0" smtClean="0">
                          <a:solidFill>
                            <a:schemeClr val="tx1"/>
                          </a:solidFill>
                          <a:latin typeface="+mn-ea"/>
                          <a:ea typeface="+mn-ea"/>
                        </a:rPr>
                        <a:t>66.1%</a:t>
                      </a:r>
                      <a:r>
                        <a:rPr kumimoji="1" lang="ja-JP" altLang="en-US" sz="2400" dirty="0" smtClean="0">
                          <a:solidFill>
                            <a:schemeClr val="tx1"/>
                          </a:solidFill>
                          <a:latin typeface="+mn-ea"/>
                          <a:ea typeface="+mn-ea"/>
                        </a:rPr>
                        <a:t>　</a:t>
                      </a:r>
                      <a:r>
                        <a:rPr kumimoji="1" lang="en-US" altLang="ja-JP" sz="2400" dirty="0" smtClean="0">
                          <a:solidFill>
                            <a:schemeClr val="tx1"/>
                          </a:solidFill>
                          <a:latin typeface="+mn-ea"/>
                          <a:ea typeface="+mn-ea"/>
                        </a:rPr>
                        <a:t>(85.5%)</a:t>
                      </a:r>
                    </a:p>
                  </a:txBody>
                  <a:tcPr/>
                </a:tc>
                <a:extLst>
                  <a:ext uri="{0D108BD9-81ED-4DB2-BD59-A6C34878D82A}">
                    <a16:rowId xmlns:a16="http://schemas.microsoft.com/office/drawing/2014/main" xmlns="" val="879813354"/>
                  </a:ext>
                </a:extLst>
              </a:tr>
              <a:tr h="420267">
                <a:tc>
                  <a:txBody>
                    <a:bodyPr/>
                    <a:lstStyle/>
                    <a:p>
                      <a:r>
                        <a:rPr kumimoji="1" lang="ja-JP" altLang="en-US" sz="2400" dirty="0" smtClean="0">
                          <a:latin typeface="+mn-ea"/>
                          <a:ea typeface="+mn-ea"/>
                        </a:rPr>
                        <a:t>ビデオ等で見ただけ</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5</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8.9%</a:t>
                      </a:r>
                      <a:r>
                        <a:rPr kumimoji="1" lang="ja-JP" altLang="en-US" sz="2400" dirty="0" smtClean="0">
                          <a:latin typeface="+mn-ea"/>
                          <a:ea typeface="+mn-ea"/>
                        </a:rPr>
                        <a:t>　</a:t>
                      </a:r>
                      <a:r>
                        <a:rPr kumimoji="1" lang="en-US" altLang="ja-JP" sz="2400" dirty="0" smtClean="0">
                          <a:latin typeface="+mn-ea"/>
                          <a:ea typeface="+mn-ea"/>
                        </a:rPr>
                        <a:t>(6.6%)</a:t>
                      </a:r>
                      <a:endParaRPr kumimoji="1" lang="ja-JP" altLang="en-US" sz="2400" dirty="0">
                        <a:latin typeface="+mn-ea"/>
                        <a:ea typeface="+mn-ea"/>
                      </a:endParaRPr>
                    </a:p>
                  </a:txBody>
                  <a:tcPr/>
                </a:tc>
                <a:extLst>
                  <a:ext uri="{0D108BD9-81ED-4DB2-BD59-A6C34878D82A}">
                    <a16:rowId xmlns:a16="http://schemas.microsoft.com/office/drawing/2014/main" xmlns="" val="1422841075"/>
                  </a:ext>
                </a:extLst>
              </a:tr>
              <a:tr h="420267">
                <a:tc>
                  <a:txBody>
                    <a:bodyPr/>
                    <a:lstStyle/>
                    <a:p>
                      <a:r>
                        <a:rPr kumimoji="1" lang="ja-JP" altLang="en-US" sz="2400" dirty="0" smtClean="0">
                          <a:solidFill>
                            <a:srgbClr val="FF0000"/>
                          </a:solidFill>
                          <a:latin typeface="+mn-ea"/>
                          <a:ea typeface="+mn-ea"/>
                        </a:rPr>
                        <a:t>何も受けていない</a:t>
                      </a:r>
                      <a:endParaRPr kumimoji="1" lang="ja-JP" altLang="en-US" sz="2400" dirty="0">
                        <a:solidFill>
                          <a:srgbClr val="FF0000"/>
                        </a:solidFill>
                        <a:latin typeface="+mn-ea"/>
                        <a:ea typeface="+mn-ea"/>
                      </a:endParaRPr>
                    </a:p>
                  </a:txBody>
                  <a:tcPr/>
                </a:tc>
                <a:tc>
                  <a:txBody>
                    <a:bodyPr/>
                    <a:lstStyle/>
                    <a:p>
                      <a:pPr algn="ctr"/>
                      <a:r>
                        <a:rPr kumimoji="1" lang="en-US" altLang="ja-JP" sz="2400" dirty="0" smtClean="0">
                          <a:solidFill>
                            <a:srgbClr val="FF0000"/>
                          </a:solidFill>
                          <a:latin typeface="+mn-ea"/>
                          <a:ea typeface="+mn-ea"/>
                        </a:rPr>
                        <a:t>8</a:t>
                      </a:r>
                      <a:endParaRPr kumimoji="1" lang="ja-JP" altLang="en-US" sz="2400" dirty="0">
                        <a:solidFill>
                          <a:srgbClr val="FF0000"/>
                        </a:solidFill>
                        <a:latin typeface="+mn-ea"/>
                        <a:ea typeface="+mn-ea"/>
                      </a:endParaRPr>
                    </a:p>
                  </a:txBody>
                  <a:tcPr/>
                </a:tc>
                <a:tc>
                  <a:txBody>
                    <a:bodyPr/>
                    <a:lstStyle/>
                    <a:p>
                      <a:pPr algn="ctr"/>
                      <a:r>
                        <a:rPr kumimoji="1" lang="en-US" altLang="ja-JP" sz="2400" dirty="0" smtClean="0">
                          <a:solidFill>
                            <a:srgbClr val="FF0000"/>
                          </a:solidFill>
                          <a:latin typeface="+mn-ea"/>
                          <a:ea typeface="+mn-ea"/>
                        </a:rPr>
                        <a:t>14.3%</a:t>
                      </a:r>
                      <a:r>
                        <a:rPr kumimoji="1" lang="ja-JP" altLang="en-US" sz="2400" dirty="0" smtClean="0">
                          <a:solidFill>
                            <a:srgbClr val="FF0000"/>
                          </a:solidFill>
                          <a:latin typeface="+mn-ea"/>
                          <a:ea typeface="+mn-ea"/>
                        </a:rPr>
                        <a:t>　</a:t>
                      </a:r>
                      <a:r>
                        <a:rPr kumimoji="1" lang="en-US" altLang="ja-JP" sz="2400" dirty="0" smtClean="0">
                          <a:solidFill>
                            <a:srgbClr val="FF0000"/>
                          </a:solidFill>
                          <a:latin typeface="+mn-ea"/>
                          <a:ea typeface="+mn-ea"/>
                        </a:rPr>
                        <a:t>(2.6%)</a:t>
                      </a:r>
                      <a:endParaRPr kumimoji="1" lang="ja-JP" altLang="en-US" sz="2400" dirty="0">
                        <a:solidFill>
                          <a:srgbClr val="FF0000"/>
                        </a:solidFill>
                        <a:latin typeface="+mn-ea"/>
                        <a:ea typeface="+mn-ea"/>
                      </a:endParaRPr>
                    </a:p>
                  </a:txBody>
                  <a:tcPr/>
                </a:tc>
                <a:extLst>
                  <a:ext uri="{0D108BD9-81ED-4DB2-BD59-A6C34878D82A}">
                    <a16:rowId xmlns:a16="http://schemas.microsoft.com/office/drawing/2014/main" xmlns="" val="463722334"/>
                  </a:ext>
                </a:extLst>
              </a:tr>
              <a:tr h="420267">
                <a:tc>
                  <a:txBody>
                    <a:bodyPr/>
                    <a:lstStyle/>
                    <a:p>
                      <a:r>
                        <a:rPr kumimoji="1" lang="ja-JP" altLang="en-US" sz="2400" dirty="0" smtClean="0">
                          <a:latin typeface="+mn-ea"/>
                          <a:ea typeface="+mn-ea"/>
                        </a:rPr>
                        <a:t>研修の様子を横で見ただけ</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2</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3.6%</a:t>
                      </a:r>
                      <a:endParaRPr kumimoji="1" lang="ja-JP" altLang="en-US" sz="2400" dirty="0">
                        <a:latin typeface="+mn-ea"/>
                        <a:ea typeface="+mn-ea"/>
                      </a:endParaRPr>
                    </a:p>
                  </a:txBody>
                  <a:tcPr/>
                </a:tc>
                <a:extLst>
                  <a:ext uri="{0D108BD9-81ED-4DB2-BD59-A6C34878D82A}">
                    <a16:rowId xmlns:a16="http://schemas.microsoft.com/office/drawing/2014/main" xmlns="" val="2303087394"/>
                  </a:ext>
                </a:extLst>
              </a:tr>
              <a:tr h="420267">
                <a:tc>
                  <a:txBody>
                    <a:bodyPr/>
                    <a:lstStyle/>
                    <a:p>
                      <a:r>
                        <a:rPr kumimoji="1" lang="ja-JP" altLang="en-US" sz="2400" dirty="0" smtClean="0">
                          <a:latin typeface="+mn-ea"/>
                          <a:ea typeface="+mn-ea"/>
                        </a:rPr>
                        <a:t>研修内容不明（研修は受けた）</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4</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7.1%</a:t>
                      </a:r>
                      <a:endParaRPr kumimoji="1" lang="ja-JP" altLang="en-US" sz="2400" dirty="0">
                        <a:latin typeface="+mn-ea"/>
                        <a:ea typeface="+mn-ea"/>
                      </a:endParaRPr>
                    </a:p>
                  </a:txBody>
                  <a:tcPr/>
                </a:tc>
                <a:extLst>
                  <a:ext uri="{0D108BD9-81ED-4DB2-BD59-A6C34878D82A}">
                    <a16:rowId xmlns:a16="http://schemas.microsoft.com/office/drawing/2014/main" xmlns="" val="2537545780"/>
                  </a:ext>
                </a:extLst>
              </a:tr>
              <a:tr h="420267">
                <a:tc>
                  <a:txBody>
                    <a:bodyPr/>
                    <a:lstStyle/>
                    <a:p>
                      <a:pPr algn="ctr"/>
                      <a:r>
                        <a:rPr kumimoji="1" lang="ja-JP" altLang="en-US" sz="2400" dirty="0" smtClean="0">
                          <a:latin typeface="+mn-ea"/>
                          <a:ea typeface="+mn-ea"/>
                        </a:rPr>
                        <a:t>合計</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56</a:t>
                      </a:r>
                      <a:r>
                        <a:rPr kumimoji="1" lang="ja-JP" altLang="en-US" sz="2400" dirty="0" smtClean="0">
                          <a:latin typeface="+mn-ea"/>
                          <a:ea typeface="+mn-ea"/>
                        </a:rPr>
                        <a:t>*</a:t>
                      </a:r>
                      <a:endParaRPr kumimoji="1" lang="ja-JP" altLang="en-US" sz="2400" dirty="0">
                        <a:latin typeface="+mn-ea"/>
                        <a:ea typeface="+mn-ea"/>
                      </a:endParaRPr>
                    </a:p>
                  </a:txBody>
                  <a:tcPr/>
                </a:tc>
                <a:tc>
                  <a:txBody>
                    <a:bodyPr/>
                    <a:lstStyle/>
                    <a:p>
                      <a:pPr algn="ctr"/>
                      <a:r>
                        <a:rPr kumimoji="1" lang="en-US" altLang="ja-JP" sz="2400" dirty="0" smtClean="0">
                          <a:latin typeface="+mn-ea"/>
                          <a:ea typeface="+mn-ea"/>
                        </a:rPr>
                        <a:t>100%</a:t>
                      </a:r>
                      <a:endParaRPr kumimoji="1" lang="ja-JP" altLang="en-US" sz="2400" dirty="0">
                        <a:latin typeface="+mn-ea"/>
                        <a:ea typeface="+mn-ea"/>
                      </a:endParaRPr>
                    </a:p>
                  </a:txBody>
                  <a:tcPr/>
                </a:tc>
                <a:extLst>
                  <a:ext uri="{0D108BD9-81ED-4DB2-BD59-A6C34878D82A}">
                    <a16:rowId xmlns:a16="http://schemas.microsoft.com/office/drawing/2014/main" xmlns="" val="2417856657"/>
                  </a:ext>
                </a:extLst>
              </a:tr>
            </a:tbl>
          </a:graphicData>
        </a:graphic>
      </p:graphicFrame>
      <p:sp>
        <p:nvSpPr>
          <p:cNvPr id="3" name="テキスト ボックス 2"/>
          <p:cNvSpPr txBox="1"/>
          <p:nvPr/>
        </p:nvSpPr>
        <p:spPr>
          <a:xfrm>
            <a:off x="7417242" y="6007394"/>
            <a:ext cx="3416320" cy="369332"/>
          </a:xfrm>
          <a:prstGeom prst="rect">
            <a:avLst/>
          </a:prstGeom>
          <a:noFill/>
        </p:spPr>
        <p:txBody>
          <a:bodyPr wrap="none" rtlCol="0">
            <a:spAutoFit/>
          </a:bodyPr>
          <a:lstStyle/>
          <a:p>
            <a:r>
              <a:rPr kumimoji="1" lang="ja-JP" altLang="en-US" dirty="0" smtClean="0">
                <a:latin typeface="+mn-ea"/>
              </a:rPr>
              <a:t>＊</a:t>
            </a:r>
            <a:r>
              <a:rPr kumimoji="1" lang="ja-JP" altLang="en-US" dirty="0">
                <a:latin typeface="+mn-ea"/>
              </a:rPr>
              <a:t>有効回答</a:t>
            </a:r>
            <a:r>
              <a:rPr kumimoji="1" lang="ja-JP" altLang="en-US" dirty="0" smtClean="0">
                <a:latin typeface="+mn-ea"/>
              </a:rPr>
              <a:t>数</a:t>
            </a:r>
            <a:r>
              <a:rPr kumimoji="1" lang="en-US" altLang="ja-JP" dirty="0">
                <a:latin typeface="+mn-ea"/>
              </a:rPr>
              <a:t>56</a:t>
            </a:r>
            <a:r>
              <a:rPr kumimoji="1" lang="ja-JP" altLang="en-US" dirty="0" smtClean="0">
                <a:latin typeface="+mn-ea"/>
              </a:rPr>
              <a:t>件</a:t>
            </a:r>
            <a:r>
              <a:rPr kumimoji="1" lang="ja-JP" altLang="en-US" dirty="0">
                <a:latin typeface="+mn-ea"/>
              </a:rPr>
              <a:t>を対象に</a:t>
            </a:r>
            <a:r>
              <a:rPr kumimoji="1" lang="ja-JP" altLang="en-US" dirty="0" smtClean="0">
                <a:latin typeface="+mn-ea"/>
              </a:rPr>
              <a:t>抽出</a:t>
            </a:r>
          </a:p>
        </p:txBody>
      </p:sp>
    </p:spTree>
    <p:extLst>
      <p:ext uri="{BB962C8B-B14F-4D97-AF65-F5344CB8AC3E}">
        <p14:creationId xmlns:p14="http://schemas.microsoft.com/office/powerpoint/2010/main" val="1240031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29551" y="421341"/>
            <a:ext cx="10247285" cy="1057835"/>
          </a:xfrm>
        </p:spPr>
        <p:txBody>
          <a:bodyPr>
            <a:normAutofit fontScale="90000"/>
          </a:bodyPr>
          <a:lstStyle/>
          <a:p>
            <a:r>
              <a:rPr lang="ja-JP" altLang="en-US" sz="3600" b="1" dirty="0" smtClean="0"/>
              <a:t>２．乗車経験</a:t>
            </a:r>
            <a:r>
              <a:rPr lang="en-US" altLang="ja-JP" sz="3600" dirty="0" smtClean="0"/>
              <a:t/>
            </a:r>
            <a:br>
              <a:rPr lang="en-US" altLang="ja-JP" sz="3600" dirty="0" smtClean="0"/>
            </a:br>
            <a:r>
              <a:rPr lang="ja-JP" altLang="en-US" sz="3600" dirty="0" smtClean="0"/>
              <a:t>　　車いすのまま乗車させた経験があるか？</a:t>
            </a:r>
            <a:endParaRPr kumimoji="1" lang="ja-JP" altLang="en-US" sz="3600" dirty="0"/>
          </a:p>
        </p:txBody>
      </p:sp>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a:latin typeface="+mn-ea"/>
              </a:rPr>
              <a:t>有効回答</a:t>
            </a:r>
            <a:r>
              <a:rPr kumimoji="1" lang="ja-JP" altLang="en-US" dirty="0" smtClean="0">
                <a:latin typeface="+mn-ea"/>
              </a:rPr>
              <a:t>数</a:t>
            </a:r>
            <a:r>
              <a:rPr kumimoji="1" lang="en-US" altLang="ja-JP" dirty="0" smtClean="0">
                <a:latin typeface="+mn-ea"/>
              </a:rPr>
              <a:t>55</a:t>
            </a:r>
            <a:r>
              <a:rPr kumimoji="1" lang="ja-JP" altLang="en-US" dirty="0" smtClean="0">
                <a:latin typeface="+mn-ea"/>
              </a:rPr>
              <a:t>件を対象に抽出</a:t>
            </a:r>
            <a:endParaRPr kumimoji="1" lang="ja-JP" altLang="en-US" dirty="0">
              <a:latin typeface="+mn-ea"/>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924960183"/>
              </p:ext>
            </p:extLst>
          </p:nvPr>
        </p:nvGraphicFramePr>
        <p:xfrm>
          <a:off x="1129551" y="957943"/>
          <a:ext cx="9872663" cy="54138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3129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65274" y="429855"/>
            <a:ext cx="9579935" cy="1138518"/>
          </a:xfrm>
        </p:spPr>
        <p:txBody>
          <a:bodyPr>
            <a:normAutofit fontScale="90000"/>
          </a:bodyPr>
          <a:lstStyle/>
          <a:p>
            <a:r>
              <a:rPr lang="ja-JP" altLang="en-US" sz="3200" b="1" dirty="0" smtClean="0"/>
              <a:t>３．乗降方法の理解</a:t>
            </a:r>
            <a:r>
              <a:rPr lang="en-US" altLang="ja-JP" sz="3200" dirty="0" smtClean="0"/>
              <a:t/>
            </a:r>
            <a:br>
              <a:rPr lang="en-US" altLang="ja-JP" sz="3200" dirty="0" smtClean="0"/>
            </a:br>
            <a:r>
              <a:rPr lang="ja-JP" altLang="en-US" sz="3200" dirty="0" smtClean="0"/>
              <a:t>　　運転手</a:t>
            </a:r>
            <a:r>
              <a:rPr lang="ja-JP" altLang="en-US" sz="3200" dirty="0"/>
              <a:t>は乗車</a:t>
            </a:r>
            <a:r>
              <a:rPr lang="ja-JP" altLang="en-US" sz="3200" dirty="0" smtClean="0"/>
              <a:t>方法を知っていたか？</a:t>
            </a:r>
            <a:r>
              <a:rPr lang="en-US" altLang="ja-JP" sz="3200" dirty="0" smtClean="0"/>
              <a:t/>
            </a:r>
            <a:br>
              <a:rPr lang="en-US" altLang="ja-JP" sz="3200" dirty="0" smtClean="0"/>
            </a:br>
            <a:r>
              <a:rPr lang="ja-JP" altLang="en-US" sz="3200" dirty="0" smtClean="0"/>
              <a:t>　　</a:t>
            </a:r>
            <a:r>
              <a:rPr lang="ja-JP" altLang="en-US" sz="2700" dirty="0" smtClean="0"/>
              <a:t>（椅子</a:t>
            </a:r>
            <a:r>
              <a:rPr lang="ja-JP" altLang="en-US" sz="2700" dirty="0"/>
              <a:t>の倒し方、スロープの設置、車椅子固定の</a:t>
            </a:r>
            <a:r>
              <a:rPr lang="ja-JP" altLang="en-US" sz="2700" dirty="0" smtClean="0"/>
              <a:t>仕方等</a:t>
            </a:r>
            <a:r>
              <a:rPr lang="ja-JP" altLang="en-US" sz="2700" dirty="0"/>
              <a:t>）</a:t>
            </a:r>
            <a:endParaRPr kumimoji="1" lang="ja-JP" altLang="en-US" sz="2700" dirty="0"/>
          </a:p>
        </p:txBody>
      </p:sp>
      <p:sp>
        <p:nvSpPr>
          <p:cNvPr id="6" name="テキスト ボックス 5"/>
          <p:cNvSpPr txBox="1"/>
          <p:nvPr/>
        </p:nvSpPr>
        <p:spPr>
          <a:xfrm>
            <a:off x="8734339" y="6238106"/>
            <a:ext cx="3390755" cy="369332"/>
          </a:xfrm>
          <a:prstGeom prst="rect">
            <a:avLst/>
          </a:prstGeom>
          <a:noFill/>
        </p:spPr>
        <p:txBody>
          <a:bodyPr wrap="square" rtlCol="0">
            <a:spAutoFit/>
          </a:bodyPr>
          <a:lstStyle/>
          <a:p>
            <a:r>
              <a:rPr kumimoji="1" lang="ja-JP" altLang="en-US" dirty="0"/>
              <a:t>有効</a:t>
            </a:r>
            <a:r>
              <a:rPr kumimoji="1" lang="ja-JP" altLang="en-US" dirty="0" smtClean="0"/>
              <a:t>回答数</a:t>
            </a:r>
            <a:r>
              <a:rPr kumimoji="1" lang="en-US" altLang="ja-JP" dirty="0" smtClean="0">
                <a:latin typeface="ＭＳ ゴシック" panose="020B0609070205080204" pitchFamily="49" charset="-128"/>
                <a:ea typeface="ＭＳ ゴシック" panose="020B0609070205080204" pitchFamily="49" charset="-128"/>
              </a:rPr>
              <a:t>70</a:t>
            </a:r>
            <a:r>
              <a:rPr kumimoji="1" lang="ja-JP" altLang="en-US" dirty="0" smtClean="0"/>
              <a:t>件を対象に抽出</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4063679915"/>
              </p:ext>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9593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8587" y="609600"/>
            <a:ext cx="10845208" cy="1356360"/>
          </a:xfrm>
        </p:spPr>
        <p:txBody>
          <a:bodyPr>
            <a:normAutofit/>
          </a:bodyPr>
          <a:lstStyle/>
          <a:p>
            <a:r>
              <a:rPr lang="ja-JP" altLang="en-US" sz="3600" dirty="0" smtClean="0">
                <a:latin typeface="+mj-ea"/>
                <a:cs typeface="+mn-lt"/>
              </a:rPr>
              <a:t>４．本日の</a:t>
            </a:r>
            <a:r>
              <a:rPr lang="en-US" altLang="ja-JP" sz="3600" dirty="0" smtClean="0">
                <a:latin typeface="+mj-ea"/>
                <a:cs typeface="+mn-lt"/>
              </a:rPr>
              <a:t>UD</a:t>
            </a:r>
            <a:r>
              <a:rPr lang="ja-JP" altLang="en-US" sz="3600" dirty="0" smtClean="0">
                <a:latin typeface="+mj-ea"/>
                <a:cs typeface="+mn-lt"/>
              </a:rPr>
              <a:t>タクシー一斉調査を知っていたか</a:t>
            </a:r>
            <a:r>
              <a:rPr lang="ja-JP" altLang="en-US" sz="3600" dirty="0">
                <a:latin typeface="+mj-ea"/>
                <a:cs typeface="+mn-lt"/>
              </a:rPr>
              <a:t>？</a:t>
            </a:r>
            <a:endParaRPr kumimoji="1" lang="ja-JP" altLang="en-US" sz="3600" dirty="0">
              <a:latin typeface="+mj-ea"/>
            </a:endParaRPr>
          </a:p>
        </p:txBody>
      </p:sp>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smtClean="0"/>
              <a:t>有効回答数</a:t>
            </a:r>
            <a:r>
              <a:rPr kumimoji="1" lang="en-US" altLang="ja-JP" dirty="0" smtClean="0">
                <a:latin typeface="+mn-ea"/>
              </a:rPr>
              <a:t>70</a:t>
            </a:r>
            <a:r>
              <a:rPr kumimoji="1" lang="ja-JP" altLang="en-US" dirty="0" smtClean="0">
                <a:latin typeface="+mn-ea"/>
              </a:rPr>
              <a:t>件</a:t>
            </a:r>
            <a:r>
              <a:rPr kumimoji="1" lang="ja-JP" altLang="en-US" dirty="0" smtClean="0"/>
              <a:t>を対象に抽出</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879150761"/>
              </p:ext>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53421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8587" y="609600"/>
            <a:ext cx="10845208" cy="1356360"/>
          </a:xfrm>
        </p:spPr>
        <p:txBody>
          <a:bodyPr>
            <a:normAutofit/>
          </a:bodyPr>
          <a:lstStyle/>
          <a:p>
            <a:r>
              <a:rPr lang="ja-JP" altLang="en-US" sz="3600" dirty="0" smtClean="0">
                <a:latin typeface="+mj-ea"/>
                <a:cs typeface="+mn-lt"/>
              </a:rPr>
              <a:t>５．ドライバーの態度は歓迎していたか？</a:t>
            </a:r>
            <a:endParaRPr kumimoji="1" lang="ja-JP" altLang="en-US" sz="3600" dirty="0">
              <a:latin typeface="+mj-ea"/>
            </a:endParaRPr>
          </a:p>
        </p:txBody>
      </p:sp>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smtClean="0"/>
              <a:t>有効回答数</a:t>
            </a:r>
            <a:r>
              <a:rPr kumimoji="1" lang="en-US" altLang="ja-JP" dirty="0">
                <a:latin typeface="+mn-ea"/>
              </a:rPr>
              <a:t>108</a:t>
            </a:r>
            <a:r>
              <a:rPr kumimoji="1" lang="ja-JP" altLang="en-US" dirty="0" smtClean="0">
                <a:latin typeface="+mn-ea"/>
              </a:rPr>
              <a:t>件</a:t>
            </a:r>
            <a:r>
              <a:rPr kumimoji="1" lang="ja-JP" altLang="en-US" dirty="0" smtClean="0"/>
              <a:t>を対象に抽出</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710844913"/>
              </p:ext>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7023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315" y="609600"/>
            <a:ext cx="10522856" cy="1356360"/>
          </a:xfrm>
        </p:spPr>
        <p:txBody>
          <a:bodyPr>
            <a:normAutofit/>
          </a:bodyPr>
          <a:lstStyle/>
          <a:p>
            <a:pPr algn="ctr"/>
            <a:r>
              <a:rPr lang="ja-JP" altLang="en-US" sz="3800" dirty="0" smtClean="0"/>
              <a:t>５</a:t>
            </a:r>
            <a:r>
              <a:rPr kumimoji="1" lang="ja-JP" altLang="en-US" sz="3800" dirty="0" smtClean="0"/>
              <a:t>．ドライバーにどんなことを言われたか？①</a:t>
            </a:r>
            <a:endParaRPr kumimoji="1" lang="ja-JP" altLang="en-US" sz="3800" dirty="0"/>
          </a:p>
        </p:txBody>
      </p:sp>
      <p:sp>
        <p:nvSpPr>
          <p:cNvPr id="3" name="コンテンツ プレースホルダー 2"/>
          <p:cNvSpPr>
            <a:spLocks noGrp="1"/>
          </p:cNvSpPr>
          <p:nvPr>
            <p:ph idx="1"/>
          </p:nvPr>
        </p:nvSpPr>
        <p:spPr/>
        <p:txBody>
          <a:bodyPr>
            <a:normAutofit/>
          </a:bodyPr>
          <a:lstStyle/>
          <a:p>
            <a:r>
              <a:rPr lang="ja-JP" altLang="en-US" sz="2400" dirty="0">
                <a:latin typeface="+mn-ea"/>
              </a:rPr>
              <a:t>悪気はなさそうだが、立ち上がって座席に移ることはできないのかと</a:t>
            </a:r>
            <a:r>
              <a:rPr lang="ja-JP" altLang="en-US" sz="2400" dirty="0" smtClean="0">
                <a:latin typeface="+mn-ea"/>
              </a:rPr>
              <a:t>言われた。（栃木）</a:t>
            </a:r>
            <a:endParaRPr lang="en-US" altLang="ja-JP" sz="2400" dirty="0" smtClean="0">
              <a:latin typeface="+mn-ea"/>
            </a:endParaRPr>
          </a:p>
          <a:p>
            <a:r>
              <a:rPr lang="ja-JP" altLang="en-US" sz="2400" dirty="0">
                <a:solidFill>
                  <a:srgbClr val="FF0000"/>
                </a:solidFill>
                <a:latin typeface="+mn-ea"/>
              </a:rPr>
              <a:t>抱えて乗車して、車椅子を後部荷台に積んでくれないか？と言われた</a:t>
            </a:r>
            <a:r>
              <a:rPr lang="ja-JP" altLang="en-US" sz="2400" dirty="0" smtClean="0">
                <a:latin typeface="+mn-ea"/>
              </a:rPr>
              <a:t>。（大阪）</a:t>
            </a:r>
            <a:endParaRPr lang="en-US" altLang="ja-JP" sz="2400" dirty="0" smtClean="0">
              <a:latin typeface="+mn-ea"/>
            </a:endParaRPr>
          </a:p>
          <a:p>
            <a:r>
              <a:rPr lang="ja-JP" altLang="en-US" sz="2400" dirty="0">
                <a:latin typeface="+mn-ea"/>
              </a:rPr>
              <a:t>予約電話のときに車いすだと伝えなかったのか</a:t>
            </a:r>
            <a:r>
              <a:rPr lang="ja-JP" altLang="en-US" sz="2400" dirty="0" smtClean="0">
                <a:latin typeface="+mn-ea"/>
              </a:rPr>
              <a:t>。（東京）</a:t>
            </a:r>
            <a:endParaRPr lang="en-US" altLang="ja-JP" sz="2400" dirty="0" smtClean="0">
              <a:latin typeface="+mn-ea"/>
            </a:endParaRPr>
          </a:p>
          <a:p>
            <a:r>
              <a:rPr lang="ja-JP" altLang="en-US" sz="2400" dirty="0">
                <a:latin typeface="+mn-ea"/>
              </a:rPr>
              <a:t>過去に研修は受けたけど、実際に乗せたことはない。車椅子を乗せるのに</a:t>
            </a:r>
            <a:r>
              <a:rPr lang="en-US" altLang="ja-JP" sz="2400" dirty="0">
                <a:latin typeface="+mn-ea"/>
              </a:rPr>
              <a:t>12</a:t>
            </a:r>
            <a:r>
              <a:rPr lang="ja-JP" altLang="en-US" sz="2400" dirty="0">
                <a:latin typeface="+mn-ea"/>
              </a:rPr>
              <a:t>分～</a:t>
            </a:r>
            <a:r>
              <a:rPr lang="en-US" altLang="ja-JP" sz="2400" dirty="0">
                <a:latin typeface="+mn-ea"/>
              </a:rPr>
              <a:t>15</a:t>
            </a:r>
            <a:r>
              <a:rPr lang="ja-JP" altLang="en-US" sz="2400" dirty="0">
                <a:latin typeface="+mn-ea"/>
              </a:rPr>
              <a:t>分ほど</a:t>
            </a:r>
            <a:r>
              <a:rPr lang="ja-JP" altLang="en-US" sz="2400" dirty="0" smtClean="0">
                <a:latin typeface="+mn-ea"/>
              </a:rPr>
              <a:t>かかる。（大阪）</a:t>
            </a:r>
            <a:endParaRPr lang="en-US" altLang="ja-JP" sz="2400" dirty="0" smtClean="0">
              <a:latin typeface="+mn-ea"/>
            </a:endParaRPr>
          </a:p>
          <a:p>
            <a:r>
              <a:rPr lang="ja-JP" altLang="en-US" sz="2400" dirty="0">
                <a:latin typeface="+mn-ea"/>
              </a:rPr>
              <a:t>足を見せたりしながら、これだから仕方ないでしょと言わんばかりの態度</a:t>
            </a:r>
            <a:r>
              <a:rPr lang="ja-JP" altLang="en-US" sz="2400" dirty="0" smtClean="0">
                <a:latin typeface="+mn-ea"/>
              </a:rPr>
              <a:t>だった。（東京）</a:t>
            </a:r>
            <a:endParaRPr lang="en-US" altLang="ja-JP" sz="2400" dirty="0" smtClean="0">
              <a:latin typeface="+mn-ea"/>
            </a:endParaRPr>
          </a:p>
        </p:txBody>
      </p:sp>
    </p:spTree>
    <p:extLst>
      <p:ext uri="{BB962C8B-B14F-4D97-AF65-F5344CB8AC3E}">
        <p14:creationId xmlns:p14="http://schemas.microsoft.com/office/powerpoint/2010/main" val="3280741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315" y="609600"/>
            <a:ext cx="10522856" cy="1356360"/>
          </a:xfrm>
        </p:spPr>
        <p:txBody>
          <a:bodyPr>
            <a:normAutofit/>
          </a:bodyPr>
          <a:lstStyle/>
          <a:p>
            <a:pPr algn="ctr"/>
            <a:r>
              <a:rPr lang="ja-JP" altLang="en-US" sz="3800" dirty="0" smtClean="0"/>
              <a:t>５</a:t>
            </a:r>
            <a:r>
              <a:rPr kumimoji="1" lang="ja-JP" altLang="en-US" sz="3800" dirty="0" smtClean="0"/>
              <a:t>．ドライバーにどんなことを言われたか？②</a:t>
            </a:r>
            <a:endParaRPr kumimoji="1" lang="ja-JP" altLang="en-US" sz="3800" dirty="0"/>
          </a:p>
        </p:txBody>
      </p:sp>
      <p:sp>
        <p:nvSpPr>
          <p:cNvPr id="3" name="コンテンツ プレースホルダー 2"/>
          <p:cNvSpPr>
            <a:spLocks noGrp="1"/>
          </p:cNvSpPr>
          <p:nvPr>
            <p:ph idx="1"/>
          </p:nvPr>
        </p:nvSpPr>
        <p:spPr/>
        <p:txBody>
          <a:bodyPr>
            <a:normAutofit/>
          </a:bodyPr>
          <a:lstStyle/>
          <a:p>
            <a:r>
              <a:rPr lang="en-US" altLang="ja-JP" sz="2400" dirty="0" smtClean="0">
                <a:latin typeface="+mn-ea"/>
              </a:rPr>
              <a:t>UD</a:t>
            </a:r>
            <a:r>
              <a:rPr lang="ja-JP" altLang="en-US" sz="2400" dirty="0">
                <a:latin typeface="+mn-ea"/>
              </a:rPr>
              <a:t>タクシーは乗せることが可能というだけで、</a:t>
            </a:r>
            <a:r>
              <a:rPr lang="ja-JP" altLang="en-US" sz="2400" b="1" u="sng" dirty="0">
                <a:solidFill>
                  <a:srgbClr val="FF0000"/>
                </a:solidFill>
                <a:latin typeface="+mn-ea"/>
              </a:rPr>
              <a:t>車いすを乗せなければならないと決まっていない</a:t>
            </a:r>
            <a:r>
              <a:rPr lang="ja-JP" altLang="en-US" sz="2400" b="1" u="sng" dirty="0" smtClean="0">
                <a:solidFill>
                  <a:srgbClr val="FF0000"/>
                </a:solidFill>
                <a:latin typeface="+mn-ea"/>
              </a:rPr>
              <a:t>。（大阪）</a:t>
            </a:r>
            <a:endParaRPr lang="en-US" altLang="ja-JP" sz="2400" b="1" u="sng" dirty="0" smtClean="0">
              <a:solidFill>
                <a:srgbClr val="FF0000"/>
              </a:solidFill>
              <a:latin typeface="+mn-ea"/>
            </a:endParaRPr>
          </a:p>
          <a:p>
            <a:r>
              <a:rPr lang="ja-JP" altLang="en-US" sz="2400" dirty="0">
                <a:latin typeface="+mn-ea"/>
              </a:rPr>
              <a:t>ヘルパーに「やらないんですか？」と聞かれた</a:t>
            </a:r>
            <a:r>
              <a:rPr lang="ja-JP" altLang="en-US" sz="2400" dirty="0" smtClean="0">
                <a:latin typeface="+mn-ea"/>
              </a:rPr>
              <a:t>。（栃木）</a:t>
            </a:r>
            <a:endParaRPr lang="en-US" altLang="ja-JP" sz="2400" dirty="0" smtClean="0">
              <a:latin typeface="+mn-ea"/>
            </a:endParaRPr>
          </a:p>
          <a:p>
            <a:r>
              <a:rPr lang="ja-JP" altLang="en-US" sz="2400" dirty="0">
                <a:latin typeface="+mn-ea"/>
              </a:rPr>
              <a:t>乗車する前に</a:t>
            </a:r>
            <a:r>
              <a:rPr lang="ja-JP" altLang="en-US" sz="2400" b="1" u="sng" dirty="0">
                <a:solidFill>
                  <a:srgbClr val="FF0000"/>
                </a:solidFill>
                <a:latin typeface="+mn-ea"/>
              </a:rPr>
              <a:t>本社に問い合わせをして大丈夫だったら乗せる</a:t>
            </a:r>
            <a:r>
              <a:rPr lang="ja-JP" altLang="en-US" sz="2400" dirty="0">
                <a:latin typeface="+mn-ea"/>
              </a:rPr>
              <a:t>と云うのが不快</a:t>
            </a:r>
            <a:r>
              <a:rPr lang="ja-JP" altLang="en-US" sz="2400" dirty="0" smtClean="0">
                <a:latin typeface="+mn-ea"/>
              </a:rPr>
              <a:t>だった。（福島）</a:t>
            </a:r>
            <a:endParaRPr kumimoji="1" lang="ja-JP" altLang="en-US" sz="2400" dirty="0">
              <a:latin typeface="+mn-ea"/>
            </a:endParaRPr>
          </a:p>
        </p:txBody>
      </p:sp>
    </p:spTree>
    <p:extLst>
      <p:ext uri="{BB962C8B-B14F-4D97-AF65-F5344CB8AC3E}">
        <p14:creationId xmlns:p14="http://schemas.microsoft.com/office/powerpoint/2010/main" val="1248601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8587" y="609600"/>
            <a:ext cx="10845208" cy="1356360"/>
          </a:xfrm>
        </p:spPr>
        <p:txBody>
          <a:bodyPr>
            <a:normAutofit/>
          </a:bodyPr>
          <a:lstStyle/>
          <a:p>
            <a:r>
              <a:rPr lang="ja-JP" altLang="en-US" sz="3600" dirty="0">
                <a:latin typeface="+mj-ea"/>
                <a:cs typeface="+mn-lt"/>
              </a:rPr>
              <a:t>６</a:t>
            </a:r>
            <a:r>
              <a:rPr lang="ja-JP" altLang="en-US" sz="3600" dirty="0" smtClean="0">
                <a:latin typeface="+mj-ea"/>
                <a:cs typeface="+mn-lt"/>
              </a:rPr>
              <a:t>．車いすの乗客を乗せる時ためらうか？</a:t>
            </a:r>
            <a:endParaRPr kumimoji="1" lang="ja-JP" altLang="en-US" sz="3600" dirty="0">
              <a:latin typeface="+mj-ea"/>
            </a:endParaRPr>
          </a:p>
        </p:txBody>
      </p:sp>
      <p:sp>
        <p:nvSpPr>
          <p:cNvPr id="5" name="テキスト ボックス 4"/>
          <p:cNvSpPr txBox="1"/>
          <p:nvPr/>
        </p:nvSpPr>
        <p:spPr>
          <a:xfrm>
            <a:off x="8734339" y="6238106"/>
            <a:ext cx="3390755" cy="369332"/>
          </a:xfrm>
          <a:prstGeom prst="rect">
            <a:avLst/>
          </a:prstGeom>
          <a:noFill/>
        </p:spPr>
        <p:txBody>
          <a:bodyPr wrap="square" rtlCol="0">
            <a:spAutoFit/>
          </a:bodyPr>
          <a:lstStyle/>
          <a:p>
            <a:r>
              <a:rPr kumimoji="1" lang="ja-JP" altLang="en-US" dirty="0" smtClean="0"/>
              <a:t>有効回答数</a:t>
            </a:r>
            <a:r>
              <a:rPr kumimoji="1" lang="en-US" altLang="ja-JP" dirty="0">
                <a:latin typeface="+mn-ea"/>
              </a:rPr>
              <a:t>108</a:t>
            </a:r>
            <a:r>
              <a:rPr kumimoji="1" lang="ja-JP" altLang="en-US" dirty="0" smtClean="0">
                <a:latin typeface="+mn-ea"/>
              </a:rPr>
              <a:t>件</a:t>
            </a:r>
            <a:r>
              <a:rPr kumimoji="1" lang="ja-JP" altLang="en-US" dirty="0" smtClean="0"/>
              <a:t>を対象に抽出</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00889354"/>
              </p:ext>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1767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5400" dirty="0" smtClean="0">
                <a:latin typeface="UD デジタル 教科書体 N-B" panose="02020700000000000000" pitchFamily="17" charset="-128"/>
                <a:ea typeface="UD デジタル 教科書体 N-B" panose="02020700000000000000" pitchFamily="17" charset="-128"/>
              </a:rPr>
              <a:t>目次</a:t>
            </a:r>
            <a:endParaRPr kumimoji="1" lang="ja-JP" altLang="en-US" sz="5400" dirty="0">
              <a:latin typeface="UD デジタル 教科書体 N-B" panose="02020700000000000000" pitchFamily="17" charset="-128"/>
              <a:ea typeface="UD デジタル 教科書体 N-B" panose="02020700000000000000" pitchFamily="17" charset="-128"/>
            </a:endParaRPr>
          </a:p>
        </p:txBody>
      </p:sp>
      <p:sp>
        <p:nvSpPr>
          <p:cNvPr id="3" name="コンテンツ プレースホルダー 2"/>
          <p:cNvSpPr>
            <a:spLocks noGrp="1"/>
          </p:cNvSpPr>
          <p:nvPr>
            <p:ph idx="1"/>
          </p:nvPr>
        </p:nvSpPr>
        <p:spPr>
          <a:xfrm>
            <a:off x="2403567" y="2057400"/>
            <a:ext cx="7323908" cy="4038600"/>
          </a:xfrm>
        </p:spPr>
        <p:txBody>
          <a:bodyPr>
            <a:normAutofit fontScale="92500" lnSpcReduction="20000"/>
          </a:bodyPr>
          <a:lstStyle/>
          <a:p>
            <a:pPr marL="45720" indent="0">
              <a:buNone/>
            </a:pPr>
            <a:r>
              <a:rPr kumimoji="1" lang="en-US" altLang="ja-JP" sz="3200" dirty="0" smtClean="0">
                <a:latin typeface="UD デジタル 教科書体 N-B" panose="02020700000000000000" pitchFamily="17" charset="-128"/>
                <a:ea typeface="UD デジタル 教科書体 N-B" panose="02020700000000000000" pitchFamily="17" charset="-128"/>
              </a:rPr>
              <a:t>Ⅰ.</a:t>
            </a:r>
            <a:r>
              <a:rPr kumimoji="1" lang="ja-JP" altLang="en-US" sz="3200" dirty="0" smtClean="0">
                <a:latin typeface="UD デジタル 教科書体 N-B" panose="02020700000000000000" pitchFamily="17" charset="-128"/>
                <a:ea typeface="UD デジタル 教科書体 N-B" panose="02020700000000000000" pitchFamily="17" charset="-128"/>
              </a:rPr>
              <a:t>調査概要</a:t>
            </a:r>
            <a:endParaRPr kumimoji="1"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lang="en-US" altLang="ja-JP" sz="3200" dirty="0" smtClean="0">
                <a:latin typeface="UD デジタル 教科書体 N-B" panose="02020700000000000000" pitchFamily="17" charset="-128"/>
                <a:ea typeface="UD デジタル 教科書体 N-B" panose="02020700000000000000" pitchFamily="17" charset="-128"/>
              </a:rPr>
              <a:t>Ⅱ.</a:t>
            </a:r>
            <a:r>
              <a:rPr lang="ja-JP" altLang="en-US" sz="3200" dirty="0" smtClean="0">
                <a:latin typeface="UD デジタル 教科書体 N-B" panose="02020700000000000000" pitchFamily="17" charset="-128"/>
                <a:ea typeface="UD デジタル 教科書体 N-B" panose="02020700000000000000" pitchFamily="17" charset="-128"/>
              </a:rPr>
              <a:t>乗車拒否</a:t>
            </a:r>
            <a:endParaRPr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kumimoji="1" lang="en-US" altLang="ja-JP" sz="3200" dirty="0" smtClean="0">
                <a:latin typeface="UD デジタル 教科書体 N-B" panose="02020700000000000000" pitchFamily="17" charset="-128"/>
                <a:ea typeface="UD デジタル 教科書体 N-B" panose="02020700000000000000" pitchFamily="17" charset="-128"/>
              </a:rPr>
              <a:t>Ⅲ.</a:t>
            </a:r>
            <a:r>
              <a:rPr kumimoji="1" lang="ja-JP" altLang="en-US" sz="3200" dirty="0" smtClean="0">
                <a:latin typeface="UD デジタル 教科書体 N-B" panose="02020700000000000000" pitchFamily="17" charset="-128"/>
                <a:ea typeface="UD デジタル 教科書体 N-B" panose="02020700000000000000" pitchFamily="17" charset="-128"/>
              </a:rPr>
              <a:t>乗降時間</a:t>
            </a:r>
            <a:endParaRPr kumimoji="1"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lang="en-US" altLang="ja-JP" sz="3200" dirty="0" smtClean="0">
                <a:latin typeface="UD デジタル 教科書体 N-B" panose="02020700000000000000" pitchFamily="17" charset="-128"/>
                <a:ea typeface="UD デジタル 教科書体 N-B" panose="02020700000000000000" pitchFamily="17" charset="-128"/>
              </a:rPr>
              <a:t>Ⅳ.</a:t>
            </a:r>
            <a:r>
              <a:rPr lang="ja-JP" altLang="en-US" sz="3200" dirty="0" smtClean="0">
                <a:latin typeface="UD デジタル 教科書体 N-B" panose="02020700000000000000" pitchFamily="17" charset="-128"/>
                <a:ea typeface="UD デジタル 教科書体 N-B" panose="02020700000000000000" pitchFamily="17" charset="-128"/>
              </a:rPr>
              <a:t>ドライバー</a:t>
            </a:r>
            <a:endParaRPr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kumimoji="1" lang="en-US" altLang="ja-JP" sz="3200" dirty="0" smtClean="0">
                <a:latin typeface="UD デジタル 教科書体 N-B" panose="02020700000000000000" pitchFamily="17" charset="-128"/>
                <a:ea typeface="UD デジタル 教科書体 N-B" panose="02020700000000000000" pitchFamily="17" charset="-128"/>
              </a:rPr>
              <a:t>Ⅴ.</a:t>
            </a:r>
            <a:r>
              <a:rPr kumimoji="1" lang="ja-JP" altLang="en-US" sz="3200" dirty="0" smtClean="0">
                <a:latin typeface="UD デジタル 教科書体 N-B" panose="02020700000000000000" pitchFamily="17" charset="-128"/>
                <a:ea typeface="UD デジタル 教科書体 N-B" panose="02020700000000000000" pitchFamily="17" charset="-128"/>
              </a:rPr>
              <a:t>乗車拒否・配車制限の事例</a:t>
            </a:r>
            <a:endParaRPr kumimoji="1"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lang="en-US" altLang="ja-JP" sz="3200" dirty="0" smtClean="0">
                <a:latin typeface="UD デジタル 教科書体 N-B" panose="02020700000000000000" pitchFamily="17" charset="-128"/>
                <a:ea typeface="UD デジタル 教科書体 N-B" panose="02020700000000000000" pitchFamily="17" charset="-128"/>
              </a:rPr>
              <a:t>Ⅵ.</a:t>
            </a:r>
            <a:r>
              <a:rPr lang="ja-JP" altLang="en-US" sz="3200" dirty="0" smtClean="0">
                <a:latin typeface="UD デジタル 教科書体 N-B" panose="02020700000000000000" pitchFamily="17" charset="-128"/>
                <a:ea typeface="UD デジタル 教科書体 N-B" panose="02020700000000000000" pitchFamily="17" charset="-128"/>
              </a:rPr>
              <a:t>良い事例</a:t>
            </a:r>
            <a:endParaRPr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lang="en-US" altLang="ja-JP" sz="3200" dirty="0" smtClean="0">
                <a:latin typeface="UD デジタル 教科書体 N-B" panose="02020700000000000000" pitchFamily="17" charset="-128"/>
                <a:ea typeface="UD デジタル 教科書体 N-B" panose="02020700000000000000" pitchFamily="17" charset="-128"/>
              </a:rPr>
              <a:t>Ⅶ.</a:t>
            </a:r>
            <a:r>
              <a:rPr lang="ja-JP" altLang="en-US" sz="3200" dirty="0" smtClean="0">
                <a:latin typeface="UD デジタル 教科書体 N-B" panose="02020700000000000000" pitchFamily="17" charset="-128"/>
                <a:ea typeface="UD デジタル 教科書体 N-B" panose="02020700000000000000" pitchFamily="17" charset="-128"/>
              </a:rPr>
              <a:t>課題</a:t>
            </a:r>
            <a:endParaRPr lang="en-US" altLang="ja-JP" sz="3200" dirty="0" smtClean="0">
              <a:latin typeface="UD デジタル 教科書体 N-B" panose="02020700000000000000" pitchFamily="17" charset="-128"/>
              <a:ea typeface="UD デジタル 教科書体 N-B" panose="02020700000000000000" pitchFamily="17" charset="-128"/>
            </a:endParaRPr>
          </a:p>
          <a:p>
            <a:pPr marL="45720" indent="0">
              <a:buNone/>
            </a:pPr>
            <a:r>
              <a:rPr lang="en-US" altLang="ja-JP" sz="3200" dirty="0" smtClean="0">
                <a:latin typeface="UD デジタル 教科書体 N-B" panose="02020700000000000000" pitchFamily="17" charset="-128"/>
                <a:ea typeface="UD デジタル 教科書体 N-B" panose="02020700000000000000" pitchFamily="17" charset="-128"/>
              </a:rPr>
              <a:t>Ⅷ</a:t>
            </a:r>
            <a:r>
              <a:rPr lang="en-US" altLang="ja-JP" sz="3200" dirty="0">
                <a:latin typeface="UD デジタル 教科書体 N-B" panose="02020700000000000000" pitchFamily="17" charset="-128"/>
                <a:ea typeface="UD デジタル 教科書体 N-B" panose="02020700000000000000" pitchFamily="17" charset="-128"/>
              </a:rPr>
              <a:t>.</a:t>
            </a:r>
            <a:r>
              <a:rPr kumimoji="1" lang="ja-JP" altLang="en-US" sz="3200" dirty="0" smtClean="0">
                <a:latin typeface="UD デジタル 教科書体 N-B" panose="02020700000000000000" pitchFamily="17" charset="-128"/>
                <a:ea typeface="UD デジタル 教科書体 N-B" panose="02020700000000000000" pitchFamily="17" charset="-128"/>
              </a:rPr>
              <a:t>感想等</a:t>
            </a:r>
            <a:endParaRPr kumimoji="1" lang="ja-JP" altLang="en-US" sz="32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794429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315" y="609600"/>
            <a:ext cx="10522856" cy="1356360"/>
          </a:xfrm>
        </p:spPr>
        <p:txBody>
          <a:bodyPr>
            <a:normAutofit/>
          </a:bodyPr>
          <a:lstStyle/>
          <a:p>
            <a:pPr algn="ctr"/>
            <a:r>
              <a:rPr lang="ja-JP" altLang="en-US" sz="3800" dirty="0"/>
              <a:t>６</a:t>
            </a:r>
            <a:r>
              <a:rPr kumimoji="1" lang="ja-JP" altLang="en-US" sz="3800" dirty="0" smtClean="0"/>
              <a:t>．ためらう主な理由</a:t>
            </a:r>
            <a:endParaRPr kumimoji="1" lang="ja-JP" altLang="en-US" sz="3800" dirty="0"/>
          </a:p>
        </p:txBody>
      </p:sp>
      <p:sp>
        <p:nvSpPr>
          <p:cNvPr id="3" name="コンテンツ プレースホルダー 2"/>
          <p:cNvSpPr>
            <a:spLocks noGrp="1"/>
          </p:cNvSpPr>
          <p:nvPr>
            <p:ph idx="1"/>
          </p:nvPr>
        </p:nvSpPr>
        <p:spPr/>
        <p:txBody>
          <a:bodyPr>
            <a:normAutofit/>
          </a:bodyPr>
          <a:lstStyle/>
          <a:p>
            <a:r>
              <a:rPr lang="ja-JP" altLang="en-US" sz="2400" dirty="0" smtClean="0">
                <a:latin typeface="+mn-ea"/>
              </a:rPr>
              <a:t>やり方を忘れているため。（栃木、東京</a:t>
            </a:r>
            <a:r>
              <a:rPr lang="en-US" altLang="ja-JP" sz="2400" dirty="0" smtClean="0">
                <a:latin typeface="+mn-ea"/>
              </a:rPr>
              <a:t>4</a:t>
            </a:r>
            <a:r>
              <a:rPr lang="ja-JP" altLang="en-US" sz="2400" dirty="0" smtClean="0">
                <a:latin typeface="+mn-ea"/>
              </a:rPr>
              <a:t>）</a:t>
            </a:r>
            <a:endParaRPr lang="en-US" altLang="ja-JP" sz="2400" dirty="0" smtClean="0">
              <a:latin typeface="+mn-ea"/>
            </a:endParaRPr>
          </a:p>
          <a:p>
            <a:r>
              <a:rPr lang="ja-JP" altLang="en-US" sz="2400" dirty="0">
                <a:latin typeface="+mn-ea"/>
              </a:rPr>
              <a:t>うまくできるか不安。</a:t>
            </a:r>
            <a:r>
              <a:rPr lang="ja-JP" altLang="en-US" sz="2400" dirty="0" smtClean="0">
                <a:latin typeface="+mn-ea"/>
              </a:rPr>
              <a:t>（東京</a:t>
            </a:r>
            <a:r>
              <a:rPr lang="en-US" altLang="ja-JP" sz="2400" dirty="0" smtClean="0">
                <a:latin typeface="+mn-ea"/>
              </a:rPr>
              <a:t>3</a:t>
            </a:r>
            <a:r>
              <a:rPr lang="ja-JP" altLang="en-US" sz="2400" dirty="0" smtClean="0">
                <a:latin typeface="+mn-ea"/>
              </a:rPr>
              <a:t>）</a:t>
            </a:r>
            <a:endParaRPr lang="en-US" altLang="ja-JP" sz="2400" dirty="0" smtClean="0">
              <a:latin typeface="+mn-ea"/>
            </a:endParaRPr>
          </a:p>
          <a:p>
            <a:r>
              <a:rPr lang="ja-JP" altLang="en-US" sz="2400" dirty="0">
                <a:latin typeface="+mn-ea"/>
              </a:rPr>
              <a:t>お待たせしてしまうのではないか。</a:t>
            </a:r>
            <a:r>
              <a:rPr lang="ja-JP" altLang="en-US" sz="2400" dirty="0" smtClean="0">
                <a:latin typeface="+mn-ea"/>
              </a:rPr>
              <a:t>（東京）</a:t>
            </a:r>
            <a:endParaRPr lang="en-US" altLang="ja-JP" sz="2400" dirty="0" smtClean="0">
              <a:latin typeface="+mn-ea"/>
            </a:endParaRPr>
          </a:p>
          <a:p>
            <a:r>
              <a:rPr lang="ja-JP" altLang="en-US" sz="2400" dirty="0">
                <a:latin typeface="+mn-ea"/>
              </a:rPr>
              <a:t>電動車いすを乗せたことがはじめてであり、本当に乗れるか不安があった</a:t>
            </a:r>
            <a:r>
              <a:rPr lang="ja-JP" altLang="en-US" sz="2400" dirty="0" smtClean="0">
                <a:latin typeface="+mn-ea"/>
              </a:rPr>
              <a:t>。（愛知、大阪）</a:t>
            </a:r>
            <a:endParaRPr lang="en-US" altLang="ja-JP" sz="2400" dirty="0">
              <a:latin typeface="+mn-ea"/>
            </a:endParaRPr>
          </a:p>
          <a:p>
            <a:r>
              <a:rPr lang="ja-JP" altLang="en-US" sz="2400" dirty="0">
                <a:latin typeface="+mn-ea"/>
              </a:rPr>
              <a:t>安全に乗り降りできる場所が少ない。また、運転中も乗降場所をどこにするか考えてしまう。　</a:t>
            </a:r>
            <a:r>
              <a:rPr lang="ja-JP" altLang="en-US" sz="2400" dirty="0" smtClean="0">
                <a:latin typeface="+mn-ea"/>
              </a:rPr>
              <a:t>（東京）</a:t>
            </a:r>
            <a:endParaRPr lang="en-US" altLang="ja-JP" sz="2400" dirty="0" smtClean="0">
              <a:latin typeface="+mn-ea"/>
            </a:endParaRPr>
          </a:p>
          <a:p>
            <a:r>
              <a:rPr lang="ja-JP" altLang="en-US" sz="2400" dirty="0">
                <a:latin typeface="+mn-ea"/>
              </a:rPr>
              <a:t>乗車させた経験がない</a:t>
            </a:r>
            <a:r>
              <a:rPr lang="ja-JP" altLang="en-US" sz="2400" dirty="0" smtClean="0">
                <a:latin typeface="+mn-ea"/>
              </a:rPr>
              <a:t>ため。（栃木、静岡、東京</a:t>
            </a:r>
            <a:r>
              <a:rPr lang="en-US" altLang="ja-JP" sz="2400" dirty="0" smtClean="0">
                <a:latin typeface="+mn-ea"/>
              </a:rPr>
              <a:t>2</a:t>
            </a:r>
            <a:r>
              <a:rPr lang="ja-JP" altLang="en-US" sz="2400" dirty="0" smtClean="0">
                <a:latin typeface="+mn-ea"/>
              </a:rPr>
              <a:t>）</a:t>
            </a:r>
            <a:endParaRPr kumimoji="1" lang="ja-JP" altLang="en-US" sz="2400" dirty="0">
              <a:latin typeface="+mn-ea"/>
            </a:endParaRPr>
          </a:p>
        </p:txBody>
      </p:sp>
    </p:spTree>
    <p:extLst>
      <p:ext uri="{BB962C8B-B14F-4D97-AF65-F5344CB8AC3E}">
        <p14:creationId xmlns:p14="http://schemas.microsoft.com/office/powerpoint/2010/main" val="29428959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4327" y="1173575"/>
            <a:ext cx="10538691" cy="2926080"/>
          </a:xfrm>
        </p:spPr>
        <p:txBody>
          <a:bodyPr/>
          <a:lstStyle/>
          <a:p>
            <a:r>
              <a:rPr lang="en-US" altLang="ja-JP" sz="6000" dirty="0" smtClean="0">
                <a:latin typeface="+mn-ea"/>
                <a:ea typeface="+mn-ea"/>
              </a:rPr>
              <a:t>Ⅴ</a:t>
            </a:r>
            <a:r>
              <a:rPr kumimoji="1" lang="en-US" altLang="ja-JP" sz="6000" dirty="0" smtClean="0">
                <a:latin typeface="+mn-ea"/>
                <a:ea typeface="+mn-ea"/>
              </a:rPr>
              <a:t>.</a:t>
            </a:r>
            <a:r>
              <a:rPr kumimoji="1" lang="ja-JP" altLang="en-US" sz="6000" dirty="0" smtClean="0">
                <a:latin typeface="+mn-ea"/>
                <a:ea typeface="+mn-ea"/>
              </a:rPr>
              <a:t>乗車拒否、配車制限の事例</a:t>
            </a:r>
            <a:endParaRPr kumimoji="1" lang="ja-JP" altLang="en-US" sz="6000" dirty="0">
              <a:latin typeface="+mn-ea"/>
              <a:ea typeface="+mn-ea"/>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209294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１．流しでの事例</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400" dirty="0">
                <a:latin typeface="+mn-ea"/>
              </a:rPr>
              <a:t>手を挙げたが、手を挙げ返されてそのまま行ってしまった</a:t>
            </a:r>
            <a:r>
              <a:rPr lang="ja-JP" altLang="ja-JP" sz="2400" dirty="0" smtClean="0">
                <a:latin typeface="+mn-ea"/>
              </a:rPr>
              <a:t>。</a:t>
            </a:r>
            <a:r>
              <a:rPr lang="ja-JP" altLang="en-US" sz="2400" dirty="0" smtClean="0">
                <a:latin typeface="+mn-ea"/>
              </a:rPr>
              <a:t>（</a:t>
            </a:r>
            <a:r>
              <a:rPr lang="ja-JP" altLang="en-US" sz="2400" dirty="0">
                <a:latin typeface="+mn-ea"/>
              </a:rPr>
              <a:t>京都</a:t>
            </a:r>
            <a:r>
              <a:rPr lang="ja-JP" altLang="en-US" sz="2400" dirty="0" smtClean="0">
                <a:latin typeface="+mn-ea"/>
              </a:rPr>
              <a:t>）</a:t>
            </a:r>
            <a:endParaRPr lang="en-US" altLang="ja-JP" sz="2400" dirty="0" smtClean="0">
              <a:latin typeface="+mn-ea"/>
            </a:endParaRPr>
          </a:p>
          <a:p>
            <a:r>
              <a:rPr lang="ja-JP" altLang="en-US" sz="2400" dirty="0">
                <a:latin typeface="+mn-ea"/>
              </a:rPr>
              <a:t>幹線道路</a:t>
            </a:r>
            <a:r>
              <a:rPr lang="ja-JP" altLang="en-US" sz="2400" dirty="0" smtClean="0">
                <a:latin typeface="+mn-ea"/>
              </a:rPr>
              <a:t>で</a:t>
            </a:r>
            <a:r>
              <a:rPr lang="en-US" altLang="ja-JP" sz="2400" dirty="0">
                <a:latin typeface="+mn-ea"/>
              </a:rPr>
              <a:t>10</a:t>
            </a:r>
            <a:r>
              <a:rPr lang="ja-JP" altLang="en-US" sz="2400" dirty="0" smtClean="0">
                <a:latin typeface="+mn-ea"/>
              </a:rPr>
              <a:t>分</a:t>
            </a:r>
            <a:r>
              <a:rPr lang="ja-JP" altLang="en-US" sz="2400" dirty="0">
                <a:latin typeface="+mn-ea"/>
              </a:rPr>
              <a:t>、</a:t>
            </a:r>
            <a:r>
              <a:rPr lang="en-US" altLang="ja-JP" sz="2400" dirty="0">
                <a:latin typeface="+mn-ea"/>
              </a:rPr>
              <a:t>JR</a:t>
            </a:r>
            <a:r>
              <a:rPr lang="ja-JP" altLang="en-US" sz="2400" dirty="0">
                <a:latin typeface="+mn-ea"/>
              </a:rPr>
              <a:t>東静岡駅</a:t>
            </a:r>
            <a:r>
              <a:rPr lang="ja-JP" altLang="en-US" sz="2400" dirty="0" smtClean="0">
                <a:latin typeface="+mn-ea"/>
              </a:rPr>
              <a:t>で</a:t>
            </a:r>
            <a:r>
              <a:rPr lang="en-US" altLang="ja-JP" sz="2400" dirty="0" smtClean="0">
                <a:latin typeface="+mn-ea"/>
              </a:rPr>
              <a:t>10</a:t>
            </a:r>
            <a:r>
              <a:rPr lang="ja-JP" altLang="en-US" sz="2400" dirty="0" smtClean="0">
                <a:latin typeface="+mn-ea"/>
              </a:rPr>
              <a:t>分</a:t>
            </a:r>
            <a:r>
              <a:rPr lang="ja-JP" altLang="en-US" sz="2400" dirty="0">
                <a:latin typeface="+mn-ea"/>
              </a:rPr>
              <a:t>、</a:t>
            </a:r>
            <a:r>
              <a:rPr lang="en-US" altLang="ja-JP" sz="2400" dirty="0">
                <a:latin typeface="+mn-ea"/>
              </a:rPr>
              <a:t>JR</a:t>
            </a:r>
            <a:r>
              <a:rPr lang="ja-JP" altLang="en-US" sz="2400" dirty="0">
                <a:latin typeface="+mn-ea"/>
              </a:rPr>
              <a:t>静岡駅</a:t>
            </a:r>
            <a:r>
              <a:rPr lang="ja-JP" altLang="en-US" sz="2400" dirty="0" smtClean="0">
                <a:latin typeface="+mn-ea"/>
              </a:rPr>
              <a:t>で</a:t>
            </a:r>
            <a:r>
              <a:rPr lang="en-US" altLang="ja-JP" sz="2400" dirty="0" smtClean="0">
                <a:latin typeface="+mn-ea"/>
              </a:rPr>
              <a:t>20</a:t>
            </a:r>
            <a:r>
              <a:rPr lang="ja-JP" altLang="en-US" sz="2400" dirty="0" smtClean="0">
                <a:latin typeface="+mn-ea"/>
              </a:rPr>
              <a:t>分</a:t>
            </a:r>
            <a:r>
              <a:rPr lang="ja-JP" altLang="en-US" sz="2400" dirty="0">
                <a:latin typeface="+mn-ea"/>
              </a:rPr>
              <a:t>待ったが、</a:t>
            </a:r>
            <a:r>
              <a:rPr lang="en-US" altLang="ja-JP" sz="2400" dirty="0">
                <a:latin typeface="+mn-ea"/>
              </a:rPr>
              <a:t>UD</a:t>
            </a:r>
            <a:r>
              <a:rPr lang="ja-JP" altLang="en-US" sz="2400" dirty="0">
                <a:latin typeface="+mn-ea"/>
              </a:rPr>
              <a:t>タクシーが</a:t>
            </a:r>
            <a:r>
              <a:rPr lang="ja-JP" altLang="en-US" sz="2400" dirty="0" smtClean="0">
                <a:latin typeface="+mn-ea"/>
              </a:rPr>
              <a:t>来なかった。（</a:t>
            </a:r>
            <a:r>
              <a:rPr lang="ja-JP" altLang="en-US" sz="2400" dirty="0">
                <a:latin typeface="+mn-ea"/>
              </a:rPr>
              <a:t>静岡</a:t>
            </a:r>
            <a:r>
              <a:rPr lang="ja-JP" altLang="en-US" sz="2400" dirty="0" smtClean="0">
                <a:latin typeface="+mn-ea"/>
              </a:rPr>
              <a:t>）</a:t>
            </a:r>
            <a:endParaRPr lang="en-US" altLang="ja-JP" sz="2400" dirty="0" smtClean="0">
              <a:latin typeface="+mn-ea"/>
            </a:endParaRPr>
          </a:p>
          <a:p>
            <a:r>
              <a:rPr lang="ja-JP" altLang="en-US" sz="2400" dirty="0" smtClean="0">
                <a:latin typeface="+mn-ea"/>
              </a:rPr>
              <a:t>住吉</a:t>
            </a:r>
            <a:r>
              <a:rPr lang="ja-JP" altLang="en-US" sz="2400" dirty="0">
                <a:latin typeface="+mn-ea"/>
              </a:rPr>
              <a:t>大社駅近くの大きな主要道路で</a:t>
            </a:r>
            <a:r>
              <a:rPr lang="en-US" altLang="ja-JP" sz="2400" dirty="0">
                <a:latin typeface="+mn-ea"/>
              </a:rPr>
              <a:t>15</a:t>
            </a:r>
            <a:r>
              <a:rPr lang="ja-JP" altLang="en-US" sz="2400" dirty="0">
                <a:latin typeface="+mn-ea"/>
              </a:rPr>
              <a:t>分</a:t>
            </a:r>
            <a:r>
              <a:rPr lang="ja-JP" altLang="en-US" sz="2400" dirty="0" smtClean="0">
                <a:latin typeface="+mn-ea"/>
              </a:rPr>
              <a:t>ほど待ったが</a:t>
            </a:r>
            <a:r>
              <a:rPr lang="en-US" altLang="ja-JP" sz="2400" dirty="0" smtClean="0">
                <a:latin typeface="+mn-ea"/>
              </a:rPr>
              <a:t>UD</a:t>
            </a:r>
            <a:r>
              <a:rPr lang="ja-JP" altLang="en-US" sz="2400" dirty="0" smtClean="0">
                <a:latin typeface="+mn-ea"/>
              </a:rPr>
              <a:t>タクシーが来なかった。（大阪）</a:t>
            </a:r>
            <a:endParaRPr lang="en-US" altLang="ja-JP" sz="2400" dirty="0" smtClean="0">
              <a:latin typeface="+mn-ea"/>
            </a:endParaRPr>
          </a:p>
          <a:p>
            <a:endParaRPr kumimoji="1" lang="ja-JP" altLang="en-US" sz="2400" dirty="0">
              <a:latin typeface="+mn-ea"/>
            </a:endParaRPr>
          </a:p>
        </p:txBody>
      </p:sp>
    </p:spTree>
    <p:extLst>
      <p:ext uri="{BB962C8B-B14F-4D97-AF65-F5344CB8AC3E}">
        <p14:creationId xmlns:p14="http://schemas.microsoft.com/office/powerpoint/2010/main" val="5633104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a:t>
            </a:r>
            <a:r>
              <a:rPr kumimoji="1" lang="ja-JP" altLang="en-US" dirty="0" smtClean="0"/>
              <a:t>．タクシー乗り場での事例①</a:t>
            </a:r>
            <a:endParaRPr kumimoji="1" lang="ja-JP" altLang="en-US" dirty="0"/>
          </a:p>
        </p:txBody>
      </p:sp>
      <p:sp>
        <p:nvSpPr>
          <p:cNvPr id="3" name="コンテンツ プレースホルダー 2"/>
          <p:cNvSpPr>
            <a:spLocks noGrp="1"/>
          </p:cNvSpPr>
          <p:nvPr>
            <p:ph idx="1"/>
          </p:nvPr>
        </p:nvSpPr>
        <p:spPr>
          <a:xfrm>
            <a:off x="1025236" y="1965960"/>
            <a:ext cx="10289309" cy="4304210"/>
          </a:xfrm>
        </p:spPr>
        <p:txBody>
          <a:bodyPr>
            <a:normAutofit lnSpcReduction="10000"/>
          </a:bodyPr>
          <a:lstStyle/>
          <a:p>
            <a:r>
              <a:rPr lang="ja-JP" altLang="en-US" sz="2400" dirty="0">
                <a:latin typeface="+mn-ea"/>
              </a:rPr>
              <a:t>運転手が乗せ方がわからなかった。試行錯誤してもダメで乗れなかった。（マニュアルを積んでいない、営業所、同僚に訊いても不明）（大阪）</a:t>
            </a:r>
            <a:endParaRPr lang="ja-JP" altLang="ja-JP" sz="2400" dirty="0">
              <a:latin typeface="+mn-ea"/>
            </a:endParaRPr>
          </a:p>
          <a:p>
            <a:r>
              <a:rPr lang="ja-JP" altLang="en-US" sz="2400" dirty="0" smtClean="0">
                <a:latin typeface="+mn-ea"/>
              </a:rPr>
              <a:t>車</a:t>
            </a:r>
            <a:r>
              <a:rPr lang="ja-JP" altLang="en-US" sz="2400" dirty="0">
                <a:latin typeface="+mn-ea"/>
              </a:rPr>
              <a:t>から降りてきて、自分は義足だから乗せられない。障害者で手帳も持っていると出そうともじもじしていたので、わかりましたと言ったら、すぐに運転席に戻り</a:t>
            </a:r>
            <a:r>
              <a:rPr lang="ja-JP" altLang="en-US" sz="2400" dirty="0" smtClean="0">
                <a:latin typeface="+mn-ea"/>
              </a:rPr>
              <a:t>走り去った。（東京）</a:t>
            </a:r>
            <a:endParaRPr lang="en-US" altLang="ja-JP" sz="2400" dirty="0" smtClean="0">
              <a:latin typeface="+mn-ea"/>
            </a:endParaRPr>
          </a:p>
          <a:p>
            <a:r>
              <a:rPr lang="ja-JP" altLang="en-US" sz="2400" dirty="0">
                <a:latin typeface="+mn-ea"/>
              </a:rPr>
              <a:t>ジャパンタクシーでも、</a:t>
            </a:r>
            <a:r>
              <a:rPr lang="ja-JP" altLang="en-US" sz="2400" b="1" u="sng" dirty="0">
                <a:solidFill>
                  <a:srgbClr val="FF0000"/>
                </a:solidFill>
                <a:latin typeface="+mn-ea"/>
              </a:rPr>
              <a:t>スロープを積むと重くなるので、スロープを外して</a:t>
            </a:r>
            <a:r>
              <a:rPr lang="ja-JP" altLang="en-US" sz="2400" b="1" u="sng" dirty="0" smtClean="0">
                <a:solidFill>
                  <a:srgbClr val="FF0000"/>
                </a:solidFill>
                <a:latin typeface="+mn-ea"/>
              </a:rPr>
              <a:t>いると言われた</a:t>
            </a:r>
            <a:r>
              <a:rPr lang="ja-JP" altLang="en-US" sz="2400" dirty="0" smtClean="0">
                <a:latin typeface="+mn-ea"/>
              </a:rPr>
              <a:t>。（大阪）</a:t>
            </a:r>
            <a:endParaRPr lang="en-US" altLang="ja-JP" sz="2400" dirty="0" smtClean="0">
              <a:latin typeface="+mn-ea"/>
            </a:endParaRPr>
          </a:p>
          <a:p>
            <a:r>
              <a:rPr lang="ja-JP" altLang="en-US" sz="2400" dirty="0">
                <a:latin typeface="+mn-ea"/>
              </a:rPr>
              <a:t>最初から乗せる気はない様子で、声をかけた時の第一声は「</a:t>
            </a:r>
            <a:r>
              <a:rPr lang="ja-JP" altLang="en-US" sz="2400" b="1" u="sng" dirty="0">
                <a:latin typeface="+mn-ea"/>
              </a:rPr>
              <a:t>このタクシーは車いすが乗れるタイプではない</a:t>
            </a:r>
            <a:r>
              <a:rPr lang="ja-JP" altLang="en-US" sz="2400" dirty="0">
                <a:latin typeface="+mn-ea"/>
              </a:rPr>
              <a:t>」であった。こちらが、このタクシーはジャパンタクシーであることを知っていることを伝えると、車椅子乗車及びスロープ出しをやったことがないので、マニュアルみながらで、</a:t>
            </a:r>
            <a:r>
              <a:rPr lang="ja-JP" altLang="en-US" sz="2400" b="1" u="sng" dirty="0">
                <a:solidFill>
                  <a:srgbClr val="FF0000"/>
                </a:solidFill>
                <a:latin typeface="+mn-ea"/>
              </a:rPr>
              <a:t>作業は</a:t>
            </a:r>
            <a:r>
              <a:rPr lang="en-US" altLang="ja-JP" sz="2400" b="1" u="sng" dirty="0">
                <a:solidFill>
                  <a:srgbClr val="FF0000"/>
                </a:solidFill>
                <a:latin typeface="+mn-ea"/>
              </a:rPr>
              <a:t>30</a:t>
            </a:r>
            <a:r>
              <a:rPr lang="ja-JP" altLang="en-US" sz="2400" b="1" u="sng" dirty="0">
                <a:solidFill>
                  <a:srgbClr val="FF0000"/>
                </a:solidFill>
                <a:latin typeface="+mn-ea"/>
              </a:rPr>
              <a:t>分以上かかるからやめてくれ、と言われた</a:t>
            </a:r>
            <a:r>
              <a:rPr lang="ja-JP" altLang="en-US" sz="2400" dirty="0" smtClean="0">
                <a:latin typeface="+mn-ea"/>
              </a:rPr>
              <a:t>。（静岡）</a:t>
            </a:r>
            <a:endParaRPr lang="en-US" altLang="ja-JP" sz="2400" dirty="0" smtClean="0">
              <a:latin typeface="+mn-ea"/>
            </a:endParaRPr>
          </a:p>
          <a:p>
            <a:endParaRPr kumimoji="1" lang="ja-JP" altLang="en-US" sz="2400" dirty="0">
              <a:latin typeface="+mn-ea"/>
            </a:endParaRPr>
          </a:p>
        </p:txBody>
      </p:sp>
    </p:spTree>
    <p:extLst>
      <p:ext uri="{BB962C8B-B14F-4D97-AF65-F5344CB8AC3E}">
        <p14:creationId xmlns:p14="http://schemas.microsoft.com/office/powerpoint/2010/main" val="9075970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２</a:t>
            </a:r>
            <a:r>
              <a:rPr kumimoji="1" lang="ja-JP" altLang="en-US" dirty="0" smtClean="0"/>
              <a:t>．タクシー乗り場での事例②</a:t>
            </a:r>
            <a:endParaRPr kumimoji="1" lang="ja-JP" altLang="en-US" dirty="0"/>
          </a:p>
        </p:txBody>
      </p:sp>
      <p:sp>
        <p:nvSpPr>
          <p:cNvPr id="3" name="コンテンツ プレースホルダー 2"/>
          <p:cNvSpPr>
            <a:spLocks noGrp="1"/>
          </p:cNvSpPr>
          <p:nvPr>
            <p:ph idx="1"/>
          </p:nvPr>
        </p:nvSpPr>
        <p:spPr>
          <a:xfrm>
            <a:off x="1143000" y="2057400"/>
            <a:ext cx="9872871" cy="4311502"/>
          </a:xfrm>
        </p:spPr>
        <p:txBody>
          <a:bodyPr>
            <a:normAutofit lnSpcReduction="10000"/>
          </a:bodyPr>
          <a:lstStyle/>
          <a:p>
            <a:r>
              <a:rPr lang="ja-JP" altLang="en-US" sz="2400" dirty="0">
                <a:latin typeface="+mn-ea"/>
              </a:rPr>
              <a:t>私は</a:t>
            </a:r>
            <a:r>
              <a:rPr lang="ja-JP" altLang="en-US" sz="2400" b="1" u="sng" dirty="0">
                <a:solidFill>
                  <a:srgbClr val="FF0000"/>
                </a:solidFill>
                <a:latin typeface="+mn-ea"/>
              </a:rPr>
              <a:t>研修を受けてないし、車いすを乗せるスキルを持ち合わせていない</a:t>
            </a:r>
            <a:r>
              <a:rPr lang="ja-JP" altLang="en-US" sz="2400" dirty="0">
                <a:latin typeface="+mn-ea"/>
              </a:rPr>
              <a:t>と</a:t>
            </a:r>
            <a:r>
              <a:rPr lang="ja-JP" altLang="en-US" sz="2400" dirty="0" smtClean="0">
                <a:latin typeface="+mn-ea"/>
              </a:rPr>
              <a:t>言われた。（京都）</a:t>
            </a:r>
            <a:endParaRPr lang="en-US" altLang="ja-JP" sz="2400" dirty="0" smtClean="0">
              <a:latin typeface="+mn-ea"/>
            </a:endParaRPr>
          </a:p>
          <a:p>
            <a:r>
              <a:rPr lang="ja-JP" altLang="en-US" sz="2400" dirty="0">
                <a:latin typeface="+mn-ea"/>
              </a:rPr>
              <a:t>運転手が車内のスペースづくりが分からない。</a:t>
            </a:r>
            <a:r>
              <a:rPr lang="ja-JP" altLang="en-US" sz="2400" dirty="0" smtClean="0">
                <a:latin typeface="+mn-ea"/>
              </a:rPr>
              <a:t>やったこと</a:t>
            </a:r>
            <a:r>
              <a:rPr lang="ja-JP" altLang="en-US" sz="2400" dirty="0">
                <a:latin typeface="+mn-ea"/>
              </a:rPr>
              <a:t>がない。「乗せられない」とのこと</a:t>
            </a:r>
            <a:r>
              <a:rPr lang="ja-JP" altLang="en-US" sz="2400" dirty="0" smtClean="0">
                <a:latin typeface="+mn-ea"/>
              </a:rPr>
              <a:t>。（東京）</a:t>
            </a:r>
            <a:endParaRPr lang="en-US" altLang="ja-JP" sz="2400" dirty="0" smtClean="0">
              <a:latin typeface="+mn-ea"/>
            </a:endParaRPr>
          </a:p>
          <a:p>
            <a:r>
              <a:rPr lang="ja-JP" altLang="en-US" sz="2400" dirty="0">
                <a:latin typeface="+mn-ea"/>
              </a:rPr>
              <a:t>いつもは待機している松山市駅のタクシー乗り場で</a:t>
            </a:r>
            <a:r>
              <a:rPr lang="en-US" altLang="ja-JP" sz="2400" dirty="0">
                <a:latin typeface="+mn-ea"/>
              </a:rPr>
              <a:t>3</a:t>
            </a:r>
            <a:r>
              <a:rPr lang="ja-JP" altLang="en-US" sz="2400" dirty="0">
                <a:latin typeface="+mn-ea"/>
              </a:rPr>
              <a:t>時間くらい待っていたが、一台も来なかった。</a:t>
            </a:r>
            <a:r>
              <a:rPr lang="ja-JP" altLang="en-US" sz="2400" dirty="0" smtClean="0">
                <a:latin typeface="+mn-ea"/>
              </a:rPr>
              <a:t>この乗車運動のこと</a:t>
            </a:r>
            <a:r>
              <a:rPr lang="ja-JP" altLang="en-US" sz="2400" dirty="0">
                <a:latin typeface="+mn-ea"/>
              </a:rPr>
              <a:t>を</a:t>
            </a:r>
            <a:r>
              <a:rPr lang="ja-JP" altLang="en-US" sz="2400" dirty="0" smtClean="0">
                <a:latin typeface="+mn-ea"/>
              </a:rPr>
              <a:t>知って</a:t>
            </a:r>
            <a:r>
              <a:rPr lang="ja-JP" altLang="en-US" sz="2400" dirty="0">
                <a:latin typeface="+mn-ea"/>
              </a:rPr>
              <a:t>来なかったように思う。逆に家の近くでいつもは見ないのに数台見たけど予約になっていた</a:t>
            </a:r>
            <a:r>
              <a:rPr lang="ja-JP" altLang="en-US" sz="2400" dirty="0" smtClean="0">
                <a:latin typeface="+mn-ea"/>
              </a:rPr>
              <a:t>。（愛媛）</a:t>
            </a:r>
            <a:endParaRPr lang="en-US" altLang="ja-JP" sz="2400" dirty="0" smtClean="0">
              <a:latin typeface="+mn-ea"/>
            </a:endParaRPr>
          </a:p>
          <a:p>
            <a:r>
              <a:rPr lang="ja-JP" altLang="en-US" sz="2400" b="1" u="sng" dirty="0">
                <a:solidFill>
                  <a:srgbClr val="FF0000"/>
                </a:solidFill>
                <a:latin typeface="+mn-ea"/>
              </a:rPr>
              <a:t>スロープが電動車椅子だと耐荷重が無理だと断られた</a:t>
            </a:r>
            <a:r>
              <a:rPr lang="ja-JP" altLang="en-US" sz="2400" dirty="0">
                <a:latin typeface="+mn-ea"/>
              </a:rPr>
              <a:t>。前にも乗ったことがあるから大丈夫だと言っても断られた</a:t>
            </a:r>
            <a:r>
              <a:rPr lang="ja-JP" altLang="en-US" sz="2400" dirty="0" smtClean="0">
                <a:latin typeface="+mn-ea"/>
              </a:rPr>
              <a:t>。（兵庫）</a:t>
            </a:r>
            <a:endParaRPr lang="en-US" altLang="ja-JP" sz="2400" dirty="0" smtClean="0">
              <a:latin typeface="+mn-ea"/>
            </a:endParaRPr>
          </a:p>
          <a:p>
            <a:r>
              <a:rPr lang="en-US" altLang="ja-JP" sz="2400" dirty="0">
                <a:latin typeface="+mn-ea"/>
              </a:rPr>
              <a:t>UD</a:t>
            </a:r>
            <a:r>
              <a:rPr lang="ja-JP" altLang="en-US" sz="2400" dirty="0" smtClean="0">
                <a:latin typeface="+mn-ea"/>
              </a:rPr>
              <a:t>タクシーがない。（福島）</a:t>
            </a:r>
            <a:endParaRPr lang="en-US" altLang="ja-JP" sz="2400" dirty="0" smtClean="0">
              <a:latin typeface="+mn-ea"/>
            </a:endParaRPr>
          </a:p>
          <a:p>
            <a:endParaRPr kumimoji="1" lang="ja-JP" altLang="en-US" sz="2400" dirty="0">
              <a:latin typeface="+mn-ea"/>
            </a:endParaRPr>
          </a:p>
        </p:txBody>
      </p:sp>
    </p:spTree>
    <p:extLst>
      <p:ext uri="{BB962C8B-B14F-4D97-AF65-F5344CB8AC3E}">
        <p14:creationId xmlns:p14="http://schemas.microsoft.com/office/powerpoint/2010/main" val="1212026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３</a:t>
            </a:r>
            <a:r>
              <a:rPr kumimoji="1" lang="ja-JP" altLang="en-US" dirty="0" smtClean="0"/>
              <a:t>．アプリでの配車不可の事例①</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sz="2400" dirty="0">
                <a:latin typeface="+mj-ea"/>
                <a:ea typeface="+mj-ea"/>
              </a:rPr>
              <a:t>JPN</a:t>
            </a:r>
            <a:r>
              <a:rPr lang="ja-JP" altLang="en-US" sz="2400" dirty="0">
                <a:latin typeface="+mj-ea"/>
                <a:ea typeface="+mj-ea"/>
              </a:rPr>
              <a:t>タクシーが見つからず配車してもらえなかった。駅前にもセダン型のタクシーしか</a:t>
            </a:r>
            <a:r>
              <a:rPr lang="ja-JP" altLang="en-US" sz="2400" dirty="0" smtClean="0">
                <a:latin typeface="+mj-ea"/>
                <a:ea typeface="+mj-ea"/>
              </a:rPr>
              <a:t>いなかった</a:t>
            </a:r>
            <a:r>
              <a:rPr lang="ja-JP" altLang="ja-JP" sz="2400" dirty="0" smtClean="0">
                <a:latin typeface="+mj-ea"/>
                <a:ea typeface="+mj-ea"/>
              </a:rPr>
              <a:t>。（</a:t>
            </a:r>
            <a:r>
              <a:rPr lang="ja-JP" altLang="en-US" sz="2400" dirty="0">
                <a:latin typeface="+mj-ea"/>
                <a:ea typeface="+mj-ea"/>
              </a:rPr>
              <a:t>東京</a:t>
            </a:r>
            <a:r>
              <a:rPr lang="ja-JP" altLang="ja-JP" sz="2400" dirty="0" smtClean="0">
                <a:latin typeface="+mj-ea"/>
                <a:ea typeface="+mj-ea"/>
              </a:rPr>
              <a:t>）</a:t>
            </a:r>
            <a:endParaRPr lang="en-US" altLang="ja-JP" sz="2400" dirty="0" smtClean="0">
              <a:latin typeface="+mj-ea"/>
              <a:ea typeface="+mj-ea"/>
            </a:endParaRPr>
          </a:p>
          <a:p>
            <a:r>
              <a:rPr lang="ja-JP" altLang="en-US" sz="2400" dirty="0" smtClean="0">
                <a:latin typeface="+mj-ea"/>
                <a:ea typeface="+mj-ea"/>
              </a:rPr>
              <a:t>アプリ</a:t>
            </a:r>
            <a:r>
              <a:rPr lang="ja-JP" altLang="en-US" sz="2400" dirty="0">
                <a:latin typeface="+mj-ea"/>
                <a:ea typeface="+mj-ea"/>
              </a:rPr>
              <a:t>で予約したが、車種の指定ができず普通車がきた。</a:t>
            </a:r>
            <a:r>
              <a:rPr lang="ja-JP" altLang="en-US" sz="2400" dirty="0" smtClean="0">
                <a:latin typeface="+mj-ea"/>
                <a:ea typeface="+mj-ea"/>
              </a:rPr>
              <a:t>（大阪、愛知）</a:t>
            </a:r>
            <a:endParaRPr lang="en-US" altLang="ja-JP" sz="2400" dirty="0" smtClean="0">
              <a:latin typeface="+mj-ea"/>
              <a:ea typeface="+mj-ea"/>
            </a:endParaRPr>
          </a:p>
          <a:p>
            <a:r>
              <a:rPr lang="ja-JP" altLang="en-US" sz="2400" b="1" u="sng" dirty="0">
                <a:solidFill>
                  <a:srgbClr val="FF0000"/>
                </a:solidFill>
                <a:latin typeface="+mj-ea"/>
                <a:ea typeface="+mj-ea"/>
              </a:rPr>
              <a:t>一旦予約できたが直ぐにキャンセルされた</a:t>
            </a:r>
            <a:r>
              <a:rPr lang="ja-JP" altLang="en-US" sz="2400" dirty="0">
                <a:latin typeface="+mj-ea"/>
                <a:ea typeface="+mj-ea"/>
              </a:rPr>
              <a:t>。</a:t>
            </a:r>
            <a:r>
              <a:rPr lang="ja-JP" altLang="en-US" sz="2400" dirty="0" smtClean="0">
                <a:latin typeface="+mj-ea"/>
                <a:ea typeface="+mj-ea"/>
              </a:rPr>
              <a:t>（東京）</a:t>
            </a:r>
            <a:endParaRPr lang="en-US" altLang="ja-JP" sz="2400" dirty="0">
              <a:latin typeface="+mj-ea"/>
              <a:ea typeface="+mj-ea"/>
            </a:endParaRPr>
          </a:p>
          <a:p>
            <a:endParaRPr lang="en-US" altLang="ja-JP" sz="2400" dirty="0" smtClean="0">
              <a:latin typeface="+mn-ea"/>
            </a:endParaRPr>
          </a:p>
          <a:p>
            <a:pPr marL="45720" indent="0">
              <a:buNone/>
            </a:pPr>
            <a:endParaRPr lang="en-US" altLang="ja-JP" sz="2400" dirty="0" smtClean="0">
              <a:latin typeface="+mn-ea"/>
            </a:endParaRPr>
          </a:p>
          <a:p>
            <a:endParaRPr lang="en-US" altLang="ja-JP" sz="2400" dirty="0" smtClean="0">
              <a:latin typeface="+mn-ea"/>
            </a:endParaRPr>
          </a:p>
        </p:txBody>
      </p:sp>
    </p:spTree>
    <p:extLst>
      <p:ext uri="{BB962C8B-B14F-4D97-AF65-F5344CB8AC3E}">
        <p14:creationId xmlns:p14="http://schemas.microsoft.com/office/powerpoint/2010/main" val="29733836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４</a:t>
            </a:r>
            <a:r>
              <a:rPr kumimoji="1" lang="ja-JP" altLang="en-US" dirty="0" smtClean="0"/>
              <a:t>．電話での配車不可の事例①</a:t>
            </a:r>
            <a:endParaRPr kumimoji="1" lang="ja-JP" altLang="en-US" dirty="0"/>
          </a:p>
        </p:txBody>
      </p:sp>
      <p:sp>
        <p:nvSpPr>
          <p:cNvPr id="3" name="コンテンツ プレースホルダー 2"/>
          <p:cNvSpPr>
            <a:spLocks noGrp="1"/>
          </p:cNvSpPr>
          <p:nvPr>
            <p:ph idx="1"/>
          </p:nvPr>
        </p:nvSpPr>
        <p:spPr>
          <a:xfrm>
            <a:off x="841829" y="2057400"/>
            <a:ext cx="10493827" cy="4038600"/>
          </a:xfrm>
        </p:spPr>
        <p:txBody>
          <a:bodyPr>
            <a:normAutofit lnSpcReduction="10000"/>
          </a:bodyPr>
          <a:lstStyle/>
          <a:p>
            <a:r>
              <a:rPr lang="ja-JP" altLang="en-US" sz="2400" dirty="0">
                <a:latin typeface="+mn-ea"/>
              </a:rPr>
              <a:t>スロープが電動車椅子だと耐荷重が無理だと断られた。前にも乗ったことがあるから大丈夫だと言っても</a:t>
            </a:r>
            <a:r>
              <a:rPr lang="ja-JP" altLang="en-US" sz="2400" dirty="0" smtClean="0">
                <a:latin typeface="+mn-ea"/>
              </a:rPr>
              <a:t>断られた</a:t>
            </a:r>
            <a:r>
              <a:rPr lang="ja-JP" altLang="ja-JP" sz="2400" dirty="0" smtClean="0">
                <a:latin typeface="+mn-ea"/>
              </a:rPr>
              <a:t>。（</a:t>
            </a:r>
            <a:r>
              <a:rPr lang="ja-JP" altLang="en-US" sz="2400" dirty="0" smtClean="0">
                <a:latin typeface="+mn-ea"/>
              </a:rPr>
              <a:t>静岡・再掲</a:t>
            </a:r>
            <a:r>
              <a:rPr lang="ja-JP" altLang="ja-JP" sz="2400" dirty="0" smtClean="0">
                <a:latin typeface="+mn-ea"/>
              </a:rPr>
              <a:t>）</a:t>
            </a:r>
            <a:endParaRPr lang="en-US" altLang="ja-JP" sz="2400" dirty="0" smtClean="0">
              <a:latin typeface="+mn-ea"/>
            </a:endParaRPr>
          </a:p>
          <a:p>
            <a:r>
              <a:rPr lang="ja-JP" altLang="en-US" sz="2400" dirty="0" smtClean="0">
                <a:latin typeface="+mn-ea"/>
              </a:rPr>
              <a:t>電話</a:t>
            </a:r>
            <a:r>
              <a:rPr lang="ja-JP" altLang="en-US" sz="2400" dirty="0">
                <a:latin typeface="+mn-ea"/>
              </a:rPr>
              <a:t>で乗車希望をしたが出払っていた為、乗れなかった。更に予約も出来ないと言われた</a:t>
            </a:r>
            <a:r>
              <a:rPr lang="ja-JP" altLang="en-US" sz="2400" dirty="0" smtClean="0">
                <a:latin typeface="+mn-ea"/>
              </a:rPr>
              <a:t>。（大阪）</a:t>
            </a:r>
            <a:endParaRPr lang="en-US" altLang="ja-JP" sz="2400" dirty="0" smtClean="0">
              <a:latin typeface="+mn-ea"/>
            </a:endParaRPr>
          </a:p>
          <a:p>
            <a:r>
              <a:rPr lang="en-US" altLang="ja-JP" sz="2400" dirty="0">
                <a:latin typeface="+mn-ea"/>
              </a:rPr>
              <a:t>UD</a:t>
            </a:r>
            <a:r>
              <a:rPr lang="ja-JP" altLang="en-US" sz="2400" dirty="0">
                <a:latin typeface="+mn-ea"/>
              </a:rPr>
              <a:t>タクシーの台数が少ないため、車椅子での乗車は無理と言われた。（兵庫</a:t>
            </a:r>
            <a:r>
              <a:rPr lang="ja-JP" altLang="en-US" sz="2400" dirty="0" smtClean="0">
                <a:latin typeface="+mn-ea"/>
              </a:rPr>
              <a:t>）</a:t>
            </a:r>
            <a:endParaRPr lang="en-US" altLang="ja-JP" sz="2400" dirty="0" smtClean="0">
              <a:latin typeface="+mn-ea"/>
            </a:endParaRPr>
          </a:p>
          <a:p>
            <a:r>
              <a:rPr lang="en-US" altLang="ja-JP" sz="2400" dirty="0">
                <a:latin typeface="+mn-ea"/>
              </a:rPr>
              <a:t>2019</a:t>
            </a:r>
            <a:r>
              <a:rPr lang="ja-JP" altLang="en-US" sz="2400" dirty="0">
                <a:latin typeface="+mn-ea"/>
              </a:rPr>
              <a:t>年に車イス固定装置と後部にスロープがある日産の</a:t>
            </a:r>
            <a:r>
              <a:rPr lang="en-US" altLang="ja-JP" sz="2400" dirty="0">
                <a:latin typeface="+mn-ea"/>
              </a:rPr>
              <a:t>NV200</a:t>
            </a:r>
            <a:r>
              <a:rPr lang="ja-JP" altLang="en-US" sz="2400" dirty="0">
                <a:latin typeface="+mn-ea"/>
              </a:rPr>
              <a:t>がユニバーサルデザインタクシーとして運行されていましたが、現在、ユニバーサルデザインタクシーは運行されていないと言われました</a:t>
            </a:r>
            <a:r>
              <a:rPr lang="ja-JP" altLang="en-US" sz="2400" dirty="0" smtClean="0">
                <a:latin typeface="+mn-ea"/>
              </a:rPr>
              <a:t>。（静岡）</a:t>
            </a:r>
            <a:endParaRPr lang="en-US" altLang="ja-JP" sz="2400" dirty="0" smtClean="0">
              <a:latin typeface="+mn-ea"/>
            </a:endParaRPr>
          </a:p>
          <a:p>
            <a:r>
              <a:rPr lang="ja-JP" altLang="en-US" sz="2400" b="1" u="sng" dirty="0">
                <a:solidFill>
                  <a:srgbClr val="FF0000"/>
                </a:solidFill>
                <a:latin typeface="+mn-ea"/>
              </a:rPr>
              <a:t>ＨＰでは、ＵＤタクシーを載せていたが電話では、ＵＤタクシーはないとことわられました</a:t>
            </a:r>
            <a:r>
              <a:rPr lang="ja-JP" altLang="en-US" sz="2400" dirty="0" smtClean="0">
                <a:latin typeface="+mn-ea"/>
              </a:rPr>
              <a:t>。（大阪、手動車いす）</a:t>
            </a:r>
            <a:endParaRPr lang="en-US" altLang="ja-JP" sz="2400" dirty="0">
              <a:latin typeface="+mn-ea"/>
            </a:endParaRPr>
          </a:p>
          <a:p>
            <a:endParaRPr lang="en-US" altLang="ja-JP" sz="2400" dirty="0" smtClean="0">
              <a:latin typeface="+mn-ea"/>
            </a:endParaRPr>
          </a:p>
          <a:p>
            <a:pPr marL="45720" indent="0">
              <a:buNone/>
            </a:pPr>
            <a:endParaRPr lang="en-US" altLang="ja-JP" sz="2400" dirty="0" smtClean="0">
              <a:latin typeface="+mn-ea"/>
            </a:endParaRPr>
          </a:p>
          <a:p>
            <a:endParaRPr lang="en-US" altLang="ja-JP" sz="2400" dirty="0" smtClean="0">
              <a:latin typeface="+mn-ea"/>
            </a:endParaRPr>
          </a:p>
        </p:txBody>
      </p:sp>
    </p:spTree>
    <p:extLst>
      <p:ext uri="{BB962C8B-B14F-4D97-AF65-F5344CB8AC3E}">
        <p14:creationId xmlns:p14="http://schemas.microsoft.com/office/powerpoint/2010/main" val="1401290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４</a:t>
            </a:r>
            <a:r>
              <a:rPr kumimoji="1" lang="ja-JP" altLang="en-US" dirty="0" smtClean="0"/>
              <a:t>．電話での配車不可の事例②</a:t>
            </a:r>
            <a:endParaRPr kumimoji="1" lang="ja-JP" altLang="en-US" dirty="0"/>
          </a:p>
        </p:txBody>
      </p:sp>
      <p:sp>
        <p:nvSpPr>
          <p:cNvPr id="3" name="コンテンツ プレースホルダー 2"/>
          <p:cNvSpPr>
            <a:spLocks noGrp="1"/>
          </p:cNvSpPr>
          <p:nvPr>
            <p:ph idx="1"/>
          </p:nvPr>
        </p:nvSpPr>
        <p:spPr>
          <a:xfrm>
            <a:off x="667657" y="2057399"/>
            <a:ext cx="10987313" cy="4396563"/>
          </a:xfrm>
        </p:spPr>
        <p:txBody>
          <a:bodyPr>
            <a:normAutofit fontScale="92500"/>
          </a:bodyPr>
          <a:lstStyle/>
          <a:p>
            <a:r>
              <a:rPr lang="en-US" altLang="ja-JP" sz="2400" b="1" u="sng" dirty="0" smtClean="0">
                <a:solidFill>
                  <a:srgbClr val="FF0000"/>
                </a:solidFill>
                <a:latin typeface="+mn-ea"/>
              </a:rPr>
              <a:t>UD</a:t>
            </a:r>
            <a:r>
              <a:rPr lang="ja-JP" altLang="en-US" sz="2400" b="1" u="sng" dirty="0">
                <a:solidFill>
                  <a:srgbClr val="FF0000"/>
                </a:solidFill>
                <a:latin typeface="+mn-ea"/>
              </a:rPr>
              <a:t>タクシーは、</a:t>
            </a:r>
            <a:r>
              <a:rPr lang="en-US" altLang="ja-JP" sz="2400" b="1" u="sng" dirty="0">
                <a:solidFill>
                  <a:srgbClr val="FF0000"/>
                </a:solidFill>
                <a:latin typeface="+mn-ea"/>
              </a:rPr>
              <a:t>3</a:t>
            </a:r>
            <a:r>
              <a:rPr lang="ja-JP" altLang="en-US" sz="2400" b="1" u="sng" dirty="0">
                <a:solidFill>
                  <a:srgbClr val="FF0000"/>
                </a:solidFill>
                <a:latin typeface="+mn-ea"/>
              </a:rPr>
              <a:t>日前の予約でしか乗れない</a:t>
            </a:r>
            <a:r>
              <a:rPr lang="ja-JP" altLang="en-US" sz="2400" dirty="0">
                <a:latin typeface="+mn-ea"/>
              </a:rPr>
              <a:t>と言われた。（兵庫</a:t>
            </a:r>
            <a:r>
              <a:rPr lang="ja-JP" altLang="en-US" sz="2400" dirty="0" smtClean="0">
                <a:latin typeface="+mn-ea"/>
              </a:rPr>
              <a:t>）</a:t>
            </a:r>
            <a:endParaRPr lang="en-US" altLang="ja-JP" sz="2400" dirty="0" smtClean="0">
              <a:latin typeface="+mn-ea"/>
            </a:endParaRPr>
          </a:p>
          <a:p>
            <a:r>
              <a:rPr lang="ja-JP" altLang="en-US" sz="2400" dirty="0">
                <a:latin typeface="+mn-ea"/>
              </a:rPr>
              <a:t>前日予約していないので、乗車出来ないと</a:t>
            </a:r>
            <a:r>
              <a:rPr lang="ja-JP" altLang="en-US" sz="2400" dirty="0" smtClean="0">
                <a:latin typeface="+mn-ea"/>
              </a:rPr>
              <a:t>言われた。（沖縄、岩手）</a:t>
            </a:r>
            <a:endParaRPr lang="en-US" altLang="ja-JP" sz="2400" dirty="0" smtClean="0">
              <a:latin typeface="+mn-ea"/>
            </a:endParaRPr>
          </a:p>
          <a:p>
            <a:r>
              <a:rPr lang="ja-JP" altLang="en-US" sz="2400" dirty="0" smtClean="0">
                <a:latin typeface="+mn-ea"/>
              </a:rPr>
              <a:t>他</a:t>
            </a:r>
            <a:r>
              <a:rPr lang="ja-JP" altLang="en-US" sz="2400" dirty="0">
                <a:latin typeface="+mn-ea"/>
              </a:rPr>
              <a:t>の患者を移送していると言っていたが、車は会社で止まっていた。（岩手</a:t>
            </a:r>
            <a:r>
              <a:rPr lang="ja-JP" altLang="en-US" sz="2400" dirty="0" smtClean="0">
                <a:latin typeface="+mn-ea"/>
              </a:rPr>
              <a:t>）</a:t>
            </a:r>
            <a:endParaRPr lang="en-US" altLang="ja-JP" sz="2400" dirty="0" smtClean="0">
              <a:latin typeface="+mn-ea"/>
            </a:endParaRPr>
          </a:p>
          <a:p>
            <a:r>
              <a:rPr lang="ja-JP" altLang="en-US" sz="2400" dirty="0">
                <a:latin typeface="+mn-ea"/>
              </a:rPr>
              <a:t>「操作出来ない。乗せられない。」途中まで教えたがお手上げ</a:t>
            </a:r>
            <a:r>
              <a:rPr lang="ja-JP" altLang="en-US" sz="2400" dirty="0" err="1">
                <a:latin typeface="+mn-ea"/>
              </a:rPr>
              <a:t>な</a:t>
            </a:r>
            <a:r>
              <a:rPr lang="ja-JP" altLang="en-US" sz="2400" dirty="0" smtClean="0">
                <a:latin typeface="+mn-ea"/>
              </a:rPr>
              <a:t>様子。（東京）</a:t>
            </a:r>
            <a:endParaRPr lang="en-US" altLang="ja-JP" sz="2400" dirty="0">
              <a:latin typeface="+mn-ea"/>
            </a:endParaRPr>
          </a:p>
          <a:p>
            <a:r>
              <a:rPr lang="ja-JP" altLang="en-US" sz="2400" dirty="0">
                <a:latin typeface="+mn-ea"/>
              </a:rPr>
              <a:t>以前、同様のタクシーに乗ったことがあり、「横乗りでも大丈夫」と言ったが、「</a:t>
            </a:r>
            <a:r>
              <a:rPr lang="ja-JP" altLang="en-US" sz="2400" u="sng" dirty="0">
                <a:solidFill>
                  <a:srgbClr val="FF0000"/>
                </a:solidFill>
                <a:latin typeface="+mn-ea"/>
              </a:rPr>
              <a:t>横乗りでは安全が確保できないので、ダメなんです</a:t>
            </a:r>
            <a:r>
              <a:rPr lang="ja-JP" altLang="en-US" sz="2400" dirty="0">
                <a:latin typeface="+mn-ea"/>
              </a:rPr>
              <a:t>」と言われた</a:t>
            </a:r>
            <a:r>
              <a:rPr lang="ja-JP" altLang="en-US" sz="2400" dirty="0" smtClean="0">
                <a:latin typeface="+mn-ea"/>
              </a:rPr>
              <a:t>。（栃木）</a:t>
            </a:r>
            <a:endParaRPr lang="en-US" altLang="ja-JP" sz="2400" dirty="0" smtClean="0">
              <a:latin typeface="+mn-ea"/>
            </a:endParaRPr>
          </a:p>
          <a:p>
            <a:r>
              <a:rPr lang="ja-JP" altLang="en-US" sz="2400" dirty="0">
                <a:latin typeface="+mn-ea"/>
              </a:rPr>
              <a:t>電話で、</a:t>
            </a:r>
            <a:r>
              <a:rPr lang="en-US" altLang="ja-JP" sz="2400" dirty="0">
                <a:latin typeface="+mn-ea"/>
              </a:rPr>
              <a:t>UD</a:t>
            </a:r>
            <a:r>
              <a:rPr lang="ja-JP" altLang="en-US" sz="2400" dirty="0">
                <a:latin typeface="+mn-ea"/>
              </a:rPr>
              <a:t>タクシーはないと言われた（静鉄）。その直後、担当者が代わって、あるけど１時間くらい時間をいただきたいと言われた</a:t>
            </a:r>
            <a:r>
              <a:rPr lang="ja-JP" altLang="en-US" sz="2400" dirty="0" smtClean="0">
                <a:latin typeface="+mn-ea"/>
              </a:rPr>
              <a:t>。配車・乗車はできた。（静岡、手動車いす）</a:t>
            </a:r>
            <a:endParaRPr lang="en-US" altLang="ja-JP" sz="2400" dirty="0">
              <a:latin typeface="+mn-ea"/>
            </a:endParaRPr>
          </a:p>
        </p:txBody>
      </p:sp>
    </p:spTree>
    <p:extLst>
      <p:ext uri="{BB962C8B-B14F-4D97-AF65-F5344CB8AC3E}">
        <p14:creationId xmlns:p14="http://schemas.microsoft.com/office/powerpoint/2010/main" val="3235444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５</a:t>
            </a:r>
            <a:r>
              <a:rPr kumimoji="1" lang="ja-JP" altLang="en-US" dirty="0" smtClean="0"/>
              <a:t>．車いすのサイズが理由で</a:t>
            </a:r>
            <a:r>
              <a:rPr kumimoji="1" lang="en-US" altLang="ja-JP" dirty="0" smtClean="0"/>
              <a:t/>
            </a:r>
            <a:br>
              <a:rPr kumimoji="1" lang="en-US" altLang="ja-JP" dirty="0" smtClean="0"/>
            </a:br>
            <a:r>
              <a:rPr kumimoji="1" lang="ja-JP" altLang="en-US" dirty="0" smtClean="0"/>
              <a:t>乗れなかった事例</a:t>
            </a:r>
            <a:endParaRPr kumimoji="1" lang="ja-JP" altLang="en-US" dirty="0"/>
          </a:p>
        </p:txBody>
      </p:sp>
      <p:sp>
        <p:nvSpPr>
          <p:cNvPr id="3" name="コンテンツ プレースホルダー 2"/>
          <p:cNvSpPr>
            <a:spLocks noGrp="1"/>
          </p:cNvSpPr>
          <p:nvPr>
            <p:ph idx="1"/>
          </p:nvPr>
        </p:nvSpPr>
        <p:spPr>
          <a:xfrm>
            <a:off x="957942" y="2057399"/>
            <a:ext cx="10377715" cy="4396563"/>
          </a:xfrm>
        </p:spPr>
        <p:txBody>
          <a:bodyPr>
            <a:normAutofit/>
          </a:bodyPr>
          <a:lstStyle/>
          <a:p>
            <a:r>
              <a:rPr lang="ja-JP" altLang="en-US" sz="2400" dirty="0">
                <a:latin typeface="+mn-ea"/>
              </a:rPr>
              <a:t>車いすの重量の都合により、ピンクのステッカーの</a:t>
            </a:r>
            <a:r>
              <a:rPr lang="en-US" altLang="ja-JP" sz="2400" dirty="0">
                <a:latin typeface="+mn-ea"/>
              </a:rPr>
              <a:t>UD</a:t>
            </a:r>
            <a:r>
              <a:rPr lang="ja-JP" altLang="en-US" sz="2400" dirty="0">
                <a:latin typeface="+mn-ea"/>
              </a:rPr>
              <a:t>タクシー以外乗車できず、その車を捕まえることが</a:t>
            </a:r>
            <a:r>
              <a:rPr lang="ja-JP" altLang="en-US" sz="2400" dirty="0" smtClean="0">
                <a:latin typeface="+mn-ea"/>
              </a:rPr>
              <a:t>できなかった。</a:t>
            </a:r>
            <a:r>
              <a:rPr lang="ja-JP" altLang="en-US" sz="2400" dirty="0">
                <a:latin typeface="+mn-ea"/>
              </a:rPr>
              <a:t>グリーンのステッカーだと</a:t>
            </a:r>
            <a:r>
              <a:rPr lang="en-US" altLang="ja-JP" sz="2400" dirty="0">
                <a:latin typeface="+mn-ea"/>
              </a:rPr>
              <a:t>200kg</a:t>
            </a:r>
            <a:r>
              <a:rPr lang="ja-JP" altLang="en-US" sz="2400" dirty="0">
                <a:latin typeface="+mn-ea"/>
              </a:rPr>
              <a:t>まで、ピンクだと</a:t>
            </a:r>
            <a:r>
              <a:rPr lang="en-US" altLang="ja-JP" sz="2400" dirty="0">
                <a:latin typeface="+mn-ea"/>
              </a:rPr>
              <a:t>300kg</a:t>
            </a:r>
            <a:r>
              <a:rPr lang="ja-JP" altLang="en-US" sz="2400" dirty="0">
                <a:latin typeface="+mn-ea"/>
              </a:rPr>
              <a:t>まで（利用者＋介助者＋車いすの合計）。</a:t>
            </a:r>
            <a:r>
              <a:rPr lang="ja-JP" altLang="en-US" sz="2400" dirty="0" smtClean="0">
                <a:latin typeface="+mn-ea"/>
              </a:rPr>
              <a:t>（大阪、タクシー乗り場、電動車いす）</a:t>
            </a:r>
            <a:endParaRPr lang="en-US" altLang="ja-JP" sz="2400" dirty="0" smtClean="0">
              <a:latin typeface="+mn-ea"/>
            </a:endParaRPr>
          </a:p>
          <a:p>
            <a:r>
              <a:rPr lang="ja-JP" altLang="en-US" sz="2400" u="sng" dirty="0">
                <a:solidFill>
                  <a:srgbClr val="FF0000"/>
                </a:solidFill>
                <a:latin typeface="+mn-ea"/>
              </a:rPr>
              <a:t>車両の高さ不足で、頭が当たって</a:t>
            </a:r>
            <a:r>
              <a:rPr lang="ja-JP" altLang="en-US" sz="2400" u="sng" dirty="0" smtClean="0">
                <a:solidFill>
                  <a:srgbClr val="FF0000"/>
                </a:solidFill>
                <a:latin typeface="+mn-ea"/>
              </a:rPr>
              <a:t>入れなかった</a:t>
            </a:r>
            <a:r>
              <a:rPr lang="ja-JP" altLang="en-US" sz="2400" dirty="0" smtClean="0">
                <a:latin typeface="+mn-ea"/>
              </a:rPr>
              <a:t>。（京都、タクシー乗り場、電動車いす）</a:t>
            </a:r>
            <a:endParaRPr lang="en-US" altLang="ja-JP" sz="2400" dirty="0">
              <a:latin typeface="+mn-ea"/>
            </a:endParaRPr>
          </a:p>
          <a:p>
            <a:endParaRPr lang="en-US" altLang="ja-JP" sz="2400" dirty="0">
              <a:latin typeface="+mn-ea"/>
            </a:endParaRPr>
          </a:p>
        </p:txBody>
      </p:sp>
    </p:spTree>
    <p:extLst>
      <p:ext uri="{BB962C8B-B14F-4D97-AF65-F5344CB8AC3E}">
        <p14:creationId xmlns:p14="http://schemas.microsoft.com/office/powerpoint/2010/main" val="14976165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Ⅵ</a:t>
            </a:r>
            <a:r>
              <a:rPr kumimoji="1" lang="en-US" altLang="ja-JP" dirty="0" smtClean="0"/>
              <a:t>.</a:t>
            </a:r>
            <a:r>
              <a:rPr kumimoji="1" lang="ja-JP" altLang="en-US" dirty="0" smtClean="0"/>
              <a:t>良い事例</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36872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UD デジタル 教科書体 N-B" panose="02020700000000000000" pitchFamily="17" charset="-128"/>
                <a:ea typeface="UD デジタル 教科書体 N-B" panose="02020700000000000000" pitchFamily="17" charset="-128"/>
              </a:rPr>
              <a:t>Ⅰ</a:t>
            </a:r>
            <a:r>
              <a:rPr kumimoji="1" lang="ja-JP" altLang="en-US" dirty="0" err="1" smtClean="0">
                <a:latin typeface="UD デジタル 教科書体 N-B" panose="02020700000000000000" pitchFamily="17" charset="-128"/>
                <a:ea typeface="UD デジタル 教科書体 N-B" panose="02020700000000000000" pitchFamily="17" charset="-128"/>
              </a:rPr>
              <a:t>．</a:t>
            </a:r>
            <a:r>
              <a:rPr kumimoji="1" lang="ja-JP" altLang="en-US" dirty="0" smtClean="0">
                <a:latin typeface="UD デジタル 教科書体 N-B" panose="02020700000000000000" pitchFamily="17" charset="-128"/>
                <a:ea typeface="UD デジタル 教科書体 N-B" panose="02020700000000000000" pitchFamily="17" charset="-128"/>
              </a:rPr>
              <a:t>調査概要</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698840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の良かった事例①</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2400" dirty="0">
                <a:latin typeface="+mn-ea"/>
              </a:rPr>
              <a:t>乗車、降車する際にきちんと声掛けをしてくださいました</a:t>
            </a:r>
            <a:r>
              <a:rPr lang="ja-JP" altLang="en-US" sz="2400" dirty="0" smtClean="0">
                <a:latin typeface="+mn-ea"/>
              </a:rPr>
              <a:t>。（栃木）</a:t>
            </a:r>
            <a:endParaRPr lang="en-US" altLang="ja-JP" sz="2400" dirty="0" smtClean="0">
              <a:latin typeface="+mn-ea"/>
            </a:endParaRPr>
          </a:p>
          <a:p>
            <a:r>
              <a:rPr lang="ja-JP" altLang="en-US" sz="2400" b="1" u="sng" dirty="0">
                <a:latin typeface="+mn-ea"/>
              </a:rPr>
              <a:t>言語障害があるのだが、真剣に聞いてくれた</a:t>
            </a:r>
            <a:r>
              <a:rPr lang="ja-JP" altLang="en-US" sz="2400" dirty="0" smtClean="0">
                <a:latin typeface="+mn-ea"/>
              </a:rPr>
              <a:t>。（宮崎）</a:t>
            </a:r>
            <a:endParaRPr lang="en-US" altLang="ja-JP" sz="2400" dirty="0" smtClean="0">
              <a:latin typeface="+mn-ea"/>
            </a:endParaRPr>
          </a:p>
          <a:p>
            <a:r>
              <a:rPr lang="ja-JP" altLang="en-US" sz="2400" dirty="0">
                <a:latin typeface="+mn-ea"/>
              </a:rPr>
              <a:t>乗車前に名前を</a:t>
            </a:r>
            <a:r>
              <a:rPr lang="ja-JP" altLang="en-US" sz="2400" dirty="0" smtClean="0">
                <a:latin typeface="+mn-ea"/>
              </a:rPr>
              <a:t>名乗った。（東京）</a:t>
            </a:r>
            <a:endParaRPr lang="en-US" altLang="ja-JP" sz="2400" dirty="0" smtClean="0">
              <a:latin typeface="+mn-ea"/>
            </a:endParaRPr>
          </a:p>
          <a:p>
            <a:r>
              <a:rPr lang="ja-JP" altLang="en-US" sz="2400" dirty="0">
                <a:latin typeface="+mn-ea"/>
              </a:rPr>
              <a:t>こちらからの質問に対して、親切に答えてくれた</a:t>
            </a:r>
            <a:r>
              <a:rPr lang="ja-JP" altLang="en-US" sz="2400" dirty="0" smtClean="0">
                <a:latin typeface="+mn-ea"/>
              </a:rPr>
              <a:t>。（愛知）</a:t>
            </a:r>
            <a:endParaRPr lang="en-US" altLang="ja-JP" sz="2400" dirty="0" smtClean="0">
              <a:latin typeface="+mn-ea"/>
            </a:endParaRPr>
          </a:p>
          <a:p>
            <a:r>
              <a:rPr lang="ja-JP" altLang="en-US" sz="2400" dirty="0">
                <a:latin typeface="+mn-ea"/>
              </a:rPr>
              <a:t>毎週一回車椅子の人を乗せてるそうです。なので、とっても上手でした</a:t>
            </a:r>
            <a:r>
              <a:rPr lang="ja-JP" altLang="en-US" sz="2400" dirty="0" smtClean="0">
                <a:latin typeface="+mn-ea"/>
              </a:rPr>
              <a:t>。（東京）</a:t>
            </a:r>
            <a:endParaRPr lang="en-US" altLang="ja-JP" sz="2400" dirty="0" smtClean="0">
              <a:latin typeface="+mn-ea"/>
            </a:endParaRPr>
          </a:p>
          <a:p>
            <a:r>
              <a:rPr lang="ja-JP" altLang="en-US" sz="2400" dirty="0">
                <a:latin typeface="+mn-ea"/>
              </a:rPr>
              <a:t>運転のプロとして正直に「この車（</a:t>
            </a:r>
            <a:r>
              <a:rPr lang="en-US" altLang="ja-JP" sz="2400" dirty="0">
                <a:latin typeface="+mn-ea"/>
              </a:rPr>
              <a:t>UD</a:t>
            </a:r>
            <a:r>
              <a:rPr lang="ja-JP" altLang="en-US" sz="2400" dirty="0">
                <a:latin typeface="+mn-ea"/>
              </a:rPr>
              <a:t>タクシー）ではまだ一度も車いすの方をのせたことがありません」「マニュアルをみながらですいません」と話してくれたこと。運転手が「私の勉強にもなりました」と言ってくれた</a:t>
            </a:r>
            <a:r>
              <a:rPr lang="ja-JP" altLang="en-US" sz="2400" dirty="0" smtClean="0">
                <a:latin typeface="+mn-ea"/>
              </a:rPr>
              <a:t>。（静岡）</a:t>
            </a:r>
            <a:endParaRPr lang="ja-JP" altLang="en-US" sz="2400" dirty="0">
              <a:latin typeface="+mn-ea"/>
            </a:endParaRPr>
          </a:p>
        </p:txBody>
      </p:sp>
    </p:spTree>
    <p:extLst>
      <p:ext uri="{BB962C8B-B14F-4D97-AF65-F5344CB8AC3E}">
        <p14:creationId xmlns:p14="http://schemas.microsoft.com/office/powerpoint/2010/main" val="13132632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の良かった事例②</a:t>
            </a:r>
            <a:endParaRPr kumimoji="1" lang="ja-JP" altLang="en-US" dirty="0"/>
          </a:p>
        </p:txBody>
      </p:sp>
      <p:sp>
        <p:nvSpPr>
          <p:cNvPr id="3" name="コンテンツ プレースホルダー 2"/>
          <p:cNvSpPr>
            <a:spLocks noGrp="1"/>
          </p:cNvSpPr>
          <p:nvPr>
            <p:ph idx="1"/>
          </p:nvPr>
        </p:nvSpPr>
        <p:spPr>
          <a:xfrm>
            <a:off x="798287" y="2057400"/>
            <a:ext cx="10653484" cy="4038600"/>
          </a:xfrm>
        </p:spPr>
        <p:txBody>
          <a:bodyPr>
            <a:noAutofit/>
          </a:bodyPr>
          <a:lstStyle/>
          <a:p>
            <a:r>
              <a:rPr lang="ja-JP" altLang="en-US" sz="2400" dirty="0">
                <a:latin typeface="+mn-ea"/>
              </a:rPr>
              <a:t>乗車方法はよく知らなかったが、私が教えて、それをよく聞いてやってくださった</a:t>
            </a:r>
            <a:r>
              <a:rPr lang="ja-JP" altLang="en-US" sz="2400" dirty="0" smtClean="0">
                <a:latin typeface="+mn-ea"/>
              </a:rPr>
              <a:t>。（東京）</a:t>
            </a:r>
            <a:endParaRPr lang="en-US" altLang="ja-JP" sz="2400" dirty="0">
              <a:latin typeface="+mn-ea"/>
            </a:endParaRPr>
          </a:p>
          <a:p>
            <a:r>
              <a:rPr lang="ja-JP" altLang="en-US" sz="2400" dirty="0">
                <a:latin typeface="+mn-ea"/>
              </a:rPr>
              <a:t>痛くないですか？慣れなくて時間かかってすみませんと何度もおっしゃった</a:t>
            </a:r>
            <a:r>
              <a:rPr lang="ja-JP" altLang="en-US" sz="2400" dirty="0" smtClean="0">
                <a:latin typeface="+mn-ea"/>
              </a:rPr>
              <a:t>。（</a:t>
            </a:r>
            <a:r>
              <a:rPr lang="ja-JP" altLang="en-US" sz="2400" dirty="0">
                <a:latin typeface="+mn-ea"/>
              </a:rPr>
              <a:t>岩手</a:t>
            </a:r>
            <a:r>
              <a:rPr lang="ja-JP" altLang="en-US" sz="2400" dirty="0" smtClean="0">
                <a:latin typeface="+mn-ea"/>
              </a:rPr>
              <a:t>）</a:t>
            </a:r>
            <a:endParaRPr lang="en-US" altLang="ja-JP" sz="2400" dirty="0" smtClean="0">
              <a:latin typeface="+mn-ea"/>
            </a:endParaRPr>
          </a:p>
          <a:p>
            <a:r>
              <a:rPr lang="ja-JP" altLang="en-US" sz="2400" dirty="0" smtClean="0">
                <a:latin typeface="+mn-ea"/>
              </a:rPr>
              <a:t>一生懸命</a:t>
            </a:r>
            <a:r>
              <a:rPr lang="ja-JP" altLang="en-US" sz="2400" dirty="0">
                <a:latin typeface="+mn-ea"/>
              </a:rPr>
              <a:t>やってくださいました。</a:t>
            </a:r>
            <a:r>
              <a:rPr lang="ja-JP" altLang="en-US" sz="2400" u="sng" dirty="0">
                <a:solidFill>
                  <a:srgbClr val="FF0000"/>
                </a:solidFill>
                <a:latin typeface="+mn-ea"/>
              </a:rPr>
              <a:t>わからなくてもなんとか乗せようという気持ちが伝わってきました</a:t>
            </a:r>
            <a:r>
              <a:rPr lang="ja-JP" altLang="en-US" sz="2400" dirty="0" smtClean="0">
                <a:latin typeface="+mn-ea"/>
              </a:rPr>
              <a:t>。（東京）</a:t>
            </a:r>
            <a:endParaRPr lang="en-US" altLang="ja-JP" sz="2400" dirty="0">
              <a:latin typeface="+mn-ea"/>
            </a:endParaRPr>
          </a:p>
          <a:p>
            <a:r>
              <a:rPr lang="ja-JP" altLang="en-US" sz="2400" dirty="0">
                <a:latin typeface="+mn-ea"/>
              </a:rPr>
              <a:t>全ての行程でつまずくことなくテキパキと乗車準備をしていた。車両の構造がいくら複雑でもしっかり勉強すれば対応できるし、ちゃんと対応できるように準備しておくのが当たり前、というプロフェッショナルなスタンスをもっている運転手さんだったのが良かった</a:t>
            </a:r>
            <a:r>
              <a:rPr lang="ja-JP" altLang="en-US" sz="2400" dirty="0" smtClean="0">
                <a:latin typeface="+mn-ea"/>
              </a:rPr>
              <a:t>。（東京）</a:t>
            </a:r>
            <a:endParaRPr lang="ja-JP" altLang="en-US" sz="2400" dirty="0">
              <a:latin typeface="+mn-ea"/>
            </a:endParaRPr>
          </a:p>
        </p:txBody>
      </p:sp>
    </p:spTree>
    <p:extLst>
      <p:ext uri="{BB962C8B-B14F-4D97-AF65-F5344CB8AC3E}">
        <p14:creationId xmlns:p14="http://schemas.microsoft.com/office/powerpoint/2010/main" val="25314444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対応</a:t>
            </a:r>
            <a:r>
              <a:rPr lang="ja-JP" altLang="en-US" dirty="0" smtClean="0"/>
              <a:t>の良かった事例③</a:t>
            </a:r>
            <a:endParaRPr kumimoji="1" lang="ja-JP" altLang="en-US" dirty="0"/>
          </a:p>
        </p:txBody>
      </p:sp>
      <p:sp>
        <p:nvSpPr>
          <p:cNvPr id="3" name="コンテンツ プレースホルダー 2"/>
          <p:cNvSpPr>
            <a:spLocks noGrp="1"/>
          </p:cNvSpPr>
          <p:nvPr>
            <p:ph idx="1"/>
          </p:nvPr>
        </p:nvSpPr>
        <p:spPr>
          <a:xfrm>
            <a:off x="798287" y="2057400"/>
            <a:ext cx="10653484" cy="4038600"/>
          </a:xfrm>
        </p:spPr>
        <p:txBody>
          <a:bodyPr>
            <a:noAutofit/>
          </a:bodyPr>
          <a:lstStyle/>
          <a:p>
            <a:r>
              <a:rPr lang="ja-JP" altLang="en-US" sz="2400" dirty="0">
                <a:latin typeface="+mn-ea"/>
              </a:rPr>
              <a:t>迎えに来る前に助手席を倒してあり、後部座席も跳ね上げて準備して来てくれた。「準備してから来たので遅くなってすみません」と言ってくれて快くこちらもお願い</a:t>
            </a:r>
            <a:r>
              <a:rPr lang="ja-JP" altLang="en-US" sz="2400" dirty="0" smtClean="0">
                <a:latin typeface="+mn-ea"/>
              </a:rPr>
              <a:t>できた。（静岡）</a:t>
            </a:r>
            <a:endParaRPr lang="en-US" altLang="ja-JP" sz="2400" dirty="0">
              <a:latin typeface="+mn-ea"/>
            </a:endParaRPr>
          </a:p>
          <a:p>
            <a:r>
              <a:rPr lang="ja-JP" altLang="en-US" sz="2400" dirty="0">
                <a:latin typeface="+mn-ea"/>
              </a:rPr>
              <a:t>当事者にも周囲にも丁寧に対応して</a:t>
            </a:r>
            <a:r>
              <a:rPr lang="ja-JP" altLang="en-US" sz="2400" dirty="0" smtClean="0">
                <a:latin typeface="+mn-ea"/>
              </a:rPr>
              <a:t>いた。（大阪）</a:t>
            </a:r>
            <a:endParaRPr lang="en-US" altLang="ja-JP" sz="2400" dirty="0" smtClean="0">
              <a:latin typeface="+mn-ea"/>
            </a:endParaRPr>
          </a:p>
          <a:p>
            <a:r>
              <a:rPr lang="ja-JP" altLang="en-US" sz="2400" dirty="0">
                <a:latin typeface="+mn-ea"/>
              </a:rPr>
              <a:t>乗降方法完全に忘れていましたが、拒否せず、頑張って乗せてくれました。</a:t>
            </a:r>
            <a:r>
              <a:rPr lang="ja-JP" altLang="en-US" sz="2400" dirty="0">
                <a:solidFill>
                  <a:srgbClr val="FF0000"/>
                </a:solidFill>
                <a:latin typeface="+mn-ea"/>
              </a:rPr>
              <a:t>会社に、乗せ方わからなかったら、お客さんに聞いてください。拒否はしないようにと言われてるそうです</a:t>
            </a:r>
            <a:r>
              <a:rPr lang="ja-JP" altLang="en-US" sz="2400" dirty="0" smtClean="0">
                <a:latin typeface="+mn-ea"/>
              </a:rPr>
              <a:t>。（東京、大阪）</a:t>
            </a:r>
            <a:endParaRPr lang="ja-JP" altLang="en-US" sz="2400" dirty="0">
              <a:latin typeface="+mn-ea"/>
            </a:endParaRPr>
          </a:p>
        </p:txBody>
      </p:sp>
    </p:spTree>
    <p:extLst>
      <p:ext uri="{BB962C8B-B14F-4D97-AF65-F5344CB8AC3E}">
        <p14:creationId xmlns:p14="http://schemas.microsoft.com/office/powerpoint/2010/main" val="2987412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Ⅶ</a:t>
            </a:r>
            <a:r>
              <a:rPr kumimoji="1" lang="en-US" altLang="ja-JP" dirty="0" smtClean="0"/>
              <a:t>.</a:t>
            </a:r>
            <a:r>
              <a:rPr kumimoji="1" lang="ja-JP" altLang="en-US" dirty="0" smtClean="0"/>
              <a:t>課題</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833219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609600"/>
            <a:ext cx="9875520" cy="522514"/>
          </a:xfrm>
        </p:spPr>
        <p:txBody>
          <a:bodyPr>
            <a:normAutofit fontScale="90000"/>
          </a:bodyPr>
          <a:lstStyle/>
          <a:p>
            <a:pPr algn="ctr"/>
            <a:r>
              <a:rPr kumimoji="1" lang="ja-JP" altLang="en-US" dirty="0" smtClean="0"/>
              <a:t>車両の課題　①</a:t>
            </a:r>
            <a:endParaRPr kumimoji="1" lang="ja-JP" altLang="en-US" dirty="0"/>
          </a:p>
        </p:txBody>
      </p:sp>
      <p:sp>
        <p:nvSpPr>
          <p:cNvPr id="3" name="コンテンツ プレースホルダー 2"/>
          <p:cNvSpPr>
            <a:spLocks noGrp="1"/>
          </p:cNvSpPr>
          <p:nvPr>
            <p:ph idx="1"/>
          </p:nvPr>
        </p:nvSpPr>
        <p:spPr>
          <a:xfrm>
            <a:off x="732905" y="1549400"/>
            <a:ext cx="10695709" cy="4038600"/>
          </a:xfrm>
        </p:spPr>
        <p:txBody>
          <a:bodyPr>
            <a:noAutofit/>
          </a:bodyPr>
          <a:lstStyle/>
          <a:p>
            <a:pPr lvl="0"/>
            <a:r>
              <a:rPr lang="ja-JP" altLang="en-US" sz="2400" dirty="0">
                <a:solidFill>
                  <a:srgbClr val="FF0000"/>
                </a:solidFill>
                <a:latin typeface="+mn-ea"/>
              </a:rPr>
              <a:t>スロープ設置までの工程が多く、手順が</a:t>
            </a:r>
            <a:r>
              <a:rPr lang="ja-JP" altLang="en-US" sz="2400" dirty="0" smtClean="0">
                <a:solidFill>
                  <a:srgbClr val="FF0000"/>
                </a:solidFill>
                <a:latin typeface="+mn-ea"/>
              </a:rPr>
              <a:t>複雑</a:t>
            </a:r>
            <a:r>
              <a:rPr lang="ja-JP" altLang="ja-JP" sz="2400" dirty="0" smtClean="0">
                <a:latin typeface="+mn-ea"/>
              </a:rPr>
              <a:t>。（</a:t>
            </a:r>
            <a:r>
              <a:rPr lang="ja-JP" altLang="en-US" sz="2400" dirty="0" smtClean="0">
                <a:latin typeface="+mn-ea"/>
              </a:rPr>
              <a:t>大阪</a:t>
            </a:r>
            <a:r>
              <a:rPr lang="ja-JP" altLang="ja-JP" sz="2400" dirty="0" smtClean="0">
                <a:latin typeface="+mn-ea"/>
              </a:rPr>
              <a:t>、</a:t>
            </a:r>
            <a:r>
              <a:rPr lang="ja-JP" altLang="en-US" sz="2400" dirty="0" smtClean="0">
                <a:latin typeface="+mn-ea"/>
              </a:rPr>
              <a:t>簡易電動車いす</a:t>
            </a:r>
            <a:r>
              <a:rPr lang="ja-JP" altLang="ja-JP" sz="2400" dirty="0" smtClean="0">
                <a:latin typeface="+mn-ea"/>
              </a:rPr>
              <a:t>）</a:t>
            </a:r>
            <a:endParaRPr lang="en-US" altLang="ja-JP" sz="2400" dirty="0" smtClean="0">
              <a:latin typeface="+mn-ea"/>
            </a:endParaRPr>
          </a:p>
          <a:p>
            <a:pPr lvl="0"/>
            <a:r>
              <a:rPr lang="ja-JP" altLang="en-US" sz="2400" dirty="0">
                <a:latin typeface="+mn-ea"/>
              </a:rPr>
              <a:t>車体の構造（シートベルトは元々のベルトに別のベルトを組み合わせて装着する仕組みで、ぱっと見で理解できない。</a:t>
            </a:r>
            <a:r>
              <a:rPr lang="ja-JP" altLang="en-US" sz="2400" dirty="0" smtClean="0">
                <a:latin typeface="+mn-ea"/>
              </a:rPr>
              <a:t>）（東京、電動車いす）</a:t>
            </a:r>
            <a:endParaRPr lang="en-US" altLang="ja-JP" sz="2400" dirty="0" smtClean="0">
              <a:latin typeface="+mn-ea"/>
            </a:endParaRPr>
          </a:p>
          <a:p>
            <a:pPr lvl="0"/>
            <a:r>
              <a:rPr lang="ja-JP" altLang="en-US" sz="2400" dirty="0">
                <a:latin typeface="+mn-ea"/>
              </a:rPr>
              <a:t>降りる時、後ろ向きに降りて、僕自身が怖い思いをした。恐怖心が少しある</a:t>
            </a:r>
            <a:r>
              <a:rPr lang="ja-JP" altLang="en-US" sz="2400" dirty="0" smtClean="0">
                <a:latin typeface="+mn-ea"/>
              </a:rPr>
              <a:t>。（愛知、電動車いす）</a:t>
            </a:r>
            <a:endParaRPr lang="en-US" altLang="ja-JP" sz="2400" dirty="0" smtClean="0">
              <a:latin typeface="+mn-ea"/>
            </a:endParaRPr>
          </a:p>
          <a:p>
            <a:pPr lvl="0"/>
            <a:r>
              <a:rPr lang="ja-JP" altLang="en-US" sz="2400" dirty="0">
                <a:latin typeface="+mn-ea"/>
              </a:rPr>
              <a:t>会社で保有している台数が足りない</a:t>
            </a:r>
            <a:r>
              <a:rPr lang="ja-JP" altLang="en-US" sz="2400" dirty="0" smtClean="0">
                <a:latin typeface="+mn-ea"/>
              </a:rPr>
              <a:t>。（静岡、手動車いす）</a:t>
            </a:r>
            <a:endParaRPr lang="en-US" altLang="ja-JP" sz="2400" dirty="0" smtClean="0">
              <a:latin typeface="+mn-ea"/>
            </a:endParaRPr>
          </a:p>
          <a:p>
            <a:pPr lvl="0"/>
            <a:r>
              <a:rPr lang="ja-JP" altLang="en-US" sz="2400" dirty="0">
                <a:latin typeface="+mn-ea"/>
              </a:rPr>
              <a:t>車両が狭く、横向きの乗車である</a:t>
            </a:r>
            <a:r>
              <a:rPr lang="ja-JP" altLang="en-US" sz="2400" dirty="0" smtClean="0">
                <a:latin typeface="+mn-ea"/>
              </a:rPr>
              <a:t>事。（福島、電動車いす）</a:t>
            </a:r>
            <a:endParaRPr lang="en-US" altLang="ja-JP" sz="2400" dirty="0" smtClean="0">
              <a:latin typeface="+mn-ea"/>
            </a:endParaRPr>
          </a:p>
          <a:p>
            <a:pPr lvl="0"/>
            <a:r>
              <a:rPr lang="ja-JP" altLang="en-US" sz="2400" dirty="0">
                <a:latin typeface="+mn-ea"/>
              </a:rPr>
              <a:t>設備を壊しそうに</a:t>
            </a:r>
            <a:r>
              <a:rPr lang="ja-JP" altLang="en-US" sz="2400" dirty="0" smtClean="0">
                <a:latin typeface="+mn-ea"/>
              </a:rPr>
              <a:t>感じる。（北海道、電動車いす）</a:t>
            </a:r>
            <a:endParaRPr lang="en-US" altLang="ja-JP" sz="2400" dirty="0" smtClean="0">
              <a:latin typeface="+mn-ea"/>
            </a:endParaRPr>
          </a:p>
          <a:p>
            <a:r>
              <a:rPr lang="ja-JP" altLang="en-US" sz="2400" dirty="0">
                <a:latin typeface="+mn-ea"/>
              </a:rPr>
              <a:t>正面から乗れる</a:t>
            </a:r>
            <a:r>
              <a:rPr lang="en-US" altLang="ja-JP" sz="2400" dirty="0">
                <a:latin typeface="+mn-ea"/>
              </a:rPr>
              <a:t>UD</a:t>
            </a:r>
            <a:r>
              <a:rPr lang="ja-JP" altLang="en-US" sz="2400" dirty="0">
                <a:latin typeface="+mn-ea"/>
              </a:rPr>
              <a:t>タクシーが少ない。（大阪、手動車いす</a:t>
            </a:r>
            <a:r>
              <a:rPr lang="ja-JP" altLang="en-US" sz="2400" dirty="0" smtClean="0">
                <a:latin typeface="+mn-ea"/>
              </a:rPr>
              <a:t>）</a:t>
            </a:r>
            <a:endParaRPr lang="en-US" altLang="ja-JP" sz="2400" dirty="0" smtClean="0">
              <a:latin typeface="+mn-ea"/>
            </a:endParaRPr>
          </a:p>
          <a:p>
            <a:r>
              <a:rPr lang="ja-JP" altLang="en-US" sz="2400" dirty="0">
                <a:latin typeface="+mn-ea"/>
              </a:rPr>
              <a:t>助手席の跳ね上げなど、コツを知らないと時間がかかる。（東京、簡易電動車いす）</a:t>
            </a:r>
            <a:endParaRPr lang="en-US" altLang="ja-JP" sz="2400" dirty="0">
              <a:latin typeface="+mn-ea"/>
            </a:endParaRPr>
          </a:p>
          <a:p>
            <a:endParaRPr lang="en-US" altLang="ja-JP" sz="2400" dirty="0">
              <a:latin typeface="+mn-ea"/>
            </a:endParaRPr>
          </a:p>
          <a:p>
            <a:pPr lvl="0"/>
            <a:endParaRPr lang="en-US" altLang="ja-JP" sz="2400" dirty="0" smtClean="0">
              <a:latin typeface="+mn-ea"/>
            </a:endParaRPr>
          </a:p>
        </p:txBody>
      </p:sp>
    </p:spTree>
    <p:extLst>
      <p:ext uri="{BB962C8B-B14F-4D97-AF65-F5344CB8AC3E}">
        <p14:creationId xmlns:p14="http://schemas.microsoft.com/office/powerpoint/2010/main" val="23710991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609600"/>
            <a:ext cx="9875520" cy="522514"/>
          </a:xfrm>
        </p:spPr>
        <p:txBody>
          <a:bodyPr>
            <a:normAutofit fontScale="90000"/>
          </a:bodyPr>
          <a:lstStyle/>
          <a:p>
            <a:pPr algn="ctr"/>
            <a:r>
              <a:rPr kumimoji="1" lang="ja-JP" altLang="en-US" dirty="0" smtClean="0"/>
              <a:t>車両の課題　②</a:t>
            </a:r>
            <a:endParaRPr kumimoji="1" lang="ja-JP" altLang="en-US" dirty="0"/>
          </a:p>
        </p:txBody>
      </p:sp>
      <p:sp>
        <p:nvSpPr>
          <p:cNvPr id="3" name="コンテンツ プレースホルダー 2"/>
          <p:cNvSpPr>
            <a:spLocks noGrp="1"/>
          </p:cNvSpPr>
          <p:nvPr>
            <p:ph idx="1"/>
          </p:nvPr>
        </p:nvSpPr>
        <p:spPr>
          <a:xfrm>
            <a:off x="732905" y="1549400"/>
            <a:ext cx="10695709" cy="4038600"/>
          </a:xfrm>
        </p:spPr>
        <p:txBody>
          <a:bodyPr>
            <a:noAutofit/>
          </a:bodyPr>
          <a:lstStyle/>
          <a:p>
            <a:pPr lvl="0"/>
            <a:r>
              <a:rPr lang="ja-JP" altLang="en-US" sz="2400" dirty="0" smtClean="0">
                <a:latin typeface="+mn-ea"/>
              </a:rPr>
              <a:t>シートベルト</a:t>
            </a:r>
            <a:r>
              <a:rPr lang="ja-JP" altLang="en-US" sz="2400" dirty="0">
                <a:latin typeface="+mn-ea"/>
              </a:rPr>
              <a:t>の長さが短く首にあたって困ったので、シートベルトを外させてもらった</a:t>
            </a:r>
            <a:r>
              <a:rPr lang="ja-JP" altLang="en-US" sz="2400" dirty="0" smtClean="0">
                <a:latin typeface="+mn-ea"/>
              </a:rPr>
              <a:t>。（岩手、電動車いす）</a:t>
            </a:r>
            <a:endParaRPr lang="en-US" altLang="ja-JP" sz="2400" dirty="0" smtClean="0">
              <a:latin typeface="+mn-ea"/>
            </a:endParaRPr>
          </a:p>
          <a:p>
            <a:pPr lvl="0"/>
            <a:r>
              <a:rPr lang="ja-JP" altLang="en-US" sz="2400" dirty="0">
                <a:latin typeface="+mn-ea"/>
              </a:rPr>
              <a:t>スロープの耐</a:t>
            </a:r>
            <a:r>
              <a:rPr lang="ja-JP" altLang="en-US" sz="2400" dirty="0" smtClean="0">
                <a:latin typeface="+mn-ea"/>
              </a:rPr>
              <a:t>荷重（大阪、電動車いす）</a:t>
            </a:r>
            <a:endParaRPr lang="en-US" altLang="ja-JP" sz="2400" dirty="0" smtClean="0">
              <a:latin typeface="+mn-ea"/>
            </a:endParaRPr>
          </a:p>
          <a:p>
            <a:pPr lvl="0"/>
            <a:r>
              <a:rPr lang="ja-JP" altLang="en-US" sz="2400" u="sng" dirty="0">
                <a:solidFill>
                  <a:srgbClr val="FF0000"/>
                </a:solidFill>
                <a:latin typeface="+mn-ea"/>
              </a:rPr>
              <a:t>助手席の頭の部分にモニターがあり、席を</a:t>
            </a:r>
            <a:r>
              <a:rPr lang="ja-JP" altLang="en-US" sz="2400" u="sng" dirty="0" smtClean="0">
                <a:solidFill>
                  <a:srgbClr val="FF0000"/>
                </a:solidFill>
                <a:latin typeface="+mn-ea"/>
              </a:rPr>
              <a:t>倒す際の</a:t>
            </a:r>
            <a:r>
              <a:rPr lang="ja-JP" altLang="en-US" sz="2400" u="sng" dirty="0">
                <a:solidFill>
                  <a:srgbClr val="FF0000"/>
                </a:solidFill>
                <a:latin typeface="+mn-ea"/>
              </a:rPr>
              <a:t>邪魔になっていた</a:t>
            </a:r>
            <a:r>
              <a:rPr lang="ja-JP" altLang="en-US" sz="2400" dirty="0" smtClean="0">
                <a:latin typeface="+mn-ea"/>
              </a:rPr>
              <a:t>。（東京、手動車いす）</a:t>
            </a:r>
            <a:endParaRPr lang="en-US" altLang="ja-JP" sz="2400" dirty="0" smtClean="0">
              <a:latin typeface="+mn-ea"/>
            </a:endParaRPr>
          </a:p>
          <a:p>
            <a:r>
              <a:rPr lang="ja-JP" altLang="en-US" sz="2400" dirty="0">
                <a:latin typeface="+mn-ea"/>
              </a:rPr>
              <a:t>床面のマットが、タイヤに巻き込んで剥がれていたのは気になる</a:t>
            </a:r>
            <a:r>
              <a:rPr lang="ja-JP" altLang="en-US" sz="2400" dirty="0" smtClean="0">
                <a:latin typeface="+mn-ea"/>
              </a:rPr>
              <a:t>。（愛知、電動車いす）</a:t>
            </a:r>
            <a:endParaRPr lang="ja-JP" altLang="en-US" sz="2400" dirty="0">
              <a:latin typeface="+mn-ea"/>
            </a:endParaRPr>
          </a:p>
          <a:p>
            <a:r>
              <a:rPr lang="ja-JP" altLang="en-US" sz="2400" dirty="0">
                <a:latin typeface="+mn-ea"/>
              </a:rPr>
              <a:t>料金を</a:t>
            </a:r>
            <a:r>
              <a:rPr lang="en-US" altLang="ja-JP" sz="2400" dirty="0">
                <a:latin typeface="+mn-ea"/>
              </a:rPr>
              <a:t>QR</a:t>
            </a:r>
            <a:r>
              <a:rPr lang="ja-JP" altLang="en-US" sz="2400" dirty="0">
                <a:latin typeface="+mn-ea"/>
              </a:rPr>
              <a:t>コード決済にしようと思ったら、助手席の背中部分にカメラ等があるため、助手席は前に倒しているため、乗車しているままでは決済ができなかった。固定を外し、横向きになってから、助手席を起こしてもらう必要があった</a:t>
            </a:r>
            <a:r>
              <a:rPr lang="ja-JP" altLang="en-US" sz="2400" dirty="0" smtClean="0">
                <a:latin typeface="+mn-ea"/>
              </a:rPr>
              <a:t>。（愛知、電動車いす）</a:t>
            </a:r>
            <a:endParaRPr lang="en-US" altLang="ja-JP" sz="2400" dirty="0">
              <a:latin typeface="+mn-ea"/>
            </a:endParaRPr>
          </a:p>
          <a:p>
            <a:pPr lvl="0"/>
            <a:endParaRPr lang="en-US" altLang="ja-JP" sz="2400" dirty="0" smtClean="0">
              <a:latin typeface="+mn-ea"/>
            </a:endParaRPr>
          </a:p>
        </p:txBody>
      </p:sp>
    </p:spTree>
    <p:extLst>
      <p:ext uri="{BB962C8B-B14F-4D97-AF65-F5344CB8AC3E}">
        <p14:creationId xmlns:p14="http://schemas.microsoft.com/office/powerpoint/2010/main" val="26797018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609600"/>
            <a:ext cx="9875520" cy="522514"/>
          </a:xfrm>
        </p:spPr>
        <p:txBody>
          <a:bodyPr>
            <a:normAutofit fontScale="90000"/>
          </a:bodyPr>
          <a:lstStyle/>
          <a:p>
            <a:pPr algn="ctr"/>
            <a:r>
              <a:rPr kumimoji="1" lang="ja-JP" altLang="en-US" dirty="0" smtClean="0"/>
              <a:t>車両の課題　</a:t>
            </a:r>
            <a:r>
              <a:rPr lang="ja-JP" altLang="en-US" dirty="0"/>
              <a:t>③</a:t>
            </a:r>
            <a:endParaRPr kumimoji="1" lang="ja-JP" altLang="en-US" dirty="0"/>
          </a:p>
        </p:txBody>
      </p:sp>
      <p:sp>
        <p:nvSpPr>
          <p:cNvPr id="3" name="コンテンツ プレースホルダー 2"/>
          <p:cNvSpPr>
            <a:spLocks noGrp="1"/>
          </p:cNvSpPr>
          <p:nvPr>
            <p:ph idx="1"/>
          </p:nvPr>
        </p:nvSpPr>
        <p:spPr>
          <a:xfrm>
            <a:off x="732905" y="1549400"/>
            <a:ext cx="10695709" cy="4038600"/>
          </a:xfrm>
        </p:spPr>
        <p:txBody>
          <a:bodyPr>
            <a:noAutofit/>
          </a:bodyPr>
          <a:lstStyle/>
          <a:p>
            <a:r>
              <a:rPr lang="ja-JP" altLang="en-US" sz="2400" dirty="0">
                <a:latin typeface="+mn-ea"/>
              </a:rPr>
              <a:t>固定する際、大雨が降っていたこともあり、運転手さんが後部座席の右側のドアを閉めてしまい、中からドアを開けることができなくなり、私と運転手さんが中で閉じ込められてしまった。（後部座席のドアは手動で開かないため）乗車場所が私の職場だったため、職場に電話をかけて人を呼び外からドアを開けてもらった</a:t>
            </a:r>
            <a:r>
              <a:rPr lang="ja-JP" altLang="en-US" sz="2400" dirty="0" smtClean="0">
                <a:latin typeface="+mn-ea"/>
              </a:rPr>
              <a:t>。（愛知、電動車いす）</a:t>
            </a:r>
            <a:endParaRPr lang="en-US" altLang="ja-JP" sz="2400" dirty="0">
              <a:latin typeface="+mn-ea"/>
            </a:endParaRPr>
          </a:p>
          <a:p>
            <a:pPr lvl="0"/>
            <a:endParaRPr lang="en-US" altLang="ja-JP" sz="2400" dirty="0" smtClean="0">
              <a:latin typeface="+mn-ea"/>
            </a:endParaRPr>
          </a:p>
        </p:txBody>
      </p:sp>
    </p:spTree>
    <p:extLst>
      <p:ext uri="{BB962C8B-B14F-4D97-AF65-F5344CB8AC3E}">
        <p14:creationId xmlns:p14="http://schemas.microsoft.com/office/powerpoint/2010/main" val="34101287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アプリ</a:t>
            </a:r>
            <a:r>
              <a:rPr kumimoji="1" lang="ja-JP" altLang="en-US" dirty="0" smtClean="0"/>
              <a:t>の課題　</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en-US" sz="2400" dirty="0">
                <a:latin typeface="+mn-ea"/>
              </a:rPr>
              <a:t>アプリで、手配をしようとしたが車椅子での利用欄がある</a:t>
            </a:r>
            <a:r>
              <a:rPr lang="ja-JP" altLang="en-US" sz="2400" dirty="0" smtClean="0">
                <a:latin typeface="+mn-ea"/>
              </a:rPr>
              <a:t>のに</a:t>
            </a:r>
            <a:r>
              <a:rPr lang="ja-JP" altLang="en-US" sz="2400" dirty="0">
                <a:latin typeface="+mn-ea"/>
              </a:rPr>
              <a:t>選択</a:t>
            </a:r>
            <a:r>
              <a:rPr lang="ja-JP" altLang="en-US" sz="2400" dirty="0" smtClean="0">
                <a:latin typeface="+mn-ea"/>
              </a:rPr>
              <a:t>できなかった</a:t>
            </a:r>
            <a:r>
              <a:rPr lang="ja-JP" altLang="ja-JP" sz="2400" dirty="0" smtClean="0">
                <a:latin typeface="+mn-ea"/>
              </a:rPr>
              <a:t>。（</a:t>
            </a:r>
            <a:r>
              <a:rPr lang="ja-JP" altLang="en-US" sz="2400" dirty="0" smtClean="0">
                <a:latin typeface="+mn-ea"/>
              </a:rPr>
              <a:t>大阪、簡易電動車いす</a:t>
            </a:r>
            <a:r>
              <a:rPr lang="ja-JP" altLang="ja-JP" sz="2400" dirty="0" smtClean="0">
                <a:latin typeface="+mn-ea"/>
              </a:rPr>
              <a:t>）</a:t>
            </a:r>
            <a:endParaRPr lang="en-US" altLang="ja-JP" sz="2400" dirty="0" smtClean="0">
              <a:latin typeface="+mn-ea"/>
            </a:endParaRPr>
          </a:p>
          <a:p>
            <a:pPr lvl="0"/>
            <a:r>
              <a:rPr lang="ja-JP" altLang="en-US" sz="2400" dirty="0">
                <a:latin typeface="+mn-ea"/>
              </a:rPr>
              <a:t>一般的なタクシー呼出アプリだと対象外のエリアがまだまだ多い。地元大手の名鉄のアプリで試してみたが、車種の選択は出来なかった</a:t>
            </a:r>
            <a:r>
              <a:rPr lang="ja-JP" altLang="en-US" sz="2400" dirty="0" smtClean="0">
                <a:latin typeface="+mn-ea"/>
              </a:rPr>
              <a:t>。（愛知、簡易電動車いす）</a:t>
            </a:r>
            <a:endParaRPr lang="en-US" altLang="ja-JP" sz="2400" dirty="0">
              <a:latin typeface="+mn-ea"/>
            </a:endParaRPr>
          </a:p>
          <a:p>
            <a:pPr lvl="0"/>
            <a:r>
              <a:rPr lang="ja-JP" altLang="en-US" sz="2400" dirty="0">
                <a:latin typeface="+mn-ea"/>
              </a:rPr>
              <a:t>アプリ内でステッカーの色を指定できないこと。そもそも「車いす対応車両」の絞り込みの機能がこの地区では働いていなかった</a:t>
            </a:r>
            <a:r>
              <a:rPr lang="ja-JP" altLang="en-US" sz="2400" dirty="0" smtClean="0">
                <a:latin typeface="+mn-ea"/>
              </a:rPr>
              <a:t>。（大阪、電動車いす）</a:t>
            </a:r>
            <a:endParaRPr lang="ja-JP" altLang="ja-JP" sz="2400" dirty="0">
              <a:latin typeface="+mn-ea"/>
            </a:endParaRPr>
          </a:p>
        </p:txBody>
      </p:sp>
    </p:spTree>
    <p:extLst>
      <p:ext uri="{BB962C8B-B14F-4D97-AF65-F5344CB8AC3E}">
        <p14:creationId xmlns:p14="http://schemas.microsoft.com/office/powerpoint/2010/main" val="16658809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609600"/>
            <a:ext cx="9875520" cy="740229"/>
          </a:xfrm>
        </p:spPr>
        <p:txBody>
          <a:bodyPr/>
          <a:lstStyle/>
          <a:p>
            <a:pPr algn="ctr"/>
            <a:r>
              <a:rPr lang="ja-JP" altLang="en-US" dirty="0"/>
              <a:t>ドライバー</a:t>
            </a:r>
            <a:r>
              <a:rPr kumimoji="1" lang="ja-JP" altLang="en-US" dirty="0" smtClean="0"/>
              <a:t>の課題　①</a:t>
            </a:r>
            <a:endParaRPr kumimoji="1" lang="ja-JP" altLang="en-US" dirty="0"/>
          </a:p>
        </p:txBody>
      </p:sp>
      <p:sp>
        <p:nvSpPr>
          <p:cNvPr id="3" name="コンテンツ プレースホルダー 2"/>
          <p:cNvSpPr>
            <a:spLocks noGrp="1"/>
          </p:cNvSpPr>
          <p:nvPr>
            <p:ph idx="1"/>
          </p:nvPr>
        </p:nvSpPr>
        <p:spPr>
          <a:xfrm>
            <a:off x="732905" y="1349828"/>
            <a:ext cx="10695709" cy="5268685"/>
          </a:xfrm>
        </p:spPr>
        <p:txBody>
          <a:bodyPr>
            <a:noAutofit/>
          </a:bodyPr>
          <a:lstStyle/>
          <a:p>
            <a:pPr lvl="0"/>
            <a:r>
              <a:rPr lang="ja-JP" altLang="en-US" sz="2400" dirty="0">
                <a:latin typeface="+mn-ea"/>
              </a:rPr>
              <a:t>車椅子のままでの乗車が少なく、現場経験が出来ないので、社内でも声が出ず、問題になりにくいのではないかと</a:t>
            </a:r>
            <a:r>
              <a:rPr lang="en-US" altLang="ja-JP" sz="2400" dirty="0">
                <a:latin typeface="+mn-ea"/>
              </a:rPr>
              <a:t>…</a:t>
            </a:r>
            <a:r>
              <a:rPr lang="ja-JP" altLang="ja-JP" sz="2400" dirty="0" err="1" smtClean="0">
                <a:latin typeface="+mn-ea"/>
              </a:rPr>
              <a:t>。</a:t>
            </a:r>
            <a:r>
              <a:rPr lang="ja-JP" altLang="ja-JP" sz="2400" dirty="0" smtClean="0">
                <a:latin typeface="+mn-ea"/>
              </a:rPr>
              <a:t>（</a:t>
            </a:r>
            <a:r>
              <a:rPr lang="ja-JP" altLang="en-US" sz="2400" dirty="0" smtClean="0">
                <a:latin typeface="+mn-ea"/>
              </a:rPr>
              <a:t>福井、</a:t>
            </a:r>
            <a:r>
              <a:rPr lang="ja-JP" altLang="en-US" sz="2400" dirty="0">
                <a:latin typeface="+mn-ea"/>
              </a:rPr>
              <a:t>手動車いす</a:t>
            </a:r>
            <a:r>
              <a:rPr lang="ja-JP" altLang="ja-JP" sz="2400" dirty="0" smtClean="0">
                <a:latin typeface="+mn-ea"/>
              </a:rPr>
              <a:t>）</a:t>
            </a:r>
            <a:endParaRPr lang="en-US" altLang="ja-JP" sz="2400" dirty="0" smtClean="0">
              <a:latin typeface="+mn-ea"/>
            </a:endParaRPr>
          </a:p>
          <a:p>
            <a:pPr lvl="0"/>
            <a:r>
              <a:rPr lang="ja-JP" altLang="en-US" sz="2400" dirty="0">
                <a:latin typeface="+mn-ea"/>
              </a:rPr>
              <a:t>教育の機会が</a:t>
            </a:r>
            <a:r>
              <a:rPr lang="ja-JP" altLang="en-US" sz="2400" dirty="0" smtClean="0">
                <a:latin typeface="+mn-ea"/>
              </a:rPr>
              <a:t>少ない。（東京、電動車いす）</a:t>
            </a:r>
            <a:endParaRPr lang="en-US" altLang="ja-JP" sz="2400" dirty="0" smtClean="0">
              <a:latin typeface="+mn-ea"/>
            </a:endParaRPr>
          </a:p>
          <a:p>
            <a:pPr lvl="0"/>
            <a:r>
              <a:rPr lang="ja-JP" altLang="en-US" sz="2400" dirty="0">
                <a:latin typeface="+mn-ea"/>
              </a:rPr>
              <a:t>雨が降った日は、屋根の付いたところまで移動しないと乗せられないと乗車拒否が</a:t>
            </a:r>
            <a:r>
              <a:rPr lang="ja-JP" altLang="en-US" sz="2400" dirty="0" smtClean="0">
                <a:latin typeface="+mn-ea"/>
              </a:rPr>
              <a:t>あった。ハード</a:t>
            </a:r>
            <a:r>
              <a:rPr lang="ja-JP" altLang="en-US" sz="2400" dirty="0">
                <a:latin typeface="+mn-ea"/>
              </a:rPr>
              <a:t>、ソフトの面の充実とハート</a:t>
            </a:r>
            <a:r>
              <a:rPr lang="en-US" altLang="ja-JP" sz="2400" dirty="0">
                <a:latin typeface="+mn-ea"/>
              </a:rPr>
              <a:t>(</a:t>
            </a:r>
            <a:r>
              <a:rPr lang="ja-JP" altLang="en-US" sz="2400" dirty="0">
                <a:latin typeface="+mn-ea"/>
              </a:rPr>
              <a:t>意識</a:t>
            </a:r>
            <a:r>
              <a:rPr lang="en-US" altLang="ja-JP" sz="2400" dirty="0">
                <a:latin typeface="+mn-ea"/>
              </a:rPr>
              <a:t>)</a:t>
            </a:r>
            <a:r>
              <a:rPr lang="ja-JP" altLang="en-US" sz="2400" dirty="0">
                <a:latin typeface="+mn-ea"/>
              </a:rPr>
              <a:t>の面を、アピールしていく必要がある</a:t>
            </a:r>
            <a:r>
              <a:rPr lang="ja-JP" altLang="en-US" sz="2400" dirty="0" smtClean="0">
                <a:latin typeface="+mn-ea"/>
              </a:rPr>
              <a:t>。（愛知、電動車いす）</a:t>
            </a:r>
            <a:endParaRPr lang="en-US" altLang="ja-JP" sz="2400" dirty="0" smtClean="0">
              <a:latin typeface="+mn-ea"/>
            </a:endParaRPr>
          </a:p>
          <a:p>
            <a:pPr lvl="0"/>
            <a:r>
              <a:rPr lang="ja-JP" altLang="en-US" sz="2400" dirty="0">
                <a:latin typeface="+mn-ea"/>
              </a:rPr>
              <a:t>運転手の方が高齢なので、電動車いすの乗り降りが不安</a:t>
            </a:r>
            <a:r>
              <a:rPr lang="ja-JP" altLang="en-US" sz="2400" dirty="0" smtClean="0">
                <a:latin typeface="+mn-ea"/>
              </a:rPr>
              <a:t>。（福島、電動車いす）</a:t>
            </a:r>
            <a:endParaRPr lang="en-US" altLang="ja-JP" sz="2400" dirty="0" smtClean="0">
              <a:latin typeface="+mn-ea"/>
            </a:endParaRPr>
          </a:p>
          <a:p>
            <a:pPr lvl="0"/>
            <a:r>
              <a:rPr lang="ja-JP" altLang="en-US" sz="2400" dirty="0">
                <a:latin typeface="+mn-ea"/>
              </a:rPr>
              <a:t>運転手さんがスムーズにスロープや座席を畳むなどの準備ができるかどうか。その方法を知っているかどうか</a:t>
            </a:r>
            <a:r>
              <a:rPr lang="ja-JP" altLang="en-US" sz="2400" dirty="0" smtClean="0">
                <a:latin typeface="+mn-ea"/>
              </a:rPr>
              <a:t>。（愛知、電動車いす）</a:t>
            </a:r>
            <a:endParaRPr lang="en-US" altLang="ja-JP" sz="2400" dirty="0" smtClean="0">
              <a:latin typeface="+mn-ea"/>
            </a:endParaRPr>
          </a:p>
          <a:p>
            <a:pPr lvl="0"/>
            <a:r>
              <a:rPr lang="ja-JP" altLang="en-US" sz="2400" dirty="0">
                <a:latin typeface="+mn-ea"/>
              </a:rPr>
              <a:t>タクシー業界自体が車いすのタクシー利用に後ろ向き</a:t>
            </a:r>
            <a:r>
              <a:rPr lang="ja-JP" altLang="en-US" sz="2400" dirty="0" err="1">
                <a:latin typeface="+mn-ea"/>
              </a:rPr>
              <a:t>な</a:t>
            </a:r>
            <a:r>
              <a:rPr lang="ja-JP" altLang="en-US" sz="2400" dirty="0">
                <a:latin typeface="+mn-ea"/>
              </a:rPr>
              <a:t>印象を感じる</a:t>
            </a:r>
            <a:r>
              <a:rPr lang="ja-JP" altLang="en-US" sz="2400" dirty="0" smtClean="0">
                <a:latin typeface="+mn-ea"/>
              </a:rPr>
              <a:t>。（大阪、簡易電動車いす）</a:t>
            </a:r>
            <a:endParaRPr lang="ja-JP" altLang="ja-JP" sz="2400" dirty="0">
              <a:latin typeface="+mn-ea"/>
            </a:endParaRPr>
          </a:p>
          <a:p>
            <a:pPr lvl="0"/>
            <a:endParaRPr kumimoji="1" lang="ja-JP" altLang="en-US" sz="2400" dirty="0">
              <a:latin typeface="+mn-ea"/>
            </a:endParaRPr>
          </a:p>
        </p:txBody>
      </p:sp>
    </p:spTree>
    <p:extLst>
      <p:ext uri="{BB962C8B-B14F-4D97-AF65-F5344CB8AC3E}">
        <p14:creationId xmlns:p14="http://schemas.microsoft.com/office/powerpoint/2010/main" val="33255246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ドライバー</a:t>
            </a:r>
            <a:r>
              <a:rPr kumimoji="1" lang="ja-JP" altLang="en-US" dirty="0" smtClean="0"/>
              <a:t>の課題　②</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pPr lvl="0"/>
            <a:r>
              <a:rPr lang="ja-JP" altLang="en-US" sz="2400" dirty="0" smtClean="0">
                <a:latin typeface="+mn-ea"/>
              </a:rPr>
              <a:t>タクシー</a:t>
            </a:r>
            <a:r>
              <a:rPr lang="ja-JP" altLang="en-US" sz="2400" dirty="0">
                <a:latin typeface="+mn-ea"/>
              </a:rPr>
              <a:t>運転手の人手不足で余裕がなくなって</a:t>
            </a:r>
            <a:r>
              <a:rPr lang="ja-JP" altLang="en-US" sz="2400" dirty="0" smtClean="0">
                <a:latin typeface="+mn-ea"/>
              </a:rPr>
              <a:t>いる。（東京、簡易電動車いす）</a:t>
            </a:r>
            <a:endParaRPr lang="en-US" altLang="ja-JP" sz="2400" dirty="0">
              <a:latin typeface="+mn-ea"/>
            </a:endParaRPr>
          </a:p>
          <a:p>
            <a:pPr lvl="0"/>
            <a:r>
              <a:rPr lang="ja-JP" altLang="en-US" sz="2400" dirty="0">
                <a:latin typeface="+mn-ea"/>
              </a:rPr>
              <a:t>電動車いすをタクシーに乗せるのが当然の業務として現場に納得が得られていない。業界が納得していないのではないか。国道交通省は業界と真剣に対話してほしい</a:t>
            </a:r>
            <a:r>
              <a:rPr lang="ja-JP" altLang="en-US" sz="2400" dirty="0" smtClean="0">
                <a:latin typeface="+mn-ea"/>
              </a:rPr>
              <a:t>。（大阪、簡易電動車いす）</a:t>
            </a:r>
            <a:endParaRPr lang="en-US" altLang="ja-JP" sz="2400" dirty="0" smtClean="0">
              <a:latin typeface="+mn-ea"/>
            </a:endParaRPr>
          </a:p>
          <a:p>
            <a:pPr lvl="0"/>
            <a:r>
              <a:rPr lang="ja-JP" altLang="en-US" sz="2400" dirty="0">
                <a:latin typeface="+mn-ea"/>
              </a:rPr>
              <a:t>京都駅の思いやり</a:t>
            </a:r>
            <a:r>
              <a:rPr lang="en-US" altLang="ja-JP" sz="2400" dirty="0">
                <a:latin typeface="+mn-ea"/>
              </a:rPr>
              <a:t>(</a:t>
            </a:r>
            <a:r>
              <a:rPr lang="ja-JP" altLang="en-US" sz="2400" dirty="0">
                <a:latin typeface="+mn-ea"/>
              </a:rPr>
              <a:t>車いす優先</a:t>
            </a:r>
            <a:r>
              <a:rPr lang="en-US" altLang="ja-JP" sz="2400" dirty="0">
                <a:latin typeface="+mn-ea"/>
              </a:rPr>
              <a:t>)</a:t>
            </a:r>
            <a:r>
              <a:rPr lang="ja-JP" altLang="en-US" sz="2400" dirty="0">
                <a:latin typeface="+mn-ea"/>
              </a:rPr>
              <a:t>乗り場に全然タクシーが止まらず通過する</a:t>
            </a:r>
            <a:r>
              <a:rPr lang="ja-JP" altLang="en-US" sz="2400" dirty="0" smtClean="0">
                <a:latin typeface="+mn-ea"/>
              </a:rPr>
              <a:t>。（京都、簡易電動車いす）</a:t>
            </a:r>
            <a:endParaRPr lang="en-US" altLang="ja-JP" sz="2400" dirty="0" smtClean="0">
              <a:latin typeface="+mn-ea"/>
            </a:endParaRPr>
          </a:p>
        </p:txBody>
      </p:sp>
    </p:spTree>
    <p:extLst>
      <p:ext uri="{BB962C8B-B14F-4D97-AF65-F5344CB8AC3E}">
        <p14:creationId xmlns:p14="http://schemas.microsoft.com/office/powerpoint/2010/main" val="4236802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latin typeface="UD デジタル 教科書体 N-B" panose="02020700000000000000" pitchFamily="17" charset="-128"/>
                <a:ea typeface="UD デジタル 教科書体 N-B" panose="02020700000000000000" pitchFamily="17" charset="-128"/>
              </a:rPr>
              <a:t>１．</a:t>
            </a:r>
            <a:r>
              <a:rPr kumimoji="1" lang="ja-JP" altLang="en-US" dirty="0" smtClean="0">
                <a:latin typeface="UD デジタル 教科書体 N-B" panose="02020700000000000000" pitchFamily="17" charset="-128"/>
                <a:ea typeface="UD デジタル 教科書体 N-B" panose="02020700000000000000" pitchFamily="17" charset="-128"/>
              </a:rPr>
              <a:t>調査</a:t>
            </a:r>
            <a:r>
              <a:rPr kumimoji="1" lang="ja-JP" altLang="en-US" dirty="0">
                <a:latin typeface="UD デジタル 教科書体 N-B" panose="02020700000000000000" pitchFamily="17" charset="-128"/>
                <a:ea typeface="UD デジタル 教科書体 N-B" panose="02020700000000000000" pitchFamily="17" charset="-128"/>
              </a:rPr>
              <a:t>目的と調査</a:t>
            </a:r>
            <a:r>
              <a:rPr kumimoji="1" lang="ja-JP" altLang="en-US" dirty="0" smtClean="0">
                <a:latin typeface="UD デジタル 教科書体 N-B" panose="02020700000000000000" pitchFamily="17" charset="-128"/>
                <a:ea typeface="UD デジタル 教科書体 N-B" panose="02020700000000000000" pitchFamily="17" charset="-128"/>
              </a:rPr>
              <a:t>方法</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コンテンツ プレースホルダー 3"/>
          <p:cNvSpPr>
            <a:spLocks noGrp="1"/>
          </p:cNvSpPr>
          <p:nvPr>
            <p:ph sz="half" idx="2"/>
          </p:nvPr>
        </p:nvSpPr>
        <p:spPr>
          <a:xfrm>
            <a:off x="1143000" y="2952749"/>
            <a:ext cx="4754880" cy="3465468"/>
          </a:xfrm>
          <a:solidFill>
            <a:schemeClr val="accent4">
              <a:lumMod val="20000"/>
              <a:lumOff val="80000"/>
            </a:schemeClr>
          </a:solidFill>
        </p:spPr>
        <p:txBody>
          <a:bodyPr vert="horz" lIns="91440" tIns="45720" rIns="91440" bIns="45720" rtlCol="0" anchor="t">
            <a:normAutofit/>
          </a:bodyPr>
          <a:lstStyle/>
          <a:p>
            <a:r>
              <a:rPr lang="en-US" altLang="ja-JP" sz="2000" dirty="0" smtClean="0">
                <a:latin typeface="UD デジタル 教科書体 NK-R" panose="02020400000000000000" pitchFamily="18" charset="-128"/>
                <a:ea typeface="UD デジタル 教科書体 NK-R" panose="02020400000000000000" pitchFamily="18" charset="-128"/>
              </a:rPr>
              <a:t>2019</a:t>
            </a:r>
            <a:r>
              <a:rPr lang="ja-JP" altLang="en-US" sz="2000" dirty="0" smtClean="0">
                <a:latin typeface="UD デジタル 教科書体 NK-R" panose="02020400000000000000" pitchFamily="18" charset="-128"/>
                <a:ea typeface="UD デジタル 教科書体 NK-R" panose="02020400000000000000" pitchFamily="18" charset="-128"/>
              </a:rPr>
              <a:t>年</a:t>
            </a:r>
            <a:r>
              <a:rPr lang="en-US" altLang="ja-JP" sz="2000" dirty="0" smtClean="0">
                <a:latin typeface="UD デジタル 教科書体 NK-R" panose="02020400000000000000" pitchFamily="18" charset="-128"/>
                <a:ea typeface="UD デジタル 教科書体 NK-R" panose="02020400000000000000" pitchFamily="18" charset="-128"/>
              </a:rPr>
              <a:t>10</a:t>
            </a:r>
            <a:r>
              <a:rPr lang="ja-JP" altLang="en-US" sz="2000" dirty="0" smtClean="0">
                <a:latin typeface="UD デジタル 教科書体 NK-R" panose="02020400000000000000" pitchFamily="18" charset="-128"/>
                <a:ea typeface="UD デジタル 教科書体 NK-R" panose="02020400000000000000" pitchFamily="18" charset="-128"/>
              </a:rPr>
              <a:t>月に</a:t>
            </a:r>
            <a:r>
              <a:rPr lang="en-US" altLang="ja-JP" sz="2000" dirty="0" smtClean="0">
                <a:latin typeface="UD デジタル 教科書体 NK-R" panose="02020400000000000000" pitchFamily="18" charset="-128"/>
                <a:ea typeface="UD デジタル 教科書体 NK-R" panose="02020400000000000000" pitchFamily="18" charset="-128"/>
              </a:rPr>
              <a:t>UD</a:t>
            </a:r>
            <a:r>
              <a:rPr lang="ja-JP" altLang="en-US" sz="2000" dirty="0" smtClean="0">
                <a:latin typeface="UD デジタル 教科書体 NK-R" panose="02020400000000000000" pitchFamily="18" charset="-128"/>
                <a:ea typeface="UD デジタル 教科書体 NK-R" panose="02020400000000000000" pitchFamily="18" charset="-128"/>
              </a:rPr>
              <a:t>タクシー一斉乗車運動を行い、実態調査を行った。その結果をもとに同年</a:t>
            </a:r>
            <a:r>
              <a:rPr lang="en-US" altLang="ja-JP" sz="2000" dirty="0" smtClean="0">
                <a:latin typeface="UD デジタル 教科書体 NK-R" panose="02020400000000000000" pitchFamily="18" charset="-128"/>
                <a:ea typeface="UD デジタル 教科書体 NK-R" panose="02020400000000000000" pitchFamily="18" charset="-128"/>
              </a:rPr>
              <a:t>11</a:t>
            </a:r>
            <a:r>
              <a:rPr lang="ja-JP" altLang="en-US" sz="2000" dirty="0">
                <a:latin typeface="UD デジタル 教科書体 NK-R" panose="02020400000000000000" pitchFamily="18" charset="-128"/>
                <a:ea typeface="UD デジタル 教科書体 NK-R" panose="02020400000000000000" pitchFamily="18" charset="-128"/>
              </a:rPr>
              <a:t>月には国交省より「ユニバーサルデザインタクシーによる運送の適切な実施の徹底について（国自旅第１９１号の２）」という通達が</a:t>
            </a:r>
            <a:r>
              <a:rPr lang="ja-JP" altLang="en-US" sz="2000" dirty="0" smtClean="0">
                <a:latin typeface="UD デジタル 教科書体 NK-R" panose="02020400000000000000" pitchFamily="18" charset="-128"/>
                <a:ea typeface="UD デジタル 教科書体 NK-R" panose="02020400000000000000" pitchFamily="18" charset="-128"/>
              </a:rPr>
              <a:t>出され、乗車</a:t>
            </a:r>
            <a:r>
              <a:rPr lang="ja-JP" altLang="en-US" sz="2000" dirty="0">
                <a:latin typeface="UD デジタル 教科書体 NK-R" panose="02020400000000000000" pitchFamily="18" charset="-128"/>
                <a:ea typeface="UD デジタル 教科書体 NK-R" panose="02020400000000000000" pitchFamily="18" charset="-128"/>
              </a:rPr>
              <a:t>拒否をなくすよう働きかけを行ってきた</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前回の運動から</a:t>
            </a:r>
            <a:r>
              <a:rPr lang="en-US" altLang="ja-JP" sz="2000" dirty="0" smtClean="0">
                <a:latin typeface="UD デジタル 教科書体 NK-R" panose="02020400000000000000" pitchFamily="18" charset="-128"/>
                <a:ea typeface="UD デジタル 教科書体 NK-R" panose="02020400000000000000" pitchFamily="18" charset="-128"/>
              </a:rPr>
              <a:t>4</a:t>
            </a:r>
            <a:r>
              <a:rPr lang="ja-JP" altLang="en-US" sz="2000" dirty="0" smtClean="0">
                <a:latin typeface="UD デジタル 教科書体 NK-R" panose="02020400000000000000" pitchFamily="18" charset="-128"/>
                <a:ea typeface="UD デジタル 教科書体 NK-R" panose="02020400000000000000" pitchFamily="18" charset="-128"/>
              </a:rPr>
              <a:t>年が経ち、状況は改善されているのか、再度一斉乗車運動を行い検証した。</a:t>
            </a:r>
            <a:endParaRPr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7" name="テキスト プレースホルダー 2"/>
          <p:cNvSpPr>
            <a:spLocks noGrp="1"/>
          </p:cNvSpPr>
          <p:nvPr>
            <p:ph type="body" idx="1"/>
          </p:nvPr>
        </p:nvSpPr>
        <p:spPr>
          <a:xfrm>
            <a:off x="6263640" y="2060939"/>
            <a:ext cx="4754880" cy="717811"/>
          </a:xfrm>
          <a:solidFill>
            <a:schemeClr val="accent4"/>
          </a:solidFill>
          <a:ln w="76200">
            <a:solidFill>
              <a:schemeClr val="accent4"/>
            </a:solidFill>
          </a:ln>
        </p:spPr>
        <p:txBody>
          <a:bodyPr>
            <a:normAutofit/>
          </a:bodyPr>
          <a:lstStyle/>
          <a:p>
            <a:pPr algn="ctr"/>
            <a:r>
              <a:rPr kumimoji="1" lang="ja-JP" altLang="en-US" sz="3600" dirty="0">
                <a:solidFill>
                  <a:schemeClr val="bg1"/>
                </a:solidFill>
                <a:latin typeface="UD デジタル 教科書体 N-B" panose="02020700000000000000" pitchFamily="17" charset="-128"/>
                <a:ea typeface="UD デジタル 教科書体 N-B" panose="02020700000000000000" pitchFamily="17" charset="-128"/>
              </a:rPr>
              <a:t>調査方法</a:t>
            </a:r>
          </a:p>
        </p:txBody>
      </p:sp>
      <p:sp>
        <p:nvSpPr>
          <p:cNvPr id="8" name="コンテンツ プレースホルダー 3"/>
          <p:cNvSpPr>
            <a:spLocks noGrp="1"/>
          </p:cNvSpPr>
          <p:nvPr>
            <p:ph sz="half" idx="2"/>
          </p:nvPr>
        </p:nvSpPr>
        <p:spPr>
          <a:xfrm>
            <a:off x="6263640" y="2952749"/>
            <a:ext cx="4754880" cy="3465468"/>
          </a:xfrm>
          <a:solidFill>
            <a:schemeClr val="accent4">
              <a:lumMod val="20000"/>
              <a:lumOff val="80000"/>
            </a:schemeClr>
          </a:solidFill>
        </p:spPr>
        <p:txBody>
          <a:bodyPr vert="horz" lIns="91440" tIns="45720" rIns="91440" bIns="45720" rtlCol="0" anchor="t">
            <a:normAutofit/>
          </a:bodyPr>
          <a:lstStyle/>
          <a:p>
            <a:r>
              <a:rPr kumimoji="1" lang="en-US" altLang="ja-JP" sz="2000" dirty="0" smtClean="0">
                <a:latin typeface="UD デジタル 教科書体 NK-R" panose="02020400000000000000" pitchFamily="18" charset="-128"/>
                <a:ea typeface="UD デジタル 教科書体 NK-R" panose="02020400000000000000" pitchFamily="18" charset="-128"/>
                <a:cs typeface="+mn-lt"/>
              </a:rPr>
              <a:t>2023</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年</a:t>
            </a:r>
            <a:r>
              <a:rPr kumimoji="1" lang="en-US" altLang="ja-JP" sz="2000" dirty="0" smtClean="0">
                <a:latin typeface="UD デジタル 教科書体 NK-R" panose="02020400000000000000" pitchFamily="18" charset="-128"/>
                <a:ea typeface="UD デジタル 教科書体 NK-R" panose="02020400000000000000" pitchFamily="18" charset="-128"/>
                <a:cs typeface="+mn-lt"/>
              </a:rPr>
              <a:t>10</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月</a:t>
            </a:r>
            <a:r>
              <a:rPr lang="en-US" altLang="ja-JP" sz="2000" dirty="0">
                <a:latin typeface="UD デジタル 教科書体 NK-R" panose="02020400000000000000" pitchFamily="18" charset="-128"/>
                <a:ea typeface="UD デジタル 教科書体 NK-R" panose="02020400000000000000" pitchFamily="18" charset="-128"/>
                <a:cs typeface="+mn-lt"/>
              </a:rPr>
              <a:t>2</a:t>
            </a:r>
            <a:r>
              <a:rPr kumimoji="1" lang="en-US" altLang="ja-JP" sz="2000" dirty="0" smtClean="0">
                <a:latin typeface="UD デジタル 教科書体 NK-R" panose="02020400000000000000" pitchFamily="18" charset="-128"/>
                <a:ea typeface="UD デジタル 教科書体 NK-R" panose="02020400000000000000" pitchFamily="18" charset="-128"/>
                <a:cs typeface="+mn-lt"/>
              </a:rPr>
              <a:t>0</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日に全国延べ</a:t>
            </a:r>
            <a:r>
              <a:rPr kumimoji="1" lang="en-US" altLang="ja-JP" sz="2000" dirty="0" smtClean="0">
                <a:latin typeface="UD デジタル 教科書体 NK-R" panose="02020400000000000000" pitchFamily="18" charset="-128"/>
                <a:ea typeface="UD デジタル 教科書体 NK-R" panose="02020400000000000000" pitchFamily="18" charset="-128"/>
                <a:cs typeface="+mn-lt"/>
              </a:rPr>
              <a:t>109</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人の車いすユーザーが</a:t>
            </a:r>
            <a:r>
              <a:rPr kumimoji="1" lang="en-US" altLang="ja-JP" sz="2000" dirty="0" smtClean="0">
                <a:latin typeface="UD デジタル 教科書体 NK-R" panose="02020400000000000000" pitchFamily="18" charset="-128"/>
                <a:ea typeface="UD デジタル 教科書体 NK-R" panose="02020400000000000000" pitchFamily="18" charset="-128"/>
                <a:cs typeface="+mn-lt"/>
              </a:rPr>
              <a:t>UD</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タクシーに乗車。</a:t>
            </a:r>
            <a:endParaRPr kumimoji="1" lang="en-US" altLang="ja-JP" sz="2000" dirty="0" smtClean="0">
              <a:latin typeface="UD デジタル 教科書体 NK-R" panose="02020400000000000000" pitchFamily="18" charset="-128"/>
              <a:ea typeface="UD デジタル 教科書体 NK-R" panose="02020400000000000000" pitchFamily="18" charset="-128"/>
              <a:cs typeface="+mn-lt"/>
            </a:endParaRPr>
          </a:p>
          <a:p>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乗車方法は下記の</a:t>
            </a:r>
            <a:r>
              <a:rPr lang="en-US" altLang="ja-JP" sz="2000" dirty="0">
                <a:latin typeface="UD デジタル 教科書体 NK-R" panose="02020400000000000000" pitchFamily="18" charset="-128"/>
                <a:ea typeface="UD デジタル 教科書体 NK-R" panose="02020400000000000000" pitchFamily="18" charset="-128"/>
                <a:cs typeface="+mn-lt"/>
              </a:rPr>
              <a:t>4</a:t>
            </a:r>
            <a:r>
              <a:rPr lang="ja-JP" altLang="en-US" sz="2000" dirty="0" smtClean="0">
                <a:latin typeface="UD デジタル 教科書体 NK-R" panose="02020400000000000000" pitchFamily="18" charset="-128"/>
                <a:ea typeface="UD デジタル 教科書体 NK-R" panose="02020400000000000000" pitchFamily="18" charset="-128"/>
                <a:cs typeface="+mn-lt"/>
              </a:rPr>
              <a:t>つ</a:t>
            </a:r>
            <a:r>
              <a:rPr kumimoji="1" lang="ja-JP" altLang="en-US" sz="2000" dirty="0" smtClean="0">
                <a:latin typeface="UD デジタル 教科書体 NK-R" panose="02020400000000000000" pitchFamily="18" charset="-128"/>
                <a:ea typeface="UD デジタル 教科書体 NK-R" panose="02020400000000000000" pitchFamily="18" charset="-128"/>
                <a:cs typeface="+mn-lt"/>
              </a:rPr>
              <a:t>。</a:t>
            </a:r>
            <a:endParaRPr kumimoji="1" lang="en-US" altLang="ja-JP" sz="2000" dirty="0" smtClean="0">
              <a:latin typeface="UD デジタル 教科書体 NK-R" panose="02020400000000000000" pitchFamily="18" charset="-128"/>
              <a:ea typeface="UD デジタル 教科書体 NK-R" panose="02020400000000000000" pitchFamily="18" charset="-128"/>
              <a:cs typeface="+mn-lt"/>
            </a:endParaRPr>
          </a:p>
          <a:p>
            <a:pPr marL="502920" indent="-457200">
              <a:buFont typeface="+mj-ea"/>
              <a:buAutoNum type="circleNumDbPlain"/>
            </a:pPr>
            <a:r>
              <a:rPr lang="ja-JP" altLang="en-US" sz="2000" dirty="0" smtClean="0">
                <a:latin typeface="UD デジタル 教科書体 NK-R" panose="02020400000000000000" pitchFamily="18" charset="-128"/>
                <a:ea typeface="UD デジタル 教科書体 NK-R" panose="02020400000000000000" pitchFamily="18" charset="-128"/>
                <a:cs typeface="+mn-lt"/>
              </a:rPr>
              <a:t>道路</a:t>
            </a:r>
            <a:r>
              <a:rPr lang="ja-JP" altLang="en-US" sz="2000" dirty="0">
                <a:latin typeface="UD デジタル 教科書体 NK-R" panose="02020400000000000000" pitchFamily="18" charset="-128"/>
                <a:ea typeface="UD デジタル 教科書体 NK-R" panose="02020400000000000000" pitchFamily="18" charset="-128"/>
                <a:cs typeface="+mn-lt"/>
              </a:rPr>
              <a:t>で</a:t>
            </a:r>
            <a:r>
              <a:rPr lang="ja-JP" sz="2000" dirty="0" smtClean="0">
                <a:latin typeface="UD デジタル 教科書体 NK-R" panose="02020400000000000000" pitchFamily="18" charset="-128"/>
                <a:ea typeface="UD デジタル 教科書体 NK-R" panose="02020400000000000000" pitchFamily="18" charset="-128"/>
                <a:cs typeface="+mn-lt"/>
              </a:rPr>
              <a:t>流し</a:t>
            </a:r>
            <a:r>
              <a:rPr lang="ja-JP" sz="2000" dirty="0">
                <a:latin typeface="UD デジタル 教科書体 NK-R" panose="02020400000000000000" pitchFamily="18" charset="-128"/>
                <a:ea typeface="UD デジタル 教科書体 NK-R" panose="02020400000000000000" pitchFamily="18" charset="-128"/>
                <a:cs typeface="+mn-lt"/>
              </a:rPr>
              <a:t>のタクシー</a:t>
            </a:r>
            <a:r>
              <a:rPr lang="ja-JP" sz="2000" dirty="0" smtClean="0">
                <a:latin typeface="UD デジタル 教科書体 NK-R" panose="02020400000000000000" pitchFamily="18" charset="-128"/>
                <a:ea typeface="UD デジタル 教科書体 NK-R" panose="02020400000000000000" pitchFamily="18" charset="-128"/>
                <a:cs typeface="+mn-lt"/>
              </a:rPr>
              <a:t>を</a:t>
            </a:r>
            <a:r>
              <a:rPr lang="ja-JP" altLang="en-US" sz="2000" dirty="0" smtClean="0">
                <a:latin typeface="UD デジタル 教科書体 NK-R" panose="02020400000000000000" pitchFamily="18" charset="-128"/>
                <a:ea typeface="UD デジタル 教科書体 NK-R" panose="02020400000000000000" pitchFamily="18" charset="-128"/>
                <a:cs typeface="+mn-lt"/>
              </a:rPr>
              <a:t>拾って</a:t>
            </a:r>
            <a:r>
              <a:rPr lang="ja-JP" sz="2000" dirty="0" smtClean="0">
                <a:latin typeface="UD デジタル 教科書体 NK-R" panose="02020400000000000000" pitchFamily="18" charset="-128"/>
                <a:ea typeface="UD デジタル 教科書体 NK-R" panose="02020400000000000000" pitchFamily="18" charset="-128"/>
                <a:cs typeface="+mn-lt"/>
              </a:rPr>
              <a:t>乗車</a:t>
            </a:r>
            <a:r>
              <a:rPr lang="ja-JP" sz="2000" dirty="0">
                <a:latin typeface="UD デジタル 教科書体 NK-R" panose="02020400000000000000" pitchFamily="18" charset="-128"/>
                <a:ea typeface="UD デジタル 教科書体 NK-R" panose="02020400000000000000" pitchFamily="18" charset="-128"/>
                <a:cs typeface="+mn-lt"/>
              </a:rPr>
              <a:t>する。</a:t>
            </a:r>
            <a:endParaRPr lang="en-US" altLang="ja-JP" sz="2000" dirty="0">
              <a:latin typeface="UD デジタル 教科書体 NK-R" panose="02020400000000000000" pitchFamily="18" charset="-128"/>
              <a:ea typeface="UD デジタル 教科書体 NK-R" panose="02020400000000000000" pitchFamily="18" charset="-128"/>
              <a:cs typeface="+mn-lt"/>
            </a:endParaRPr>
          </a:p>
          <a:p>
            <a:pPr marL="502920" indent="-457200">
              <a:buFont typeface="+mj-ea"/>
              <a:buAutoNum type="circleNumDbPlain"/>
            </a:pPr>
            <a:r>
              <a:rPr kumimoji="1" lang="ja-JP" altLang="en-US" sz="2000" dirty="0" smtClean="0">
                <a:latin typeface="UD デジタル 教科書体 NK-R" panose="02020400000000000000" pitchFamily="18" charset="-128"/>
                <a:ea typeface="UD デジタル 教科書体 NK-R" panose="02020400000000000000" pitchFamily="18" charset="-128"/>
              </a:rPr>
              <a:t>タクシー</a:t>
            </a:r>
            <a:r>
              <a:rPr kumimoji="1" lang="ja-JP" altLang="en-US" sz="2000" dirty="0">
                <a:latin typeface="UD デジタル 教科書体 NK-R" panose="02020400000000000000" pitchFamily="18" charset="-128"/>
                <a:ea typeface="UD デジタル 教科書体 NK-R" panose="02020400000000000000" pitchFamily="18" charset="-128"/>
              </a:rPr>
              <a:t>乗り場から乗車する</a:t>
            </a:r>
            <a:r>
              <a:rPr kumimoji="1" lang="ja-JP" altLang="en-US" sz="2000" dirty="0" smtClean="0">
                <a:latin typeface="UD デジタル 教科書体 NK-R" panose="02020400000000000000" pitchFamily="18" charset="-128"/>
                <a:ea typeface="UD デジタル 教科書体 NK-R" panose="02020400000000000000" pitchFamily="18" charset="-128"/>
              </a:rPr>
              <a:t>。</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pPr marL="502920" indent="-457200">
              <a:buFont typeface="+mj-ea"/>
              <a:buAutoNum type="circleNumDbPlain"/>
            </a:pPr>
            <a:r>
              <a:rPr lang="ja-JP" altLang="en-US" sz="2000" dirty="0">
                <a:latin typeface="UD デジタル 教科書体 NK-R" panose="02020400000000000000" pitchFamily="18" charset="-128"/>
                <a:ea typeface="UD デジタル 教科書体 NK-R" panose="02020400000000000000" pitchFamily="18" charset="-128"/>
              </a:rPr>
              <a:t>アプリ</a:t>
            </a:r>
            <a:r>
              <a:rPr lang="ja-JP" altLang="en-US" sz="2000" dirty="0" smtClean="0">
                <a:latin typeface="UD デジタル 教科書体 NK-R" panose="02020400000000000000" pitchFamily="18" charset="-128"/>
                <a:ea typeface="UD デジタル 教科書体 NK-R" panose="02020400000000000000" pitchFamily="18" charset="-128"/>
              </a:rPr>
              <a:t>を使って配車する。</a:t>
            </a:r>
            <a:endParaRPr kumimoji="1" lang="ja-JP" altLang="en-US" sz="2000" dirty="0">
              <a:latin typeface="UD デジタル 教科書体 NK-R" panose="02020400000000000000" pitchFamily="18" charset="-128"/>
              <a:ea typeface="UD デジタル 教科書体 NK-R" panose="02020400000000000000" pitchFamily="18" charset="-128"/>
            </a:endParaRPr>
          </a:p>
          <a:p>
            <a:pPr marL="502920" indent="-457200">
              <a:buFont typeface="+mj-ea"/>
              <a:buAutoNum type="circleNumDbPlain"/>
            </a:pPr>
            <a:r>
              <a:rPr lang="ja-JP" altLang="en-US" sz="2000" dirty="0" smtClean="0">
                <a:latin typeface="UD デジタル 教科書体 NK-R" panose="02020400000000000000" pitchFamily="18" charset="-128"/>
                <a:ea typeface="UD デジタル 教科書体 NK-R" panose="02020400000000000000" pitchFamily="18" charset="-128"/>
                <a:cs typeface="+mn-lt"/>
              </a:rPr>
              <a:t>電話で</a:t>
            </a:r>
            <a:r>
              <a:rPr lang="en-US" altLang="ja-JP" sz="2000" dirty="0" smtClean="0">
                <a:latin typeface="UD デジタル 教科書体 NK-R" panose="02020400000000000000" pitchFamily="18" charset="-128"/>
                <a:ea typeface="UD デジタル 教科書体 NK-R" panose="02020400000000000000" pitchFamily="18" charset="-128"/>
                <a:cs typeface="+mn-lt"/>
              </a:rPr>
              <a:t>UD</a:t>
            </a:r>
            <a:r>
              <a:rPr lang="ja-JP" altLang="en-US" sz="2000" dirty="0" smtClean="0">
                <a:latin typeface="UD デジタル 教科書体 NK-R" panose="02020400000000000000" pitchFamily="18" charset="-128"/>
                <a:ea typeface="UD デジタル 教科書体 NK-R" panose="02020400000000000000" pitchFamily="18" charset="-128"/>
                <a:cs typeface="+mn-lt"/>
              </a:rPr>
              <a:t>タクシーを指定して配車してもらい、乗車する</a:t>
            </a:r>
            <a:r>
              <a:rPr lang="ja-JP" sz="2000" dirty="0" smtClean="0">
                <a:latin typeface="UD デジタル 教科書体 NK-R" panose="02020400000000000000" pitchFamily="18" charset="-128"/>
                <a:ea typeface="UD デジタル 教科書体 NK-R" panose="02020400000000000000" pitchFamily="18" charset="-128"/>
                <a:cs typeface="+mn-lt"/>
              </a:rPr>
              <a:t>。</a:t>
            </a:r>
            <a:endParaRPr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3" name="テキスト プレースホルダー 2"/>
          <p:cNvSpPr>
            <a:spLocks noGrp="1"/>
          </p:cNvSpPr>
          <p:nvPr>
            <p:ph type="body" idx="1"/>
          </p:nvPr>
        </p:nvSpPr>
        <p:spPr>
          <a:xfrm>
            <a:off x="1143000" y="2060940"/>
            <a:ext cx="4754880" cy="717811"/>
          </a:xfrm>
          <a:solidFill>
            <a:schemeClr val="accent4"/>
          </a:solidFill>
          <a:ln w="76200">
            <a:solidFill>
              <a:schemeClr val="accent4"/>
            </a:solidFill>
          </a:ln>
        </p:spPr>
        <p:txBody>
          <a:bodyPr>
            <a:normAutofit/>
          </a:bodyPr>
          <a:lstStyle/>
          <a:p>
            <a:pPr algn="ctr"/>
            <a:r>
              <a:rPr kumimoji="1" lang="ja-JP" altLang="en-US" sz="3600" dirty="0">
                <a:solidFill>
                  <a:schemeClr val="bg1"/>
                </a:solidFill>
                <a:latin typeface="UD デジタル 教科書体 N-B" panose="02020700000000000000" pitchFamily="17" charset="-128"/>
                <a:ea typeface="UD デジタル 教科書体 N-B" panose="02020700000000000000" pitchFamily="17" charset="-128"/>
              </a:rPr>
              <a:t>調査目的</a:t>
            </a:r>
          </a:p>
        </p:txBody>
      </p:sp>
    </p:spTree>
    <p:extLst>
      <p:ext uri="{BB962C8B-B14F-4D97-AF65-F5344CB8AC3E}">
        <p14:creationId xmlns:p14="http://schemas.microsoft.com/office/powerpoint/2010/main" val="8905497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電話オペレーター</a:t>
            </a:r>
            <a:r>
              <a:rPr kumimoji="1" lang="ja-JP" altLang="en-US" dirty="0" smtClean="0"/>
              <a:t>の課題</a:t>
            </a:r>
            <a:endParaRPr kumimoji="1" lang="ja-JP" altLang="en-US" dirty="0"/>
          </a:p>
        </p:txBody>
      </p:sp>
      <p:sp>
        <p:nvSpPr>
          <p:cNvPr id="3" name="コンテンツ プレースホルダー 2"/>
          <p:cNvSpPr>
            <a:spLocks noGrp="1"/>
          </p:cNvSpPr>
          <p:nvPr>
            <p:ph idx="1"/>
          </p:nvPr>
        </p:nvSpPr>
        <p:spPr>
          <a:xfrm>
            <a:off x="822036" y="2057400"/>
            <a:ext cx="10695709" cy="4038600"/>
          </a:xfrm>
        </p:spPr>
        <p:txBody>
          <a:bodyPr>
            <a:noAutofit/>
          </a:bodyPr>
          <a:lstStyle/>
          <a:p>
            <a:r>
              <a:rPr lang="ja-JP" altLang="en-US" sz="2400" dirty="0">
                <a:latin typeface="+mn-ea"/>
              </a:rPr>
              <a:t>言語障害があります。電話口の女性が子ども扱いするようなため口で対応され、不快だった。（大阪、電動車いす</a:t>
            </a:r>
            <a:r>
              <a:rPr lang="ja-JP" altLang="en-US" sz="2400" dirty="0" smtClean="0">
                <a:latin typeface="+mn-ea"/>
              </a:rPr>
              <a:t>）</a:t>
            </a:r>
            <a:endParaRPr lang="en-US" altLang="ja-JP" sz="2400" dirty="0" smtClean="0">
              <a:latin typeface="+mn-ea"/>
            </a:endParaRPr>
          </a:p>
          <a:p>
            <a:r>
              <a:rPr lang="ja-JP" altLang="en-US" sz="2400" dirty="0" smtClean="0">
                <a:solidFill>
                  <a:srgbClr val="FF0000"/>
                </a:solidFill>
                <a:latin typeface="+mn-ea"/>
              </a:rPr>
              <a:t>電動車いすが乗れるということを知らない</a:t>
            </a:r>
            <a:r>
              <a:rPr lang="ja-JP" altLang="en-US" sz="2400" dirty="0" smtClean="0">
                <a:latin typeface="+mn-ea"/>
              </a:rPr>
              <a:t>。（栃木、簡易電動車いす）</a:t>
            </a:r>
            <a:endParaRPr lang="en-US" altLang="ja-JP" sz="2400" dirty="0">
              <a:latin typeface="+mn-ea"/>
            </a:endParaRPr>
          </a:p>
          <a:p>
            <a:pPr lvl="0"/>
            <a:endParaRPr kumimoji="1" lang="ja-JP" altLang="en-US" sz="2400" dirty="0">
              <a:latin typeface="+mn-ea"/>
            </a:endParaRPr>
          </a:p>
        </p:txBody>
      </p:sp>
    </p:spTree>
    <p:extLst>
      <p:ext uri="{BB962C8B-B14F-4D97-AF65-F5344CB8AC3E}">
        <p14:creationId xmlns:p14="http://schemas.microsoft.com/office/powerpoint/2010/main" val="3914314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464460"/>
            <a:ext cx="9875520" cy="769257"/>
          </a:xfrm>
        </p:spPr>
        <p:txBody>
          <a:bodyPr/>
          <a:lstStyle/>
          <a:p>
            <a:pPr algn="ctr"/>
            <a:r>
              <a:rPr lang="ja-JP" altLang="en-US" dirty="0"/>
              <a:t>乗降場所</a:t>
            </a:r>
            <a:r>
              <a:rPr kumimoji="1" lang="ja-JP" altLang="en-US" dirty="0" smtClean="0"/>
              <a:t>の課題</a:t>
            </a:r>
            <a:endParaRPr kumimoji="1" lang="ja-JP" altLang="en-US" dirty="0"/>
          </a:p>
        </p:txBody>
      </p:sp>
      <p:sp>
        <p:nvSpPr>
          <p:cNvPr id="3" name="コンテンツ プレースホルダー 2"/>
          <p:cNvSpPr>
            <a:spLocks noGrp="1"/>
          </p:cNvSpPr>
          <p:nvPr>
            <p:ph idx="1"/>
          </p:nvPr>
        </p:nvSpPr>
        <p:spPr>
          <a:xfrm>
            <a:off x="822036" y="1364339"/>
            <a:ext cx="10695709" cy="4601029"/>
          </a:xfrm>
        </p:spPr>
        <p:txBody>
          <a:bodyPr>
            <a:noAutofit/>
          </a:bodyPr>
          <a:lstStyle/>
          <a:p>
            <a:r>
              <a:rPr lang="ja-JP" altLang="en-US" sz="2400" dirty="0">
                <a:latin typeface="+mn-ea"/>
              </a:rPr>
              <a:t>流しのタクシーを拾う際、歩道は植え込みやバリケードがある場所が多く、交差点付近でしか拾うことができない。交差点付近は左折してくる車や歩行者の邪魔になりやすく、乗車準備をしている最中も何度かクラクションを鳴らされていた。（東京、電動車いす）</a:t>
            </a:r>
            <a:endParaRPr lang="en-US" altLang="ja-JP" sz="2400" dirty="0">
              <a:latin typeface="+mn-ea"/>
            </a:endParaRPr>
          </a:p>
          <a:p>
            <a:pPr lvl="0"/>
            <a:r>
              <a:rPr lang="ja-JP" altLang="en-US" sz="2400" dirty="0" smtClean="0">
                <a:latin typeface="+mn-ea"/>
              </a:rPr>
              <a:t>悪</a:t>
            </a:r>
            <a:r>
              <a:rPr lang="ja-JP" altLang="en-US" sz="2400" dirty="0">
                <a:latin typeface="+mn-ea"/>
              </a:rPr>
              <a:t>天候の際、屋根がない時は濡れてしまわないか心配になりました</a:t>
            </a:r>
            <a:r>
              <a:rPr lang="ja-JP" altLang="en-US" sz="2400" dirty="0" smtClean="0">
                <a:latin typeface="+mn-ea"/>
              </a:rPr>
              <a:t>。（栃木、手動車いす）</a:t>
            </a:r>
            <a:endParaRPr lang="ja-JP" altLang="ja-JP" sz="2400" dirty="0">
              <a:latin typeface="+mn-ea"/>
            </a:endParaRPr>
          </a:p>
          <a:p>
            <a:pPr lvl="0"/>
            <a:r>
              <a:rPr lang="ja-JP" altLang="en-US" sz="2400" dirty="0">
                <a:latin typeface="+mn-ea"/>
              </a:rPr>
              <a:t>乗降の場所によってはスロープが敷けない場所やスロープの勾配がキツ</a:t>
            </a:r>
            <a:r>
              <a:rPr lang="ja-JP" altLang="en-US" sz="2400" dirty="0" err="1">
                <a:latin typeface="+mn-ea"/>
              </a:rPr>
              <a:t>い</a:t>
            </a:r>
            <a:r>
              <a:rPr lang="ja-JP" altLang="en-US" sz="2400" dirty="0">
                <a:latin typeface="+mn-ea"/>
              </a:rPr>
              <a:t>場所も多いなと感じました。特に田舎はそうかと思います。（大阪、電動車いす</a:t>
            </a:r>
            <a:r>
              <a:rPr lang="ja-JP" altLang="en-US" sz="2400" dirty="0" smtClean="0">
                <a:latin typeface="+mn-ea"/>
              </a:rPr>
              <a:t>）</a:t>
            </a:r>
            <a:endParaRPr lang="en-US" altLang="ja-JP" sz="2400" dirty="0" smtClean="0">
              <a:latin typeface="+mn-ea"/>
            </a:endParaRPr>
          </a:p>
          <a:p>
            <a:pPr lvl="0"/>
            <a:r>
              <a:rPr lang="ja-JP" altLang="en-US" sz="2400" dirty="0">
                <a:latin typeface="+mn-ea"/>
              </a:rPr>
              <a:t>歩道の段差や縁石等の突起物</a:t>
            </a:r>
            <a:r>
              <a:rPr lang="ja-JP" altLang="en-US" sz="2400" dirty="0" smtClean="0">
                <a:latin typeface="+mn-ea"/>
              </a:rPr>
              <a:t>。（静岡、手動車いす）</a:t>
            </a:r>
            <a:endParaRPr lang="en-US" altLang="ja-JP" sz="2400" dirty="0" smtClean="0">
              <a:latin typeface="+mn-ea"/>
            </a:endParaRPr>
          </a:p>
          <a:p>
            <a:pPr lvl="0"/>
            <a:r>
              <a:rPr lang="ja-JP" altLang="en-US" sz="2400" dirty="0" smtClean="0">
                <a:latin typeface="+mn-ea"/>
              </a:rPr>
              <a:t>一列</a:t>
            </a:r>
            <a:r>
              <a:rPr lang="ja-JP" altLang="en-US" sz="2400" dirty="0">
                <a:latin typeface="+mn-ea"/>
              </a:rPr>
              <a:t>のタクシー乗り場だと</a:t>
            </a:r>
            <a:r>
              <a:rPr lang="en-US" altLang="ja-JP" sz="2400" dirty="0">
                <a:latin typeface="+mn-ea"/>
              </a:rPr>
              <a:t>UD</a:t>
            </a:r>
            <a:r>
              <a:rPr lang="ja-JP" altLang="en-US" sz="2400" dirty="0">
                <a:latin typeface="+mn-ea"/>
              </a:rPr>
              <a:t>タクシーが並んでいても、タイミング良く乗れない。せっかく前方に</a:t>
            </a:r>
            <a:r>
              <a:rPr lang="en-US" altLang="ja-JP" sz="2400" dirty="0">
                <a:latin typeface="+mn-ea"/>
              </a:rPr>
              <a:t>UD</a:t>
            </a:r>
            <a:r>
              <a:rPr lang="ja-JP" altLang="en-US" sz="2400" dirty="0">
                <a:latin typeface="+mn-ea"/>
              </a:rPr>
              <a:t>タクシーがいてるのに乗れない（ことがある）</a:t>
            </a:r>
            <a:r>
              <a:rPr lang="ja-JP" altLang="en-US" sz="2400" dirty="0" smtClean="0">
                <a:latin typeface="+mn-ea"/>
              </a:rPr>
              <a:t>。（大阪、手動車いす）</a:t>
            </a:r>
            <a:endParaRPr kumimoji="1" lang="ja-JP" altLang="en-US" sz="2400" dirty="0">
              <a:latin typeface="+mn-ea"/>
            </a:endParaRPr>
          </a:p>
        </p:txBody>
      </p:sp>
    </p:spTree>
    <p:extLst>
      <p:ext uri="{BB962C8B-B14F-4D97-AF65-F5344CB8AC3E}">
        <p14:creationId xmlns:p14="http://schemas.microsoft.com/office/powerpoint/2010/main" val="12814226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Ⅷ</a:t>
            </a:r>
            <a:r>
              <a:rPr kumimoji="1" lang="en-US" altLang="ja-JP" dirty="0" smtClean="0"/>
              <a:t>.</a:t>
            </a:r>
            <a:r>
              <a:rPr kumimoji="1" lang="ja-JP" altLang="en-US" dirty="0" smtClean="0"/>
              <a:t>感想</a:t>
            </a:r>
            <a:r>
              <a:rPr lang="ja-JP" altLang="en-US" dirty="0"/>
              <a:t>等</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36306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6106" y="327211"/>
            <a:ext cx="9875520" cy="977153"/>
          </a:xfrm>
        </p:spPr>
        <p:txBody>
          <a:bodyPr>
            <a:normAutofit/>
          </a:bodyPr>
          <a:lstStyle/>
          <a:p>
            <a:pPr algn="ctr"/>
            <a:r>
              <a:rPr lang="ja-JP" altLang="en-US" sz="3600" dirty="0"/>
              <a:t>１</a:t>
            </a:r>
            <a:r>
              <a:rPr kumimoji="1" lang="ja-JP" altLang="en-US" sz="3600" dirty="0" smtClean="0"/>
              <a:t>．感想　（良い感想）　①</a:t>
            </a:r>
            <a:endParaRPr kumimoji="1" lang="ja-JP" altLang="en-US" sz="3600" dirty="0"/>
          </a:p>
        </p:txBody>
      </p:sp>
      <p:sp>
        <p:nvSpPr>
          <p:cNvPr id="3" name="コンテンツ プレースホルダー 2"/>
          <p:cNvSpPr>
            <a:spLocks noGrp="1"/>
          </p:cNvSpPr>
          <p:nvPr>
            <p:ph idx="1"/>
          </p:nvPr>
        </p:nvSpPr>
        <p:spPr>
          <a:xfrm>
            <a:off x="699248" y="1210236"/>
            <a:ext cx="10596282" cy="5190564"/>
          </a:xfrm>
        </p:spPr>
        <p:txBody>
          <a:bodyPr>
            <a:normAutofit/>
          </a:bodyPr>
          <a:lstStyle/>
          <a:p>
            <a:r>
              <a:rPr lang="ja-JP" altLang="en-US" sz="2400" dirty="0">
                <a:latin typeface="+mn-ea"/>
              </a:rPr>
              <a:t>乗れてしまえば</a:t>
            </a:r>
            <a:r>
              <a:rPr lang="ja-JP" altLang="en-US" sz="2400" dirty="0" smtClean="0">
                <a:latin typeface="+mn-ea"/>
              </a:rPr>
              <a:t>快適（栃木、手動車いす）</a:t>
            </a:r>
            <a:endParaRPr lang="en-US" altLang="ja-JP" sz="2400" dirty="0" smtClean="0">
              <a:latin typeface="+mn-ea"/>
            </a:endParaRPr>
          </a:p>
          <a:p>
            <a:r>
              <a:rPr lang="ja-JP" altLang="en-US" sz="2400" dirty="0" smtClean="0">
                <a:latin typeface="+mn-ea"/>
              </a:rPr>
              <a:t>社内</a:t>
            </a:r>
            <a:r>
              <a:rPr lang="ja-JP" altLang="en-US" sz="2400" dirty="0">
                <a:latin typeface="+mn-ea"/>
              </a:rPr>
              <a:t>研修のことを、よく覚えていてくれて、ありがたかった。高齢者で車いすを乗っている人が、車いすに乗ったまま乗りたいと言っていることが多い、と話されていた</a:t>
            </a:r>
            <a:r>
              <a:rPr lang="ja-JP" altLang="en-US" sz="2400" dirty="0" smtClean="0">
                <a:latin typeface="+mn-ea"/>
              </a:rPr>
              <a:t>。（愛知、電動車いす）</a:t>
            </a:r>
            <a:endParaRPr lang="en-US" altLang="ja-JP" sz="2400" dirty="0" smtClean="0">
              <a:latin typeface="+mn-ea"/>
            </a:endParaRPr>
          </a:p>
          <a:p>
            <a:r>
              <a:rPr lang="ja-JP" altLang="en-US" sz="2400" dirty="0">
                <a:latin typeface="+mn-ea"/>
              </a:rPr>
              <a:t>乗車時に、車椅子の利用が多く利用されているという話を聞いて、ＵＤタクシーが一般的に広まって来ていると感じた</a:t>
            </a:r>
            <a:r>
              <a:rPr lang="ja-JP" altLang="en-US" sz="2400" dirty="0" smtClean="0">
                <a:latin typeface="+mn-ea"/>
              </a:rPr>
              <a:t>。（沖縄、手動</a:t>
            </a:r>
            <a:r>
              <a:rPr lang="ja-JP" altLang="en-US" sz="2400" dirty="0">
                <a:latin typeface="+mn-ea"/>
              </a:rPr>
              <a:t>車いす</a:t>
            </a:r>
            <a:r>
              <a:rPr lang="ja-JP" altLang="en-US" sz="2400" dirty="0" smtClean="0">
                <a:latin typeface="+mn-ea"/>
              </a:rPr>
              <a:t>）</a:t>
            </a:r>
            <a:endParaRPr lang="en-US" altLang="ja-JP" sz="2400" dirty="0" smtClean="0">
              <a:latin typeface="+mn-ea"/>
            </a:endParaRPr>
          </a:p>
          <a:p>
            <a:r>
              <a:rPr lang="ja-JP" altLang="en-US" sz="2400" dirty="0">
                <a:latin typeface="+mn-ea"/>
              </a:rPr>
              <a:t>スロープの長さが長くなり（先端に黒い短い板を取り付けるタイプ）角度が緩やかになったの</a:t>
            </a:r>
            <a:r>
              <a:rPr lang="ja-JP" altLang="en-US" sz="2400" dirty="0" err="1">
                <a:latin typeface="+mn-ea"/>
              </a:rPr>
              <a:t>で</a:t>
            </a:r>
            <a:r>
              <a:rPr lang="ja-JP" altLang="en-US" sz="2400" dirty="0">
                <a:latin typeface="+mn-ea"/>
              </a:rPr>
              <a:t>乗りやすくなったと思う</a:t>
            </a:r>
            <a:r>
              <a:rPr lang="ja-JP" altLang="en-US" sz="2400" dirty="0" smtClean="0">
                <a:latin typeface="+mn-ea"/>
              </a:rPr>
              <a:t>。（愛知、電動車いす）</a:t>
            </a:r>
            <a:endParaRPr lang="en-US" altLang="ja-JP" sz="2400" dirty="0" smtClean="0">
              <a:latin typeface="+mn-ea"/>
            </a:endParaRPr>
          </a:p>
          <a:p>
            <a:r>
              <a:rPr lang="en-US" altLang="ja-JP" sz="2400" dirty="0">
                <a:latin typeface="+mn-ea"/>
              </a:rPr>
              <a:t>8</a:t>
            </a:r>
            <a:r>
              <a:rPr lang="ja-JP" altLang="en-US" sz="2400" dirty="0">
                <a:latin typeface="+mn-ea"/>
              </a:rPr>
              <a:t>月に乗車拒否した会社だが、</a:t>
            </a:r>
            <a:r>
              <a:rPr lang="en-US" altLang="ja-JP" sz="2400" dirty="0">
                <a:latin typeface="+mn-ea"/>
              </a:rPr>
              <a:t>8</a:t>
            </a:r>
            <a:r>
              <a:rPr lang="ja-JP" altLang="en-US" sz="2400" dirty="0">
                <a:latin typeface="+mn-ea"/>
              </a:rPr>
              <a:t>月に市福祉課から注意の連絡していたせいか、拒否はなかったし、大まか覚えていて、固定とシートベルトまではできていた。運転の流れがソフトで発進やブレーキなども丁寧で乗り心地が良かった。（東京、手動車いす</a:t>
            </a:r>
            <a:r>
              <a:rPr lang="ja-JP" altLang="en-US" sz="2400" dirty="0" smtClean="0">
                <a:latin typeface="+mn-ea"/>
              </a:rPr>
              <a:t>）</a:t>
            </a:r>
            <a:endParaRPr lang="en-US" altLang="ja-JP" sz="2400" dirty="0">
              <a:latin typeface="+mn-ea"/>
            </a:endParaRPr>
          </a:p>
          <a:p>
            <a:endParaRPr lang="en-US" altLang="ja-JP" sz="2400" dirty="0" smtClean="0">
              <a:latin typeface="+mn-ea"/>
            </a:endParaRPr>
          </a:p>
        </p:txBody>
      </p:sp>
    </p:spTree>
    <p:extLst>
      <p:ext uri="{BB962C8B-B14F-4D97-AF65-F5344CB8AC3E}">
        <p14:creationId xmlns:p14="http://schemas.microsoft.com/office/powerpoint/2010/main" val="29004359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6106" y="327211"/>
            <a:ext cx="9875520" cy="977153"/>
          </a:xfrm>
        </p:spPr>
        <p:txBody>
          <a:bodyPr>
            <a:normAutofit/>
          </a:bodyPr>
          <a:lstStyle/>
          <a:p>
            <a:pPr algn="ctr"/>
            <a:r>
              <a:rPr lang="ja-JP" altLang="en-US" sz="3600" dirty="0"/>
              <a:t>１</a:t>
            </a:r>
            <a:r>
              <a:rPr kumimoji="1" lang="ja-JP" altLang="en-US" sz="3600" dirty="0" smtClean="0"/>
              <a:t>．感想　（良い感想）　②</a:t>
            </a:r>
            <a:endParaRPr kumimoji="1" lang="ja-JP" altLang="en-US" sz="3600" dirty="0"/>
          </a:p>
        </p:txBody>
      </p:sp>
      <p:sp>
        <p:nvSpPr>
          <p:cNvPr id="3" name="コンテンツ プレースホルダー 2"/>
          <p:cNvSpPr>
            <a:spLocks noGrp="1"/>
          </p:cNvSpPr>
          <p:nvPr>
            <p:ph idx="1"/>
          </p:nvPr>
        </p:nvSpPr>
        <p:spPr>
          <a:xfrm>
            <a:off x="699248" y="1210236"/>
            <a:ext cx="10596282" cy="5190564"/>
          </a:xfrm>
        </p:spPr>
        <p:txBody>
          <a:bodyPr>
            <a:normAutofit/>
          </a:bodyPr>
          <a:lstStyle/>
          <a:p>
            <a:r>
              <a:rPr lang="en-US" altLang="ja-JP" sz="2400" dirty="0" smtClean="0">
                <a:latin typeface="+mn-ea"/>
              </a:rPr>
              <a:t>UD</a:t>
            </a:r>
            <a:r>
              <a:rPr lang="ja-JP" altLang="en-US" sz="2400" dirty="0">
                <a:latin typeface="+mn-ea"/>
              </a:rPr>
              <a:t>タクシーに乗ってきた中で</a:t>
            </a:r>
            <a:r>
              <a:rPr lang="en-US" altLang="ja-JP" sz="2400" dirty="0">
                <a:latin typeface="+mn-ea"/>
              </a:rPr>
              <a:t>5</a:t>
            </a:r>
            <a:r>
              <a:rPr lang="ja-JP" altLang="en-US" sz="2400" dirty="0">
                <a:latin typeface="+mn-ea"/>
              </a:rPr>
              <a:t>分で乗車できたのはこれまでで最速で、これくらいスムーズに乗車できるのがスタンダードになればいいなと思いました。（東京、簡易電動車いす）</a:t>
            </a:r>
            <a:endParaRPr lang="en-US" altLang="ja-JP" sz="2400" dirty="0">
              <a:latin typeface="+mn-ea"/>
            </a:endParaRPr>
          </a:p>
          <a:p>
            <a:r>
              <a:rPr lang="ja-JP" altLang="en-US" sz="2400" dirty="0">
                <a:latin typeface="+mn-ea"/>
              </a:rPr>
              <a:t>前もって準備してくれたのが</a:t>
            </a:r>
            <a:r>
              <a:rPr lang="en-US" altLang="ja-JP" sz="2400" dirty="0">
                <a:latin typeface="+mn-ea"/>
              </a:rPr>
              <a:t>､</a:t>
            </a:r>
            <a:r>
              <a:rPr lang="ja-JP" altLang="en-US" sz="2400" dirty="0">
                <a:latin typeface="+mn-ea"/>
              </a:rPr>
              <a:t>良かったです。（静岡、電動車いす</a:t>
            </a:r>
            <a:r>
              <a:rPr lang="ja-JP" altLang="en-US" sz="2400" dirty="0" smtClean="0">
                <a:latin typeface="+mn-ea"/>
              </a:rPr>
              <a:t>）</a:t>
            </a:r>
            <a:endParaRPr lang="en-US" altLang="ja-JP" sz="2400" dirty="0" smtClean="0">
              <a:latin typeface="+mn-ea"/>
            </a:endParaRPr>
          </a:p>
          <a:p>
            <a:endParaRPr lang="en-US" altLang="ja-JP" sz="2400" dirty="0">
              <a:latin typeface="+mn-ea"/>
            </a:endParaRPr>
          </a:p>
          <a:p>
            <a:pPr marL="45720" indent="0">
              <a:buNone/>
            </a:pPr>
            <a:r>
              <a:rPr lang="ja-JP" altLang="en-US" sz="2400" dirty="0" smtClean="0">
                <a:solidFill>
                  <a:srgbClr val="FF0000"/>
                </a:solidFill>
                <a:latin typeface="+mn-ea"/>
              </a:rPr>
              <a:t>ドライバーが親切だった、丁寧だった、一生懸命やってくれたとの回答が全体で</a:t>
            </a:r>
            <a:r>
              <a:rPr lang="en-US" altLang="ja-JP" sz="2400" dirty="0" smtClean="0">
                <a:solidFill>
                  <a:srgbClr val="FF0000"/>
                </a:solidFill>
                <a:latin typeface="+mn-ea"/>
              </a:rPr>
              <a:t>10</a:t>
            </a:r>
            <a:r>
              <a:rPr lang="ja-JP" altLang="en-US" sz="2400" dirty="0" smtClean="0">
                <a:solidFill>
                  <a:srgbClr val="FF0000"/>
                </a:solidFill>
                <a:latin typeface="+mn-ea"/>
              </a:rPr>
              <a:t>件あり、不慣れでも断らずに乗せてくれたことに好意的な感想が多かった</a:t>
            </a:r>
            <a:r>
              <a:rPr lang="ja-JP" altLang="en-US" sz="2400" dirty="0">
                <a:solidFill>
                  <a:srgbClr val="FF0000"/>
                </a:solidFill>
                <a:latin typeface="+mn-ea"/>
              </a:rPr>
              <a:t>。</a:t>
            </a:r>
            <a:endParaRPr lang="en-US" altLang="ja-JP" sz="2400" dirty="0">
              <a:solidFill>
                <a:srgbClr val="FF0000"/>
              </a:solidFill>
              <a:latin typeface="+mn-ea"/>
            </a:endParaRPr>
          </a:p>
          <a:p>
            <a:endParaRPr lang="en-US" altLang="ja-JP" sz="2400" dirty="0">
              <a:latin typeface="+mn-ea"/>
            </a:endParaRPr>
          </a:p>
          <a:p>
            <a:endParaRPr lang="en-US" altLang="ja-JP" sz="2400" dirty="0" smtClean="0">
              <a:latin typeface="+mn-ea"/>
            </a:endParaRPr>
          </a:p>
        </p:txBody>
      </p:sp>
    </p:spTree>
    <p:extLst>
      <p:ext uri="{BB962C8B-B14F-4D97-AF65-F5344CB8AC3E}">
        <p14:creationId xmlns:p14="http://schemas.microsoft.com/office/powerpoint/2010/main" val="19667352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6106" y="327211"/>
            <a:ext cx="9875520" cy="977153"/>
          </a:xfrm>
        </p:spPr>
        <p:txBody>
          <a:bodyPr>
            <a:normAutofit/>
          </a:bodyPr>
          <a:lstStyle/>
          <a:p>
            <a:pPr algn="ctr"/>
            <a:r>
              <a:rPr lang="ja-JP" altLang="en-US" sz="3600" dirty="0"/>
              <a:t>１</a:t>
            </a:r>
            <a:r>
              <a:rPr kumimoji="1" lang="ja-JP" altLang="en-US" sz="3600" dirty="0" smtClean="0"/>
              <a:t>．感想　（良くない感想）</a:t>
            </a:r>
            <a:endParaRPr kumimoji="1" lang="ja-JP" altLang="en-US" sz="3600" dirty="0"/>
          </a:p>
        </p:txBody>
      </p:sp>
      <p:sp>
        <p:nvSpPr>
          <p:cNvPr id="3" name="コンテンツ プレースホルダー 2"/>
          <p:cNvSpPr>
            <a:spLocks noGrp="1"/>
          </p:cNvSpPr>
          <p:nvPr>
            <p:ph idx="1"/>
          </p:nvPr>
        </p:nvSpPr>
        <p:spPr>
          <a:xfrm>
            <a:off x="699248" y="1210236"/>
            <a:ext cx="10596282" cy="5190564"/>
          </a:xfrm>
        </p:spPr>
        <p:txBody>
          <a:bodyPr>
            <a:normAutofit/>
          </a:bodyPr>
          <a:lstStyle/>
          <a:p>
            <a:r>
              <a:rPr lang="ja-JP" altLang="en-US" sz="2400" dirty="0" smtClean="0">
                <a:latin typeface="+mn-ea"/>
              </a:rPr>
              <a:t>座席</a:t>
            </a:r>
            <a:r>
              <a:rPr lang="ja-JP" altLang="en-US" sz="2400" dirty="0">
                <a:latin typeface="+mn-ea"/>
              </a:rPr>
              <a:t>を起こす、スロープの設置まではスムーズだったが、シートベルトの装着に苦戦していた。説明書を見ながらどうにか装着できたが、きつく締められて苦しかった。車いすにベルトを通す際も本人に確認せずに勝手にベルトを通された</a:t>
            </a:r>
            <a:r>
              <a:rPr lang="ja-JP" altLang="en-US" sz="2400" dirty="0" smtClean="0">
                <a:latin typeface="+mn-ea"/>
              </a:rPr>
              <a:t>。（東京、電動車いす）</a:t>
            </a:r>
            <a:endParaRPr lang="en-US" altLang="ja-JP" sz="2400" dirty="0" smtClean="0">
              <a:latin typeface="+mn-ea"/>
            </a:endParaRPr>
          </a:p>
          <a:p>
            <a:r>
              <a:rPr lang="ja-JP" altLang="en-US" sz="2400" dirty="0">
                <a:latin typeface="+mn-ea"/>
              </a:rPr>
              <a:t>車内が狭く窮屈さを感じました。（大阪、電動車いす</a:t>
            </a:r>
            <a:r>
              <a:rPr lang="ja-JP" altLang="en-US" sz="2400" dirty="0" smtClean="0">
                <a:latin typeface="+mn-ea"/>
              </a:rPr>
              <a:t>）</a:t>
            </a:r>
            <a:endParaRPr lang="en-US" altLang="ja-JP" sz="2400" dirty="0" smtClean="0">
              <a:latin typeface="+mn-ea"/>
            </a:endParaRPr>
          </a:p>
          <a:p>
            <a:r>
              <a:rPr lang="ja-JP" altLang="en-US" sz="2400" dirty="0">
                <a:latin typeface="+mn-ea"/>
              </a:rPr>
              <a:t>丁寧な対応ではありましたが、揺れが酷く、横向き乗車だった為、身体に堪えるものがありました。（大阪、電動車いす</a:t>
            </a:r>
            <a:r>
              <a:rPr lang="ja-JP" altLang="en-US" sz="2400" dirty="0" smtClean="0">
                <a:latin typeface="+mn-ea"/>
              </a:rPr>
              <a:t>）</a:t>
            </a:r>
            <a:endParaRPr lang="en-US" altLang="ja-JP" sz="2400" dirty="0" smtClean="0">
              <a:latin typeface="+mn-ea"/>
            </a:endParaRPr>
          </a:p>
          <a:p>
            <a:endParaRPr lang="en-US" altLang="ja-JP" sz="2400" dirty="0" smtClean="0">
              <a:latin typeface="+mn-ea"/>
            </a:endParaRPr>
          </a:p>
        </p:txBody>
      </p:sp>
    </p:spTree>
    <p:extLst>
      <p:ext uri="{BB962C8B-B14F-4D97-AF65-F5344CB8AC3E}">
        <p14:creationId xmlns:p14="http://schemas.microsoft.com/office/powerpoint/2010/main" val="36772573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6106" y="327211"/>
            <a:ext cx="9875520" cy="977153"/>
          </a:xfrm>
        </p:spPr>
        <p:txBody>
          <a:bodyPr>
            <a:normAutofit/>
          </a:bodyPr>
          <a:lstStyle/>
          <a:p>
            <a:pPr algn="ctr"/>
            <a:r>
              <a:rPr lang="ja-JP" altLang="en-US" sz="3600" dirty="0"/>
              <a:t>１</a:t>
            </a:r>
            <a:r>
              <a:rPr kumimoji="1" lang="ja-JP" altLang="en-US" sz="3600" dirty="0" smtClean="0"/>
              <a:t>．感想　（その他の感想）</a:t>
            </a:r>
            <a:endParaRPr kumimoji="1" lang="ja-JP" altLang="en-US" sz="3600" dirty="0"/>
          </a:p>
        </p:txBody>
      </p:sp>
      <p:sp>
        <p:nvSpPr>
          <p:cNvPr id="3" name="コンテンツ プレースホルダー 2"/>
          <p:cNvSpPr>
            <a:spLocks noGrp="1"/>
          </p:cNvSpPr>
          <p:nvPr>
            <p:ph idx="1"/>
          </p:nvPr>
        </p:nvSpPr>
        <p:spPr>
          <a:xfrm>
            <a:off x="699248" y="1210236"/>
            <a:ext cx="10596282" cy="5190564"/>
          </a:xfrm>
        </p:spPr>
        <p:txBody>
          <a:bodyPr>
            <a:normAutofit fontScale="92500" lnSpcReduction="20000"/>
          </a:bodyPr>
          <a:lstStyle/>
          <a:p>
            <a:r>
              <a:rPr lang="ja-JP" altLang="en-US" sz="2400" dirty="0" smtClean="0">
                <a:latin typeface="+mn-ea"/>
              </a:rPr>
              <a:t>降車</a:t>
            </a:r>
            <a:r>
              <a:rPr lang="ja-JP" altLang="en-US" sz="2400" dirty="0">
                <a:latin typeface="+mn-ea"/>
              </a:rPr>
              <a:t>終えた後、運転手さんが「できた。ホッとした」とおっしゃっていた。実感がこもっていた。車椅子の利用客は結構いるそうです。全体では車椅子でない利用客の方が多いそうで、車内が広々しているので喜ばれるそうです。（岩手、電動車いす</a:t>
            </a:r>
            <a:r>
              <a:rPr lang="ja-JP" altLang="en-US" sz="2400" dirty="0" smtClean="0">
                <a:latin typeface="+mn-ea"/>
              </a:rPr>
              <a:t>）</a:t>
            </a:r>
            <a:endParaRPr lang="en-US" altLang="ja-JP" sz="2400" dirty="0" smtClean="0">
              <a:latin typeface="+mn-ea"/>
            </a:endParaRPr>
          </a:p>
          <a:p>
            <a:r>
              <a:rPr lang="ja-JP" altLang="en-US" sz="2400" dirty="0">
                <a:latin typeface="+mn-ea"/>
              </a:rPr>
              <a:t>何時でも誰でも乗れるようになって欲しい、それが当然なのだという事をタクシー業界も理解するべきだし一般の人もそういう認識でいて欲しい。</a:t>
            </a:r>
            <a:r>
              <a:rPr lang="ja-JP" altLang="en-US" sz="2400" dirty="0" smtClean="0">
                <a:latin typeface="+mn-ea"/>
              </a:rPr>
              <a:t>（福島、電動車いす）</a:t>
            </a:r>
            <a:endParaRPr lang="en-US" altLang="ja-JP" sz="2400" dirty="0">
              <a:latin typeface="+mn-ea"/>
            </a:endParaRPr>
          </a:p>
          <a:p>
            <a:r>
              <a:rPr lang="ja-JP" altLang="en-US" sz="2400" dirty="0">
                <a:latin typeface="+mn-ea"/>
              </a:rPr>
              <a:t>研修を年に</a:t>
            </a:r>
            <a:r>
              <a:rPr lang="en-US" altLang="ja-JP" sz="2400" dirty="0">
                <a:latin typeface="+mn-ea"/>
              </a:rPr>
              <a:t>1</a:t>
            </a:r>
            <a:r>
              <a:rPr lang="ja-JP" altLang="en-US" sz="2400" dirty="0">
                <a:latin typeface="+mn-ea"/>
              </a:rPr>
              <a:t>回とかではなく、年に数回受けて、これからも車いす利用者が乗れるように、少しでもしてほしいと思う</a:t>
            </a:r>
            <a:r>
              <a:rPr lang="ja-JP" altLang="en-US" sz="2400" dirty="0" smtClean="0">
                <a:latin typeface="+mn-ea"/>
              </a:rPr>
              <a:t>。（愛知、電動車いす）</a:t>
            </a:r>
            <a:endParaRPr lang="en-US" altLang="ja-JP" sz="2400" dirty="0" smtClean="0">
              <a:latin typeface="+mn-ea"/>
            </a:endParaRPr>
          </a:p>
          <a:p>
            <a:r>
              <a:rPr lang="ja-JP" altLang="en-US" sz="2400" dirty="0">
                <a:latin typeface="+mn-ea"/>
              </a:rPr>
              <a:t>今回乗った運転手は、乗車行動のために練習したと話しており、普段は練習したことがなかった。普段から練習を繰り返すようにタクシー会社へ働きかける必要があると感じた</a:t>
            </a:r>
            <a:r>
              <a:rPr lang="ja-JP" altLang="en-US" sz="2400" dirty="0" smtClean="0">
                <a:latin typeface="+mn-ea"/>
              </a:rPr>
              <a:t>。（東京、電動車いす）</a:t>
            </a:r>
            <a:endParaRPr lang="en-US" altLang="ja-JP" sz="2400" dirty="0" smtClean="0">
              <a:latin typeface="+mn-ea"/>
            </a:endParaRPr>
          </a:p>
          <a:p>
            <a:r>
              <a:rPr lang="ja-JP" altLang="en-US" sz="2400" dirty="0">
                <a:latin typeface="+mn-ea"/>
              </a:rPr>
              <a:t>運転手席にある料金箱や</a:t>
            </a:r>
            <a:r>
              <a:rPr lang="en-US" altLang="ja-JP" sz="2400" dirty="0">
                <a:latin typeface="+mn-ea"/>
              </a:rPr>
              <a:t>QR</a:t>
            </a:r>
            <a:r>
              <a:rPr lang="ja-JP" altLang="en-US" sz="2400" dirty="0">
                <a:latin typeface="+mn-ea"/>
              </a:rPr>
              <a:t>コード決済のための画面の位置を検討して</a:t>
            </a:r>
            <a:r>
              <a:rPr lang="ja-JP" altLang="en-US" sz="2400" dirty="0" smtClean="0">
                <a:latin typeface="+mn-ea"/>
              </a:rPr>
              <a:t>ほしい。（愛知、電動車いす）</a:t>
            </a:r>
            <a:endParaRPr lang="en-US" altLang="ja-JP" sz="2400" dirty="0" smtClean="0">
              <a:latin typeface="+mn-ea"/>
            </a:endParaRPr>
          </a:p>
          <a:p>
            <a:r>
              <a:rPr lang="en-US" altLang="ja-JP" sz="2400" dirty="0">
                <a:latin typeface="+mn-ea"/>
              </a:rPr>
              <a:t>UD</a:t>
            </a:r>
            <a:r>
              <a:rPr lang="ja-JP" altLang="en-US" sz="2400" dirty="0">
                <a:latin typeface="+mn-ea"/>
              </a:rPr>
              <a:t>タクシー所有台数を公表すべき。台数に限りがある、という理由で時間指定予約ができないというのは、認められるのか</a:t>
            </a:r>
            <a:r>
              <a:rPr lang="ja-JP" altLang="en-US" sz="2400" dirty="0" smtClean="0">
                <a:latin typeface="+mn-ea"/>
              </a:rPr>
              <a:t>？（愛知、電動車いす）</a:t>
            </a:r>
            <a:endParaRPr lang="en-US" altLang="ja-JP" sz="2400" dirty="0" smtClean="0">
              <a:latin typeface="+mn-ea"/>
            </a:endParaRPr>
          </a:p>
        </p:txBody>
      </p:sp>
    </p:spTree>
    <p:extLst>
      <p:ext uri="{BB962C8B-B14F-4D97-AF65-F5344CB8AC3E}">
        <p14:creationId xmlns:p14="http://schemas.microsoft.com/office/powerpoint/2010/main" val="1220297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descr="[フリーイラスト] &lt;strong&gt;日本地図&lt;/strong&g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09536" y="546170"/>
            <a:ext cx="7822550" cy="5928027"/>
          </a:xfrm>
        </p:spPr>
      </p:pic>
      <p:sp>
        <p:nvSpPr>
          <p:cNvPr id="2" name="タイトル 1"/>
          <p:cNvSpPr>
            <a:spLocks noGrp="1"/>
          </p:cNvSpPr>
          <p:nvPr>
            <p:ph type="title"/>
          </p:nvPr>
        </p:nvSpPr>
        <p:spPr>
          <a:xfrm>
            <a:off x="569562" y="226423"/>
            <a:ext cx="9875520" cy="2303194"/>
          </a:xfrm>
        </p:spPr>
        <p:txBody>
          <a:bodyPr>
            <a:normAutofit/>
          </a:bodyPr>
          <a:lstStyle/>
          <a:p>
            <a:r>
              <a:rPr lang="ja-JP" altLang="en-US" sz="4000" dirty="0"/>
              <a:t>２</a:t>
            </a:r>
            <a:r>
              <a:rPr lang="ja-JP" altLang="en-US" sz="4000" dirty="0" smtClean="0"/>
              <a:t>．</a:t>
            </a:r>
            <a:r>
              <a:rPr lang="ja-JP" altLang="en-US" sz="4000" dirty="0" smtClean="0">
                <a:latin typeface="UD デジタル 教科書体 N-B" panose="02020700000000000000" pitchFamily="17" charset="-128"/>
                <a:ea typeface="UD デジタル 教科書体 N-B" panose="02020700000000000000" pitchFamily="17" charset="-128"/>
              </a:rPr>
              <a:t>全国</a:t>
            </a:r>
            <a:r>
              <a:rPr lang="en-US" altLang="ja-JP" sz="4000" dirty="0">
                <a:latin typeface="UD デジタル 教科書体 N-B" panose="02020700000000000000" pitchFamily="17" charset="-128"/>
                <a:ea typeface="UD デジタル 教科書体 N-B" panose="02020700000000000000" pitchFamily="17" charset="-128"/>
              </a:rPr>
              <a:t>17</a:t>
            </a:r>
            <a:r>
              <a:rPr lang="ja-JP" altLang="en-US" sz="4000" dirty="0" smtClean="0">
                <a:latin typeface="UD デジタル 教科書体 N-B" panose="02020700000000000000" pitchFamily="17" charset="-128"/>
                <a:ea typeface="UD デジタル 教科書体 N-B" panose="02020700000000000000" pitchFamily="17" charset="-128"/>
              </a:rPr>
              <a:t>都道府県</a:t>
            </a:r>
            <a:r>
              <a:rPr lang="ja-JP" altLang="en-US" sz="3600" dirty="0" smtClean="0">
                <a:latin typeface="UD デジタル 教科書体 N-B" panose="02020700000000000000" pitchFamily="17" charset="-128"/>
                <a:ea typeface="UD デジタル 教科書体 N-B" panose="02020700000000000000" pitchFamily="17" charset="-128"/>
              </a:rPr>
              <a:t>（延べ</a:t>
            </a:r>
            <a:r>
              <a:rPr lang="en-US" altLang="ja-JP" sz="3600" dirty="0" smtClean="0">
                <a:latin typeface="UD デジタル 教科書体 N-B" panose="02020700000000000000" pitchFamily="17" charset="-128"/>
                <a:ea typeface="UD デジタル 教科書体 N-B" panose="02020700000000000000" pitchFamily="17" charset="-128"/>
              </a:rPr>
              <a:t>109</a:t>
            </a:r>
            <a:r>
              <a:rPr lang="ja-JP" altLang="en-US" sz="3600" dirty="0" smtClean="0">
                <a:latin typeface="UD デジタル 教科書体 N-B" panose="02020700000000000000" pitchFamily="17" charset="-128"/>
                <a:ea typeface="UD デジタル 教科書体 N-B" panose="02020700000000000000" pitchFamily="17" charset="-128"/>
              </a:rPr>
              <a:t>名）</a:t>
            </a:r>
            <a:r>
              <a:rPr lang="ja-JP" altLang="en-US" sz="3600" dirty="0">
                <a:latin typeface="UD デジタル 教科書体 N-B" panose="02020700000000000000" pitchFamily="17" charset="-128"/>
                <a:ea typeface="UD デジタル 教科書体 N-B" panose="02020700000000000000" pitchFamily="17" charset="-128"/>
              </a:rPr>
              <a:t/>
            </a:r>
            <a:br>
              <a:rPr lang="ja-JP" altLang="en-US" sz="3600" dirty="0">
                <a:latin typeface="UD デジタル 教科書体 N-B" panose="02020700000000000000" pitchFamily="17" charset="-128"/>
                <a:ea typeface="UD デジタル 教科書体 N-B" panose="02020700000000000000" pitchFamily="17" charset="-128"/>
              </a:rPr>
            </a:br>
            <a:endParaRPr kumimoji="1" lang="ja-JP" altLang="en-US" sz="3600" dirty="0">
              <a:latin typeface="UD デジタル 教科書体 N-B" panose="02020700000000000000" pitchFamily="17" charset="-128"/>
              <a:ea typeface="UD デジタル 教科書体 N-B" panose="02020700000000000000" pitchFamily="17" charset="-128"/>
            </a:endParaRPr>
          </a:p>
        </p:txBody>
      </p:sp>
      <p:sp>
        <p:nvSpPr>
          <p:cNvPr id="6" name="テキスト ボックス 5"/>
          <p:cNvSpPr txBox="1"/>
          <p:nvPr/>
        </p:nvSpPr>
        <p:spPr>
          <a:xfrm>
            <a:off x="8818640" y="656102"/>
            <a:ext cx="1745991" cy="430887"/>
          </a:xfrm>
          <a:prstGeom prst="rect">
            <a:avLst/>
          </a:prstGeom>
          <a:noFill/>
        </p:spPr>
        <p:txBody>
          <a:bodyPr wrap="none" rtlCol="0" anchor="t">
            <a:spAutoFit/>
          </a:bodyPr>
          <a:lstStyle/>
          <a:p>
            <a:r>
              <a:rPr kumimoji="1" lang="ja-JP" altLang="en-US" sz="2200" b="1" dirty="0">
                <a:solidFill>
                  <a:srgbClr val="57B3DC"/>
                </a:solidFill>
                <a:latin typeface="UD デジタル 教科書体 N-B" panose="02020700000000000000" pitchFamily="17" charset="-128"/>
                <a:ea typeface="UD デジタル 教科書体 N-B" panose="02020700000000000000" pitchFamily="17" charset="-128"/>
              </a:rPr>
              <a:t>北海道</a:t>
            </a:r>
            <a:r>
              <a:rPr kumimoji="1" lang="ja-JP" altLang="en-US" sz="2200" b="1" dirty="0" smtClean="0">
                <a:solidFill>
                  <a:srgbClr val="57B3DC"/>
                </a:solidFill>
                <a:latin typeface="UD デジタル 教科書体 N-B" panose="02020700000000000000" pitchFamily="17" charset="-128"/>
                <a:ea typeface="UD デジタル 教科書体 N-B" panose="02020700000000000000" pitchFamily="17" charset="-128"/>
              </a:rPr>
              <a:t>：</a:t>
            </a:r>
            <a:r>
              <a:rPr kumimoji="1" lang="en-US" altLang="ja-JP" sz="2200" b="1" dirty="0" smtClean="0">
                <a:solidFill>
                  <a:srgbClr val="57B3DC"/>
                </a:solidFill>
                <a:latin typeface="UD デジタル 教科書体 N-B" panose="02020700000000000000" pitchFamily="17" charset="-128"/>
                <a:ea typeface="UD デジタル 教科書体 N-B" panose="02020700000000000000" pitchFamily="17" charset="-128"/>
              </a:rPr>
              <a:t>1</a:t>
            </a:r>
            <a:r>
              <a:rPr kumimoji="1" lang="ja-JP" altLang="en-US" sz="2200" b="1" dirty="0" smtClean="0">
                <a:solidFill>
                  <a:srgbClr val="57B3DC"/>
                </a:solidFill>
                <a:latin typeface="UD デジタル 教科書体 N-B" panose="02020700000000000000" pitchFamily="17" charset="-128"/>
                <a:ea typeface="UD デジタル 教科書体 N-B" panose="02020700000000000000" pitchFamily="17" charset="-128"/>
              </a:rPr>
              <a:t>名</a:t>
            </a:r>
            <a:endParaRPr kumimoji="1" lang="ja-JP" altLang="en-US" sz="2200" b="1" dirty="0">
              <a:solidFill>
                <a:srgbClr val="57B3DC"/>
              </a:solidFill>
              <a:latin typeface="UD デジタル 教科書体 N-B" panose="02020700000000000000" pitchFamily="17" charset="-128"/>
              <a:ea typeface="UD デジタル 教科書体 N-B" panose="02020700000000000000" pitchFamily="17" charset="-128"/>
            </a:endParaRPr>
          </a:p>
        </p:txBody>
      </p:sp>
      <p:sp>
        <p:nvSpPr>
          <p:cNvPr id="7" name="テキスト ボックス 6"/>
          <p:cNvSpPr txBox="1"/>
          <p:nvPr/>
        </p:nvSpPr>
        <p:spPr>
          <a:xfrm>
            <a:off x="7723189" y="2825519"/>
            <a:ext cx="1745991" cy="769441"/>
          </a:xfrm>
          <a:prstGeom prst="rect">
            <a:avLst/>
          </a:prstGeom>
          <a:noFill/>
        </p:spPr>
        <p:txBody>
          <a:bodyPr wrap="none" rtlCol="0" anchor="t">
            <a:spAutoFit/>
          </a:bodyPr>
          <a:lstStyle/>
          <a:p>
            <a:r>
              <a:rPr lang="ja-JP" altLang="en-US" sz="2200" b="1" dirty="0" smtClean="0">
                <a:solidFill>
                  <a:srgbClr val="3BB3AA"/>
                </a:solidFill>
                <a:latin typeface="UD デジタル 教科書体 N-B" panose="02020700000000000000" pitchFamily="17" charset="-128"/>
                <a:ea typeface="UD デジタル 教科書体 N-B" panose="02020700000000000000" pitchFamily="17" charset="-128"/>
              </a:rPr>
              <a:t>岩手県：</a:t>
            </a:r>
            <a:r>
              <a:rPr lang="en-US" altLang="ja-JP" sz="2200" b="1" dirty="0" smtClean="0">
                <a:solidFill>
                  <a:srgbClr val="3BB3AA"/>
                </a:solidFill>
                <a:latin typeface="UD デジタル 教科書体 N-B" panose="02020700000000000000" pitchFamily="17" charset="-128"/>
                <a:ea typeface="UD デジタル 教科書体 N-B" panose="02020700000000000000" pitchFamily="17" charset="-128"/>
              </a:rPr>
              <a:t>4</a:t>
            </a:r>
            <a:r>
              <a:rPr lang="ja-JP" altLang="en-US" sz="2200" b="1" dirty="0" smtClean="0">
                <a:solidFill>
                  <a:srgbClr val="3BB3AA"/>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3BB3AA"/>
              </a:solidFill>
              <a:latin typeface="UD デジタル 教科書体 N-B" panose="02020700000000000000" pitchFamily="17" charset="-128"/>
              <a:ea typeface="UD デジタル 教科書体 N-B" panose="02020700000000000000" pitchFamily="17" charset="-128"/>
            </a:endParaRPr>
          </a:p>
          <a:p>
            <a:r>
              <a:rPr lang="ja-JP" altLang="en-US" sz="2200" b="1" dirty="0">
                <a:solidFill>
                  <a:srgbClr val="3BB3AA"/>
                </a:solidFill>
                <a:latin typeface="UD デジタル 教科書体 N-B" panose="02020700000000000000" pitchFamily="17" charset="-128"/>
                <a:ea typeface="UD デジタル 教科書体 N-B" panose="02020700000000000000" pitchFamily="17" charset="-128"/>
              </a:rPr>
              <a:t>福島県</a:t>
            </a:r>
            <a:r>
              <a:rPr lang="ja-JP" altLang="en-US" sz="2200" b="1" dirty="0" smtClean="0">
                <a:solidFill>
                  <a:srgbClr val="3BB3AA"/>
                </a:solidFill>
                <a:latin typeface="UD デジタル 教科書体 N-B" panose="02020700000000000000" pitchFamily="17" charset="-128"/>
                <a:ea typeface="UD デジタル 教科書体 N-B" panose="02020700000000000000" pitchFamily="17" charset="-128"/>
              </a:rPr>
              <a:t>：</a:t>
            </a:r>
            <a:r>
              <a:rPr lang="en-US" altLang="ja-JP" sz="2200" b="1" dirty="0">
                <a:solidFill>
                  <a:srgbClr val="3BB3AA"/>
                </a:solidFill>
                <a:latin typeface="UD デジタル 教科書体 N-B" panose="02020700000000000000" pitchFamily="17" charset="-128"/>
                <a:ea typeface="UD デジタル 教科書体 N-B" panose="02020700000000000000" pitchFamily="17" charset="-128"/>
              </a:rPr>
              <a:t>7</a:t>
            </a:r>
            <a:r>
              <a:rPr lang="ja-JP" altLang="en-US" sz="2200" b="1" dirty="0" smtClean="0">
                <a:solidFill>
                  <a:srgbClr val="3BB3AA"/>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3BB3AA"/>
              </a:solidFill>
              <a:latin typeface="UD デジタル 教科書体 N-B" panose="02020700000000000000" pitchFamily="17" charset="-128"/>
              <a:ea typeface="UD デジタル 教科書体 N-B" panose="02020700000000000000" pitchFamily="17" charset="-128"/>
            </a:endParaRPr>
          </a:p>
        </p:txBody>
      </p:sp>
      <p:sp>
        <p:nvSpPr>
          <p:cNvPr id="8" name="テキスト ボックス 7"/>
          <p:cNvSpPr txBox="1"/>
          <p:nvPr/>
        </p:nvSpPr>
        <p:spPr>
          <a:xfrm>
            <a:off x="4132152" y="2158410"/>
            <a:ext cx="1888659" cy="1107996"/>
          </a:xfrm>
          <a:prstGeom prst="rect">
            <a:avLst/>
          </a:prstGeom>
          <a:noFill/>
        </p:spPr>
        <p:txBody>
          <a:bodyPr wrap="none" rtlCol="0" anchor="t">
            <a:spAutoFit/>
          </a:bodyPr>
          <a:lstStyle/>
          <a:p>
            <a:r>
              <a:rPr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福井県：</a:t>
            </a:r>
            <a:r>
              <a:rPr lang="en-US" altLang="ja-JP" sz="2200" b="1" dirty="0" smtClean="0">
                <a:solidFill>
                  <a:srgbClr val="D8DE58"/>
                </a:solidFill>
                <a:latin typeface="UD デジタル 教科書体 N-B" panose="02020700000000000000" pitchFamily="17" charset="-128"/>
                <a:ea typeface="UD デジタル 教科書体 N-B" panose="02020700000000000000" pitchFamily="17" charset="-128"/>
              </a:rPr>
              <a:t>2</a:t>
            </a:r>
            <a:r>
              <a:rPr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D8DE58"/>
              </a:solidFill>
              <a:latin typeface="UD デジタル 教科書体 N-B" panose="02020700000000000000" pitchFamily="17" charset="-128"/>
              <a:ea typeface="UD デジタル 教科書体 N-B" panose="02020700000000000000" pitchFamily="17" charset="-128"/>
            </a:endParaRPr>
          </a:p>
          <a:p>
            <a:r>
              <a:rPr kumimoji="1"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静岡県：</a:t>
            </a:r>
            <a:r>
              <a:rPr kumimoji="1" lang="en-US" altLang="ja-JP" sz="2200" b="1" dirty="0" smtClean="0">
                <a:solidFill>
                  <a:srgbClr val="D8DE58"/>
                </a:solidFill>
                <a:latin typeface="UD デジタル 教科書体 N-B" panose="02020700000000000000" pitchFamily="17" charset="-128"/>
                <a:ea typeface="UD デジタル 教科書体 N-B" panose="02020700000000000000" pitchFamily="17" charset="-128"/>
              </a:rPr>
              <a:t>12</a:t>
            </a:r>
            <a:r>
              <a:rPr kumimoji="1"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D8DE58"/>
              </a:solidFill>
              <a:latin typeface="UD デジタル 教科書体 N-B" panose="02020700000000000000" pitchFamily="17" charset="-128"/>
              <a:ea typeface="UD デジタル 教科書体 N-B" panose="02020700000000000000" pitchFamily="17" charset="-128"/>
            </a:endParaRPr>
          </a:p>
          <a:p>
            <a:r>
              <a:rPr lang="ja-JP" altLang="en-US" sz="2200" b="1" dirty="0">
                <a:solidFill>
                  <a:srgbClr val="D8DE58"/>
                </a:solidFill>
                <a:latin typeface="UD デジタル 教科書体 N-B" panose="02020700000000000000" pitchFamily="17" charset="-128"/>
                <a:ea typeface="UD デジタル 教科書体 N-B" panose="02020700000000000000" pitchFamily="17" charset="-128"/>
              </a:rPr>
              <a:t>愛知県</a:t>
            </a:r>
            <a:r>
              <a:rPr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a:t>
            </a:r>
            <a:r>
              <a:rPr lang="en-US" altLang="ja-JP" sz="2200" b="1" dirty="0">
                <a:solidFill>
                  <a:srgbClr val="D8DE58"/>
                </a:solidFill>
                <a:latin typeface="UD デジタル 教科書体 N-B" panose="02020700000000000000" pitchFamily="17" charset="-128"/>
                <a:ea typeface="UD デジタル 教科書体 N-B" panose="02020700000000000000" pitchFamily="17" charset="-128"/>
              </a:rPr>
              <a:t>6</a:t>
            </a:r>
            <a:r>
              <a:rPr lang="ja-JP" altLang="en-US" sz="2200" b="1" dirty="0" smtClean="0">
                <a:solidFill>
                  <a:srgbClr val="D8DE58"/>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D8DE58"/>
              </a:solidFill>
              <a:latin typeface="UD デジタル 教科書体 N-B" panose="02020700000000000000" pitchFamily="17" charset="-128"/>
              <a:ea typeface="UD デジタル 教科書体 N-B" panose="02020700000000000000" pitchFamily="17" charset="-128"/>
            </a:endParaRPr>
          </a:p>
        </p:txBody>
      </p:sp>
      <p:sp>
        <p:nvSpPr>
          <p:cNvPr id="9" name="テキスト ボックス 8"/>
          <p:cNvSpPr txBox="1"/>
          <p:nvPr/>
        </p:nvSpPr>
        <p:spPr>
          <a:xfrm>
            <a:off x="1827924" y="3838633"/>
            <a:ext cx="3591048" cy="430887"/>
          </a:xfrm>
          <a:prstGeom prst="rect">
            <a:avLst/>
          </a:prstGeom>
          <a:noFill/>
        </p:spPr>
        <p:txBody>
          <a:bodyPr wrap="none" rtlCol="0" anchor="t">
            <a:spAutoFit/>
          </a:bodyPr>
          <a:lstStyle/>
          <a:p>
            <a:r>
              <a:rPr kumimoji="1" lang="ja-JP" altLang="en-US" sz="2200" b="1" dirty="0">
                <a:solidFill>
                  <a:srgbClr val="EB4C48"/>
                </a:solidFill>
                <a:latin typeface="UD デジタル 教科書体 N-B" panose="02020700000000000000" pitchFamily="17" charset="-128"/>
                <a:ea typeface="UD デジタル 教科書体 N-B" panose="02020700000000000000" pitchFamily="17" charset="-128"/>
              </a:rPr>
              <a:t>広島県</a:t>
            </a:r>
            <a:r>
              <a:rPr kumimoji="1" lang="ja-JP" altLang="en-US" sz="2200" b="1" dirty="0" smtClean="0">
                <a:solidFill>
                  <a:srgbClr val="EB4C48"/>
                </a:solidFill>
                <a:latin typeface="UD デジタル 教科書体 N-B" panose="02020700000000000000" pitchFamily="17" charset="-128"/>
                <a:ea typeface="UD デジタル 教科書体 N-B" panose="02020700000000000000" pitchFamily="17" charset="-128"/>
              </a:rPr>
              <a:t>：</a:t>
            </a:r>
            <a:r>
              <a:rPr kumimoji="1" lang="en-US" altLang="ja-JP" sz="2200" b="1" dirty="0" smtClean="0">
                <a:solidFill>
                  <a:srgbClr val="EB4C48"/>
                </a:solidFill>
                <a:latin typeface="UD デジタル 教科書体 N-B" panose="02020700000000000000" pitchFamily="17" charset="-128"/>
                <a:ea typeface="UD デジタル 教科書体 N-B" panose="02020700000000000000" pitchFamily="17" charset="-128"/>
              </a:rPr>
              <a:t>1</a:t>
            </a:r>
            <a:r>
              <a:rPr kumimoji="1" lang="ja-JP" altLang="en-US" sz="2200" b="1" dirty="0" smtClean="0">
                <a:solidFill>
                  <a:srgbClr val="EB4C48"/>
                </a:solidFill>
                <a:latin typeface="UD デジタル 教科書体 N-B" panose="02020700000000000000" pitchFamily="17" charset="-128"/>
                <a:ea typeface="UD デジタル 教科書体 N-B" panose="02020700000000000000" pitchFamily="17" charset="-128"/>
              </a:rPr>
              <a:t>名、山口県：</a:t>
            </a:r>
            <a:r>
              <a:rPr kumimoji="1" lang="en-US" altLang="ja-JP" sz="2200" b="1" dirty="0" smtClean="0">
                <a:solidFill>
                  <a:srgbClr val="EB4C48"/>
                </a:solidFill>
                <a:latin typeface="UD デジタル 教科書体 N-B" panose="02020700000000000000" pitchFamily="17" charset="-128"/>
                <a:ea typeface="UD デジタル 教科書体 N-B" panose="02020700000000000000" pitchFamily="17" charset="-128"/>
              </a:rPr>
              <a:t>1</a:t>
            </a:r>
            <a:r>
              <a:rPr kumimoji="1" lang="ja-JP" altLang="en-US" sz="2200" b="1" dirty="0" smtClean="0">
                <a:solidFill>
                  <a:srgbClr val="EB4C48"/>
                </a:solidFill>
                <a:latin typeface="UD デジタル 教科書体 N-B" panose="02020700000000000000" pitchFamily="17" charset="-128"/>
                <a:ea typeface="UD デジタル 教科書体 N-B" panose="02020700000000000000" pitchFamily="17" charset="-128"/>
              </a:rPr>
              <a:t>件</a:t>
            </a:r>
            <a:endParaRPr lang="ja-JP" altLang="en-US" sz="2200" b="1" dirty="0">
              <a:solidFill>
                <a:srgbClr val="EB4C48"/>
              </a:solidFill>
              <a:latin typeface="UD デジタル 教科書体 N-B" panose="02020700000000000000" pitchFamily="17" charset="-128"/>
              <a:ea typeface="UD デジタル 教科書体 N-B" panose="02020700000000000000" pitchFamily="17" charset="-128"/>
            </a:endParaRPr>
          </a:p>
        </p:txBody>
      </p:sp>
      <p:sp>
        <p:nvSpPr>
          <p:cNvPr id="10" name="テキスト ボックス 9"/>
          <p:cNvSpPr txBox="1"/>
          <p:nvPr/>
        </p:nvSpPr>
        <p:spPr>
          <a:xfrm>
            <a:off x="237825" y="4986025"/>
            <a:ext cx="2029723" cy="769441"/>
          </a:xfrm>
          <a:prstGeom prst="rect">
            <a:avLst/>
          </a:prstGeom>
          <a:noFill/>
        </p:spPr>
        <p:txBody>
          <a:bodyPr wrap="none" rtlCol="0" anchor="t">
            <a:spAutoFit/>
          </a:bodyPr>
          <a:lstStyle/>
          <a:p>
            <a:r>
              <a:rPr lang="ja-JP" altLang="en-US" sz="2200" b="1" dirty="0" smtClean="0">
                <a:solidFill>
                  <a:srgbClr val="FFAEBF"/>
                </a:solidFill>
                <a:latin typeface="UD デジタル 教科書体 N-B" panose="02020700000000000000" pitchFamily="17" charset="-128"/>
                <a:ea typeface="UD デジタル 教科書体 N-B" panose="02020700000000000000" pitchFamily="17" charset="-128"/>
              </a:rPr>
              <a:t>宮崎県：</a:t>
            </a:r>
            <a:r>
              <a:rPr lang="en-US" altLang="ja-JP" sz="2200" b="1" dirty="0" smtClean="0">
                <a:solidFill>
                  <a:srgbClr val="FFAEBF"/>
                </a:solidFill>
                <a:latin typeface="UD デジタル 教科書体 N-B" panose="02020700000000000000" pitchFamily="17" charset="-128"/>
                <a:ea typeface="UD デジタル 教科書体 N-B" panose="02020700000000000000" pitchFamily="17" charset="-128"/>
              </a:rPr>
              <a:t>2</a:t>
            </a:r>
            <a:r>
              <a:rPr lang="ja-JP" altLang="en-US" sz="2200" b="1" dirty="0" smtClean="0">
                <a:solidFill>
                  <a:srgbClr val="FFAEBF"/>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FFAEBF"/>
              </a:solidFill>
              <a:latin typeface="UD デジタル 教科書体 N-B" panose="02020700000000000000" pitchFamily="17" charset="-128"/>
              <a:ea typeface="UD デジタル 教科書体 N-B" panose="02020700000000000000" pitchFamily="17" charset="-128"/>
            </a:endParaRPr>
          </a:p>
          <a:p>
            <a:r>
              <a:rPr lang="ja-JP" altLang="en-US" sz="2200" b="1" dirty="0">
                <a:solidFill>
                  <a:srgbClr val="FFAEBF"/>
                </a:solidFill>
                <a:latin typeface="UD デジタル 教科書体 N-B" panose="02020700000000000000" pitchFamily="17" charset="-128"/>
                <a:ea typeface="UD デジタル 教科書体 N-B" panose="02020700000000000000" pitchFamily="17" charset="-128"/>
              </a:rPr>
              <a:t>鹿児島県</a:t>
            </a:r>
            <a:r>
              <a:rPr lang="ja-JP" altLang="en-US" sz="2200" b="1" dirty="0" smtClean="0">
                <a:solidFill>
                  <a:srgbClr val="FFAEBF"/>
                </a:solidFill>
                <a:latin typeface="UD デジタル 教科書体 N-B" panose="02020700000000000000" pitchFamily="17" charset="-128"/>
                <a:ea typeface="UD デジタル 教科書体 N-B" panose="02020700000000000000" pitchFamily="17" charset="-128"/>
              </a:rPr>
              <a:t>：</a:t>
            </a:r>
            <a:r>
              <a:rPr lang="en-US" altLang="ja-JP" sz="2200" b="1" dirty="0" smtClean="0">
                <a:solidFill>
                  <a:srgbClr val="FFAEBF"/>
                </a:solidFill>
                <a:latin typeface="UD デジタル 教科書体 N-B" panose="02020700000000000000" pitchFamily="17" charset="-128"/>
                <a:ea typeface="UD デジタル 教科書体 N-B" panose="02020700000000000000" pitchFamily="17" charset="-128"/>
              </a:rPr>
              <a:t>1</a:t>
            </a:r>
            <a:r>
              <a:rPr lang="ja-JP" altLang="en-US" sz="2200" b="1" dirty="0" smtClean="0">
                <a:solidFill>
                  <a:srgbClr val="FFAEBF"/>
                </a:solidFill>
                <a:latin typeface="UD デジタル 教科書体 N-B" panose="02020700000000000000" pitchFamily="17" charset="-128"/>
                <a:ea typeface="UD デジタル 教科書体 N-B" panose="02020700000000000000" pitchFamily="17" charset="-128"/>
              </a:rPr>
              <a:t>名</a:t>
            </a:r>
            <a:endParaRPr lang="ja-JP" altLang="en-US" sz="2400" b="1" dirty="0">
              <a:solidFill>
                <a:srgbClr val="FFAEBF"/>
              </a:solidFill>
              <a:latin typeface="UD デジタル 教科書体 N-B" panose="02020700000000000000" pitchFamily="17" charset="-128"/>
              <a:ea typeface="UD デジタル 教科書体 N-B" panose="02020700000000000000" pitchFamily="17" charset="-128"/>
            </a:endParaRPr>
          </a:p>
        </p:txBody>
      </p:sp>
      <p:sp>
        <p:nvSpPr>
          <p:cNvPr id="11" name="テキスト ボックス 10"/>
          <p:cNvSpPr txBox="1"/>
          <p:nvPr/>
        </p:nvSpPr>
        <p:spPr>
          <a:xfrm>
            <a:off x="8761745" y="5826191"/>
            <a:ext cx="1462260" cy="430887"/>
          </a:xfrm>
          <a:prstGeom prst="rect">
            <a:avLst/>
          </a:prstGeom>
          <a:noFill/>
        </p:spPr>
        <p:txBody>
          <a:bodyPr wrap="none" rtlCol="0" anchor="t">
            <a:spAutoFit/>
          </a:bodyPr>
          <a:lstStyle/>
          <a:p>
            <a:r>
              <a:rPr kumimoji="1" lang="ja-JP" altLang="en-US" sz="2200" b="1" dirty="0">
                <a:solidFill>
                  <a:srgbClr val="BA76AD"/>
                </a:solidFill>
                <a:latin typeface="UD デジタル 教科書体 N-B" panose="02020700000000000000" pitchFamily="17" charset="-128"/>
                <a:ea typeface="UD デジタル 教科書体 N-B" panose="02020700000000000000" pitchFamily="17" charset="-128"/>
              </a:rPr>
              <a:t>沖縄</a:t>
            </a:r>
            <a:r>
              <a:rPr kumimoji="1" lang="ja-JP" altLang="en-US" sz="2200" b="1" dirty="0" smtClean="0">
                <a:solidFill>
                  <a:srgbClr val="BA76AD"/>
                </a:solidFill>
                <a:latin typeface="UD デジタル 教科書体 N-B" panose="02020700000000000000" pitchFamily="17" charset="-128"/>
                <a:ea typeface="UD デジタル 教科書体 N-B" panose="02020700000000000000" pitchFamily="17" charset="-128"/>
              </a:rPr>
              <a:t>：</a:t>
            </a:r>
            <a:r>
              <a:rPr kumimoji="1" lang="en-US" altLang="ja-JP" sz="2200" b="1" dirty="0" smtClean="0">
                <a:solidFill>
                  <a:srgbClr val="BA76AD"/>
                </a:solidFill>
                <a:latin typeface="UD デジタル 教科書体 N-B" panose="02020700000000000000" pitchFamily="17" charset="-128"/>
                <a:ea typeface="UD デジタル 教科書体 N-B" panose="02020700000000000000" pitchFamily="17" charset="-128"/>
              </a:rPr>
              <a:t>4</a:t>
            </a:r>
            <a:r>
              <a:rPr kumimoji="1" lang="ja-JP" altLang="en-US" sz="2200" b="1" dirty="0" smtClean="0">
                <a:solidFill>
                  <a:srgbClr val="BA76AD"/>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BA76AD"/>
              </a:solidFill>
              <a:latin typeface="UD デジタル 教科書体 N-B" panose="02020700000000000000" pitchFamily="17" charset="-128"/>
              <a:ea typeface="UD デジタル 教科書体 N-B" panose="02020700000000000000" pitchFamily="17" charset="-128"/>
            </a:endParaRPr>
          </a:p>
        </p:txBody>
      </p:sp>
      <p:sp>
        <p:nvSpPr>
          <p:cNvPr id="12" name="テキスト ボックス 11"/>
          <p:cNvSpPr txBox="1"/>
          <p:nvPr/>
        </p:nvSpPr>
        <p:spPr>
          <a:xfrm>
            <a:off x="7033595" y="4363545"/>
            <a:ext cx="3733714" cy="430887"/>
          </a:xfrm>
          <a:prstGeom prst="rect">
            <a:avLst/>
          </a:prstGeom>
          <a:noFill/>
        </p:spPr>
        <p:txBody>
          <a:bodyPr wrap="none" rtlCol="0" anchor="t">
            <a:spAutoFit/>
          </a:bodyPr>
          <a:lstStyle/>
          <a:p>
            <a:r>
              <a:rPr lang="ja-JP" altLang="en-US" sz="2200" b="1" dirty="0" smtClean="0">
                <a:solidFill>
                  <a:srgbClr val="65BC6E"/>
                </a:solidFill>
                <a:latin typeface="UD デジタル 教科書体 N-B" panose="02020700000000000000" pitchFamily="17" charset="-128"/>
                <a:ea typeface="UD デジタル 教科書体 N-B" panose="02020700000000000000" pitchFamily="17" charset="-128"/>
              </a:rPr>
              <a:t>栃木県：</a:t>
            </a:r>
            <a:r>
              <a:rPr lang="en-US" altLang="ja-JP" sz="2200" b="1" dirty="0" smtClean="0">
                <a:solidFill>
                  <a:srgbClr val="65BC6E"/>
                </a:solidFill>
                <a:latin typeface="UD デジタル 教科書体 N-B" panose="02020700000000000000" pitchFamily="17" charset="-128"/>
                <a:ea typeface="UD デジタル 教科書体 N-B" panose="02020700000000000000" pitchFamily="17" charset="-128"/>
              </a:rPr>
              <a:t>7</a:t>
            </a:r>
            <a:r>
              <a:rPr lang="ja-JP" altLang="en-US" sz="2200" b="1" dirty="0" smtClean="0">
                <a:solidFill>
                  <a:srgbClr val="65BC6E"/>
                </a:solidFill>
                <a:latin typeface="UD デジタル 教科書体 N-B" panose="02020700000000000000" pitchFamily="17" charset="-128"/>
                <a:ea typeface="UD デジタル 教科書体 N-B" panose="02020700000000000000" pitchFamily="17" charset="-128"/>
              </a:rPr>
              <a:t>件</a:t>
            </a:r>
            <a:r>
              <a:rPr lang="ja-JP" altLang="en-US" sz="2200" b="1" dirty="0">
                <a:solidFill>
                  <a:srgbClr val="65BC6E"/>
                </a:solidFill>
                <a:latin typeface="UD デジタル 教科書体 N-B" panose="02020700000000000000" pitchFamily="17" charset="-128"/>
                <a:ea typeface="UD デジタル 教科書体 N-B" panose="02020700000000000000" pitchFamily="17" charset="-128"/>
              </a:rPr>
              <a:t>、</a:t>
            </a:r>
            <a:r>
              <a:rPr lang="ja-JP" altLang="en-US" sz="2200" b="1" dirty="0" smtClean="0">
                <a:solidFill>
                  <a:srgbClr val="65BC6E"/>
                </a:solidFill>
                <a:latin typeface="UD デジタル 教科書体 N-B" panose="02020700000000000000" pitchFamily="17" charset="-128"/>
                <a:ea typeface="UD デジタル 教科書体 N-B" panose="02020700000000000000" pitchFamily="17" charset="-128"/>
              </a:rPr>
              <a:t>東京都</a:t>
            </a:r>
            <a:r>
              <a:rPr lang="ja-JP" altLang="en-US" sz="2200" b="1" dirty="0">
                <a:solidFill>
                  <a:srgbClr val="65BC6E"/>
                </a:solidFill>
                <a:latin typeface="UD デジタル 教科書体 N-B" panose="02020700000000000000" pitchFamily="17" charset="-128"/>
                <a:ea typeface="UD デジタル 教科書体 N-B" panose="02020700000000000000" pitchFamily="17" charset="-128"/>
              </a:rPr>
              <a:t>：</a:t>
            </a:r>
            <a:r>
              <a:rPr lang="en-US" altLang="ja-JP" sz="2200" b="1" dirty="0">
                <a:solidFill>
                  <a:srgbClr val="65BC6E"/>
                </a:solidFill>
                <a:latin typeface="UD デジタル 教科書体 N-B" panose="02020700000000000000" pitchFamily="17" charset="-128"/>
                <a:ea typeface="UD デジタル 教科書体 N-B" panose="02020700000000000000" pitchFamily="17" charset="-128"/>
              </a:rPr>
              <a:t>29</a:t>
            </a:r>
            <a:r>
              <a:rPr lang="ja-JP" altLang="en-US" sz="2200" b="1" dirty="0" smtClean="0">
                <a:solidFill>
                  <a:srgbClr val="65BC6E"/>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65BC6E"/>
              </a:solidFill>
              <a:latin typeface="UD デジタル 教科書体 N-B" panose="02020700000000000000" pitchFamily="17" charset="-128"/>
              <a:ea typeface="UD デジタル 教科書体 N-B" panose="02020700000000000000" pitchFamily="17" charset="-128"/>
            </a:endParaRPr>
          </a:p>
        </p:txBody>
      </p:sp>
      <p:sp>
        <p:nvSpPr>
          <p:cNvPr id="13" name="テキスト ボックス 12"/>
          <p:cNvSpPr txBox="1"/>
          <p:nvPr/>
        </p:nvSpPr>
        <p:spPr>
          <a:xfrm>
            <a:off x="4986278" y="5366201"/>
            <a:ext cx="1888659" cy="1107996"/>
          </a:xfrm>
          <a:prstGeom prst="rect">
            <a:avLst/>
          </a:prstGeom>
          <a:noFill/>
        </p:spPr>
        <p:txBody>
          <a:bodyPr wrap="none" rtlCol="0" anchor="t">
            <a:spAutoFit/>
          </a:bodyPr>
          <a:lstStyle/>
          <a:p>
            <a:r>
              <a:rPr kumimoji="1" lang="ja-JP" altLang="en-US" sz="2200" b="1" dirty="0">
                <a:solidFill>
                  <a:srgbClr val="F4BA65"/>
                </a:solidFill>
                <a:latin typeface="UD デジタル 教科書体 N-B" panose="02020700000000000000" pitchFamily="17" charset="-128"/>
                <a:ea typeface="UD デジタル 教科書体 N-B" panose="02020700000000000000" pitchFamily="17" charset="-128"/>
              </a:rPr>
              <a:t>京都府</a:t>
            </a:r>
            <a:r>
              <a:rPr kumimoji="1"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a:t>
            </a:r>
            <a:r>
              <a:rPr kumimoji="1" lang="en-US" altLang="ja-JP" sz="2200" b="1" dirty="0" smtClean="0">
                <a:solidFill>
                  <a:srgbClr val="F4BA65"/>
                </a:solidFill>
                <a:latin typeface="UD デジタル 教科書体 N-B" panose="02020700000000000000" pitchFamily="17" charset="-128"/>
                <a:ea typeface="UD デジタル 教科書体 N-B" panose="02020700000000000000" pitchFamily="17" charset="-128"/>
              </a:rPr>
              <a:t>4</a:t>
            </a:r>
            <a:r>
              <a:rPr kumimoji="1"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F4BA65"/>
              </a:solidFill>
              <a:latin typeface="UD デジタル 教科書体 N-B" panose="02020700000000000000" pitchFamily="17" charset="-128"/>
              <a:ea typeface="UD デジタル 教科書体 N-B" panose="02020700000000000000" pitchFamily="17" charset="-128"/>
            </a:endParaRPr>
          </a:p>
          <a:p>
            <a:r>
              <a:rPr lang="ja-JP" altLang="en-US" sz="2200" b="1" dirty="0">
                <a:solidFill>
                  <a:srgbClr val="F4BA65"/>
                </a:solidFill>
                <a:latin typeface="UD デジタル 教科書体 N-B" panose="02020700000000000000" pitchFamily="17" charset="-128"/>
                <a:ea typeface="UD デジタル 教科書体 N-B" panose="02020700000000000000" pitchFamily="17" charset="-128"/>
              </a:rPr>
              <a:t>大阪府</a:t>
            </a:r>
            <a:r>
              <a:rPr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a:t>
            </a:r>
            <a:r>
              <a:rPr lang="en-US" altLang="ja-JP" sz="2200" b="1" dirty="0" smtClean="0">
                <a:solidFill>
                  <a:srgbClr val="F4BA65"/>
                </a:solidFill>
                <a:latin typeface="UD デジタル 教科書体 N-B" panose="02020700000000000000" pitchFamily="17" charset="-128"/>
                <a:ea typeface="UD デジタル 教科書体 N-B" panose="02020700000000000000" pitchFamily="17" charset="-128"/>
              </a:rPr>
              <a:t>22</a:t>
            </a:r>
            <a:r>
              <a:rPr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名</a:t>
            </a:r>
            <a:endParaRPr lang="ja-JP" altLang="en-US" sz="2200" b="1" dirty="0">
              <a:solidFill>
                <a:srgbClr val="F4BA65"/>
              </a:solidFill>
              <a:latin typeface="UD デジタル 教科書体 N-B" panose="02020700000000000000" pitchFamily="17" charset="-128"/>
              <a:ea typeface="UD デジタル 教科書体 N-B" panose="02020700000000000000" pitchFamily="17" charset="-128"/>
            </a:endParaRPr>
          </a:p>
          <a:p>
            <a:r>
              <a:rPr lang="ja-JP" altLang="en-US" sz="2200" b="1" dirty="0">
                <a:solidFill>
                  <a:srgbClr val="F4BA65"/>
                </a:solidFill>
                <a:latin typeface="UD デジタル 教科書体 N-B" panose="02020700000000000000" pitchFamily="17" charset="-128"/>
                <a:ea typeface="UD デジタル 教科書体 N-B" panose="02020700000000000000" pitchFamily="17" charset="-128"/>
              </a:rPr>
              <a:t>兵庫県</a:t>
            </a:r>
            <a:r>
              <a:rPr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a:t>
            </a:r>
            <a:r>
              <a:rPr lang="en-US" altLang="ja-JP" sz="2200" b="1" dirty="0" smtClean="0">
                <a:solidFill>
                  <a:srgbClr val="F4BA65"/>
                </a:solidFill>
                <a:latin typeface="UD デジタル 教科書体 N-B" panose="02020700000000000000" pitchFamily="17" charset="-128"/>
                <a:ea typeface="UD デジタル 教科書体 N-B" panose="02020700000000000000" pitchFamily="17" charset="-128"/>
              </a:rPr>
              <a:t>3</a:t>
            </a:r>
            <a:r>
              <a:rPr lang="ja-JP" altLang="en-US" sz="2200" b="1" dirty="0" smtClean="0">
                <a:solidFill>
                  <a:srgbClr val="F4BA65"/>
                </a:solidFill>
                <a:latin typeface="UD デジタル 教科書体 N-B" panose="02020700000000000000" pitchFamily="17" charset="-128"/>
                <a:ea typeface="UD デジタル 教科書体 N-B" panose="02020700000000000000" pitchFamily="17" charset="-128"/>
              </a:rPr>
              <a:t>名</a:t>
            </a:r>
            <a:endParaRPr lang="ja-JP" altLang="en-US" sz="2400" b="1" dirty="0">
              <a:solidFill>
                <a:srgbClr val="F4BA65"/>
              </a:solidFill>
              <a:latin typeface="UD デジタル 教科書体 N-B" panose="02020700000000000000" pitchFamily="17" charset="-128"/>
              <a:ea typeface="UD デジタル 教科書体 N-B" panose="02020700000000000000" pitchFamily="17" charset="-128"/>
            </a:endParaRPr>
          </a:p>
        </p:txBody>
      </p:sp>
      <p:sp>
        <p:nvSpPr>
          <p:cNvPr id="14" name="テキスト ボックス 13"/>
          <p:cNvSpPr txBox="1"/>
          <p:nvPr/>
        </p:nvSpPr>
        <p:spPr>
          <a:xfrm>
            <a:off x="3099481" y="5610747"/>
            <a:ext cx="1745991" cy="430887"/>
          </a:xfrm>
          <a:prstGeom prst="rect">
            <a:avLst/>
          </a:prstGeom>
          <a:noFill/>
        </p:spPr>
        <p:txBody>
          <a:bodyPr wrap="none" rtlCol="0" anchor="t">
            <a:spAutoFit/>
          </a:bodyPr>
          <a:lstStyle/>
          <a:p>
            <a:r>
              <a:rPr kumimoji="1" lang="ja-JP" altLang="en-US" sz="2200" b="1" dirty="0">
                <a:solidFill>
                  <a:srgbClr val="E97951"/>
                </a:solidFill>
                <a:latin typeface="UD デジタル 教科書体 N-B" panose="02020700000000000000" pitchFamily="17" charset="-128"/>
                <a:ea typeface="UD デジタル 教科書体 N-B" panose="02020700000000000000" pitchFamily="17" charset="-128"/>
              </a:rPr>
              <a:t>愛媛県：3名</a:t>
            </a:r>
            <a:endParaRPr lang="ja-JP" altLang="en-US" sz="2400" b="1" dirty="0">
              <a:solidFill>
                <a:srgbClr val="E97951"/>
              </a:solidFill>
              <a:latin typeface="UD デジタル 教科書体 N-B" panose="02020700000000000000" pitchFamily="17" charset="-128"/>
              <a:ea typeface="UD デジタル 教科書体 N-B" panose="02020700000000000000" pitchFamily="17" charset="-128"/>
            </a:endParaRPr>
          </a:p>
        </p:txBody>
      </p:sp>
      <p:graphicFrame>
        <p:nvGraphicFramePr>
          <p:cNvPr id="16" name="グラフ 15"/>
          <p:cNvGraphicFramePr/>
          <p:nvPr>
            <p:extLst>
              <p:ext uri="{D42A27DB-BD31-4B8C-83A1-F6EECF244321}">
                <p14:modId xmlns:p14="http://schemas.microsoft.com/office/powerpoint/2010/main" val="575932606"/>
              </p:ext>
            </p:extLst>
          </p:nvPr>
        </p:nvGraphicFramePr>
        <p:xfrm>
          <a:off x="-1" y="1086988"/>
          <a:ext cx="3840234" cy="318030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8165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kumimoji="1" lang="ja-JP" altLang="en-US" dirty="0" smtClean="0"/>
              <a:t>車いすのタイプ</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61539708"/>
              </p:ext>
            </p:extLst>
          </p:nvPr>
        </p:nvGraphicFramePr>
        <p:xfrm>
          <a:off x="624729" y="1755404"/>
          <a:ext cx="5982547" cy="4212166"/>
        </p:xfrm>
        <a:graphic>
          <a:graphicData uri="http://schemas.openxmlformats.org/drawingml/2006/table">
            <a:tbl>
              <a:tblPr firstRow="1" bandRow="1">
                <a:tableStyleId>{93296810-A885-4BE3-A3E7-6D5BEEA58F35}</a:tableStyleId>
              </a:tblPr>
              <a:tblGrid>
                <a:gridCol w="4463465">
                  <a:extLst>
                    <a:ext uri="{9D8B030D-6E8A-4147-A177-3AD203B41FA5}">
                      <a16:colId xmlns:a16="http://schemas.microsoft.com/office/drawing/2014/main" xmlns="" val="2737000742"/>
                    </a:ext>
                  </a:extLst>
                </a:gridCol>
                <a:gridCol w="1519082">
                  <a:extLst>
                    <a:ext uri="{9D8B030D-6E8A-4147-A177-3AD203B41FA5}">
                      <a16:colId xmlns:a16="http://schemas.microsoft.com/office/drawing/2014/main" xmlns="" val="2967865240"/>
                    </a:ext>
                  </a:extLst>
                </a:gridCol>
              </a:tblGrid>
              <a:tr h="481408">
                <a:tc>
                  <a:txBody>
                    <a:bodyPr/>
                    <a:lstStyle/>
                    <a:p>
                      <a:pPr algn="ctr"/>
                      <a:r>
                        <a:rPr kumimoji="1" lang="ja-JP" altLang="en-US" sz="2400" dirty="0"/>
                        <a:t>車いすのタイプ</a:t>
                      </a:r>
                      <a:endParaRPr kumimoji="1" lang="en-US" altLang="ja-JP" sz="2400" dirty="0"/>
                    </a:p>
                  </a:txBody>
                  <a:tcPr anchor="ctr"/>
                </a:tc>
                <a:tc>
                  <a:txBody>
                    <a:bodyPr/>
                    <a:lstStyle/>
                    <a:p>
                      <a:pPr algn="ctr"/>
                      <a:r>
                        <a:rPr kumimoji="1" lang="ja-JP" altLang="en-US" sz="2400" dirty="0"/>
                        <a:t>回答数</a:t>
                      </a:r>
                    </a:p>
                  </a:txBody>
                  <a:tcPr anchor="ctr"/>
                </a:tc>
                <a:extLst>
                  <a:ext uri="{0D108BD9-81ED-4DB2-BD59-A6C34878D82A}">
                    <a16:rowId xmlns:a16="http://schemas.microsoft.com/office/drawing/2014/main" xmlns="" val="568145402"/>
                  </a:ext>
                </a:extLst>
              </a:tr>
              <a:tr h="1197134">
                <a:tc>
                  <a:txBody>
                    <a:bodyPr/>
                    <a:lstStyle/>
                    <a:p>
                      <a:r>
                        <a:rPr kumimoji="1" lang="ja-JP" altLang="en-US" sz="1600" b="1" dirty="0">
                          <a:latin typeface="+mn-ea"/>
                          <a:ea typeface="+mn-ea"/>
                        </a:rPr>
                        <a:t>手動車</a:t>
                      </a:r>
                      <a:r>
                        <a:rPr kumimoji="1" lang="ja-JP" altLang="en-US" sz="1600" b="1" dirty="0" smtClean="0">
                          <a:latin typeface="+mn-ea"/>
                          <a:ea typeface="+mn-ea"/>
                        </a:rPr>
                        <a:t>いす</a:t>
                      </a:r>
                      <a:endParaRPr kumimoji="1" lang="en-US" altLang="ja-JP" sz="1600" b="1" dirty="0" smtClean="0">
                        <a:latin typeface="+mn-ea"/>
                        <a:ea typeface="+mn-ea"/>
                      </a:endParaRPr>
                    </a:p>
                    <a:p>
                      <a:r>
                        <a:rPr kumimoji="1" lang="ja-JP" altLang="en-US" sz="1600" dirty="0" smtClean="0"/>
                        <a:t>（</a:t>
                      </a:r>
                      <a:r>
                        <a:rPr kumimoji="1" lang="en-US" altLang="ja-JP" sz="1600" dirty="0" smtClean="0"/>
                        <a:t>OX</a:t>
                      </a:r>
                      <a:r>
                        <a:rPr kumimoji="1" lang="ja-JP" altLang="en-US" sz="1600" dirty="0" err="1" smtClean="0"/>
                        <a:t>、</a:t>
                      </a:r>
                      <a:r>
                        <a:rPr kumimoji="1" lang="ja-JP" altLang="en-US" sz="1600" dirty="0" smtClean="0"/>
                        <a:t>ニッシン、</a:t>
                      </a:r>
                      <a:r>
                        <a:rPr kumimoji="1" lang="en-US" altLang="ja-JP" sz="1600" dirty="0" err="1" smtClean="0"/>
                        <a:t>MiKi</a:t>
                      </a:r>
                      <a:r>
                        <a:rPr kumimoji="1" lang="ja-JP" altLang="en-US" sz="1600" dirty="0" err="1" smtClean="0"/>
                        <a:t>、</a:t>
                      </a:r>
                      <a:r>
                        <a:rPr kumimoji="1" lang="en-US" altLang="ja-JP" sz="1600" dirty="0" smtClean="0"/>
                        <a:t>TIG</a:t>
                      </a:r>
                      <a:r>
                        <a:rPr kumimoji="1" lang="ja-JP" altLang="en-US" sz="1600" dirty="0" err="1" smtClean="0"/>
                        <a:t>、</a:t>
                      </a:r>
                      <a:r>
                        <a:rPr kumimoji="1" lang="ja-JP" altLang="en-US" sz="1600" dirty="0" smtClean="0"/>
                        <a:t>松永製作所、タイライト、ケアテックジャパン、</a:t>
                      </a:r>
                      <a:r>
                        <a:rPr kumimoji="1" lang="en-US" altLang="ja-JP" sz="1600" dirty="0" err="1" smtClean="0"/>
                        <a:t>ottobock</a:t>
                      </a:r>
                      <a:r>
                        <a:rPr kumimoji="1" lang="ja-JP" altLang="en-US" sz="1600" dirty="0" smtClean="0"/>
                        <a:t>等）</a:t>
                      </a:r>
                      <a:endParaRPr kumimoji="1" lang="ja-JP" altLang="en-US" sz="1600" dirty="0"/>
                    </a:p>
                  </a:txBody>
                  <a:tcPr anchor="ctr"/>
                </a:tc>
                <a:tc>
                  <a:txBody>
                    <a:bodyPr/>
                    <a:lstStyle/>
                    <a:p>
                      <a:pPr algn="ctr"/>
                      <a:r>
                        <a:rPr kumimoji="1" lang="en-US" altLang="ja-JP" sz="2800" b="1" dirty="0" smtClean="0">
                          <a:latin typeface="+mn-ea"/>
                          <a:ea typeface="+mn-ea"/>
                          <a:cs typeface="Arial" panose="020B0604020202020204" pitchFamily="34" charset="0"/>
                        </a:rPr>
                        <a:t>34</a:t>
                      </a:r>
                      <a:endParaRPr kumimoji="1" lang="ja-JP" altLang="en-US" sz="2800" b="1" dirty="0">
                        <a:latin typeface="+mn-ea"/>
                        <a:ea typeface="+mn-ea"/>
                        <a:cs typeface="Arial" panose="020B0604020202020204" pitchFamily="34" charset="0"/>
                      </a:endParaRPr>
                    </a:p>
                  </a:txBody>
                  <a:tcPr anchor="ctr"/>
                </a:tc>
                <a:extLst>
                  <a:ext uri="{0D108BD9-81ED-4DB2-BD59-A6C34878D82A}">
                    <a16:rowId xmlns:a16="http://schemas.microsoft.com/office/drawing/2014/main" xmlns="" val="84580528"/>
                  </a:ext>
                </a:extLst>
              </a:tr>
              <a:tr h="977252">
                <a:tc>
                  <a:txBody>
                    <a:bodyPr/>
                    <a:lstStyle/>
                    <a:p>
                      <a:r>
                        <a:rPr kumimoji="1" lang="ja-JP" altLang="en-US" sz="1600" b="1" dirty="0">
                          <a:latin typeface="+mn-ea"/>
                          <a:ea typeface="+mn-ea"/>
                        </a:rPr>
                        <a:t>簡易電動車いす</a:t>
                      </a:r>
                      <a:endParaRPr kumimoji="1" lang="en-US" altLang="ja-JP" sz="1600" b="1" dirty="0">
                        <a:latin typeface="+mn-ea"/>
                        <a:ea typeface="+mn-ea"/>
                      </a:endParaRPr>
                    </a:p>
                    <a:p>
                      <a:r>
                        <a:rPr kumimoji="1" lang="ja-JP" altLang="en-US" sz="1600" dirty="0" smtClean="0"/>
                        <a:t>（</a:t>
                      </a:r>
                      <a:r>
                        <a:rPr kumimoji="1" lang="en-US" altLang="ja-JP" sz="1600" dirty="0" smtClean="0"/>
                        <a:t>YAMAHA</a:t>
                      </a:r>
                      <a:r>
                        <a:rPr kumimoji="1" lang="ja-JP" altLang="en-US" sz="1600" dirty="0" err="1" smtClean="0"/>
                        <a:t>、</a:t>
                      </a:r>
                      <a:r>
                        <a:rPr kumimoji="1" lang="en-US" altLang="ja-JP" sz="1600" dirty="0" smtClean="0"/>
                        <a:t>OX</a:t>
                      </a:r>
                      <a:r>
                        <a:rPr kumimoji="1" lang="ja-JP" altLang="en-US" sz="1600" dirty="0" err="1" smtClean="0"/>
                        <a:t>、</a:t>
                      </a:r>
                      <a:r>
                        <a:rPr kumimoji="1" lang="en-US" altLang="ja-JP" sz="1600" dirty="0" smtClean="0"/>
                        <a:t>AISIN</a:t>
                      </a:r>
                      <a:r>
                        <a:rPr kumimoji="1" lang="ja-JP" altLang="en-US" sz="1600" dirty="0" err="1" smtClean="0"/>
                        <a:t>、</a:t>
                      </a:r>
                      <a:r>
                        <a:rPr kumimoji="1" lang="ja-JP" altLang="en-US" sz="1600" dirty="0" smtClean="0"/>
                        <a:t>ニッシン、松永製作所、</a:t>
                      </a:r>
                      <a:r>
                        <a:rPr kumimoji="1" lang="en-US" altLang="ja-JP" sz="1600" dirty="0" smtClean="0"/>
                        <a:t>Miki</a:t>
                      </a:r>
                      <a:r>
                        <a:rPr kumimoji="1" lang="ja-JP" altLang="en-US" sz="1600" dirty="0" smtClean="0"/>
                        <a:t>等）</a:t>
                      </a:r>
                      <a:endParaRPr kumimoji="1" lang="ja-JP" altLang="en-US" sz="1600" dirty="0"/>
                    </a:p>
                  </a:txBody>
                  <a:tcPr anchor="ctr"/>
                </a:tc>
                <a:tc>
                  <a:txBody>
                    <a:bodyPr/>
                    <a:lstStyle/>
                    <a:p>
                      <a:pPr algn="ctr"/>
                      <a:r>
                        <a:rPr kumimoji="1" lang="en-US" altLang="ja-JP" sz="2800" b="1" dirty="0" smtClean="0">
                          <a:latin typeface="+mn-ea"/>
                          <a:ea typeface="+mn-ea"/>
                          <a:cs typeface="Arial"/>
                        </a:rPr>
                        <a:t>32</a:t>
                      </a:r>
                      <a:endParaRPr kumimoji="1" lang="ja-JP" altLang="en-US" sz="2800" b="1" dirty="0">
                        <a:latin typeface="+mn-ea"/>
                        <a:ea typeface="+mn-ea"/>
                        <a:cs typeface="Arial" panose="020B0604020202020204" pitchFamily="34" charset="0"/>
                      </a:endParaRPr>
                    </a:p>
                  </a:txBody>
                  <a:tcPr anchor="ctr"/>
                </a:tc>
                <a:extLst>
                  <a:ext uri="{0D108BD9-81ED-4DB2-BD59-A6C34878D82A}">
                    <a16:rowId xmlns:a16="http://schemas.microsoft.com/office/drawing/2014/main" xmlns="" val="1037207412"/>
                  </a:ext>
                </a:extLst>
              </a:tr>
              <a:tr h="977252">
                <a:tc>
                  <a:txBody>
                    <a:bodyPr/>
                    <a:lstStyle/>
                    <a:p>
                      <a:r>
                        <a:rPr kumimoji="1" lang="ja-JP" altLang="en-US" sz="1600" b="1" dirty="0">
                          <a:latin typeface="+mn-ea"/>
                          <a:ea typeface="+mn-ea"/>
                        </a:rPr>
                        <a:t>電動車いす</a:t>
                      </a:r>
                      <a:endParaRPr kumimoji="1" lang="en-US" altLang="ja-JP" sz="1600" b="1" dirty="0">
                        <a:latin typeface="+mn-ea"/>
                        <a:ea typeface="+mn-ea"/>
                      </a:endParaRPr>
                    </a:p>
                    <a:p>
                      <a:r>
                        <a:rPr kumimoji="1" lang="ja-JP" altLang="en-US" sz="1600" dirty="0" smtClean="0"/>
                        <a:t>（</a:t>
                      </a:r>
                      <a:r>
                        <a:rPr kumimoji="1" lang="en-US" altLang="ja-JP" sz="1600" dirty="0" smtClean="0"/>
                        <a:t>Quickie</a:t>
                      </a:r>
                      <a:r>
                        <a:rPr kumimoji="1" lang="ja-JP" altLang="en-US" sz="1600" dirty="0" err="1" smtClean="0"/>
                        <a:t>、</a:t>
                      </a:r>
                      <a:r>
                        <a:rPr kumimoji="1" lang="en-US" altLang="ja-JP" sz="1600" dirty="0" err="1" smtClean="0"/>
                        <a:t>invercare</a:t>
                      </a:r>
                      <a:r>
                        <a:rPr kumimoji="1" lang="ja-JP" altLang="en-US" sz="1600" dirty="0" err="1" smtClean="0"/>
                        <a:t>、</a:t>
                      </a:r>
                      <a:r>
                        <a:rPr kumimoji="1" lang="ja-JP" altLang="en-US" sz="1600" dirty="0" smtClean="0"/>
                        <a:t>スズキ、</a:t>
                      </a:r>
                      <a:r>
                        <a:rPr kumimoji="1" lang="en-US" altLang="ja-JP" sz="1600" dirty="0" smtClean="0"/>
                        <a:t>IMASEN</a:t>
                      </a:r>
                      <a:r>
                        <a:rPr kumimoji="1" lang="ja-JP" altLang="en-US" sz="1600" dirty="0" err="1" smtClean="0"/>
                        <a:t>、</a:t>
                      </a:r>
                      <a:r>
                        <a:rPr kumimoji="1" lang="ja-JP" altLang="en-US" sz="1600" dirty="0" smtClean="0"/>
                        <a:t>ペルモビール、</a:t>
                      </a:r>
                      <a:r>
                        <a:rPr kumimoji="1" lang="en-US" altLang="ja-JP" sz="1600" dirty="0" smtClean="0"/>
                        <a:t>WHILL</a:t>
                      </a:r>
                      <a:r>
                        <a:rPr kumimoji="1" lang="ja-JP" altLang="en-US" sz="1600" dirty="0" smtClean="0"/>
                        <a:t>等）</a:t>
                      </a:r>
                      <a:endParaRPr kumimoji="1" lang="ja-JP" altLang="en-US" sz="1600" dirty="0"/>
                    </a:p>
                  </a:txBody>
                  <a:tcPr anchor="ctr"/>
                </a:tc>
                <a:tc>
                  <a:txBody>
                    <a:bodyPr/>
                    <a:lstStyle/>
                    <a:p>
                      <a:pPr algn="ctr"/>
                      <a:r>
                        <a:rPr lang="en-US" altLang="ja-JP" sz="2800" b="1" dirty="0" smtClean="0">
                          <a:latin typeface="+mn-ea"/>
                          <a:ea typeface="+mn-ea"/>
                          <a:cs typeface="Arial"/>
                        </a:rPr>
                        <a:t>41</a:t>
                      </a:r>
                      <a:endParaRPr kumimoji="1" lang="en-US" altLang="ja-JP" sz="2800" b="1" dirty="0">
                        <a:latin typeface="+mn-ea"/>
                        <a:ea typeface="+mn-ea"/>
                        <a:cs typeface="Arial"/>
                      </a:endParaRPr>
                    </a:p>
                  </a:txBody>
                  <a:tcPr anchor="ctr"/>
                </a:tc>
                <a:extLst>
                  <a:ext uri="{0D108BD9-81ED-4DB2-BD59-A6C34878D82A}">
                    <a16:rowId xmlns:a16="http://schemas.microsoft.com/office/drawing/2014/main" xmlns="" val="480540335"/>
                  </a:ext>
                </a:extLst>
              </a:tr>
              <a:tr h="481408">
                <a:tc>
                  <a:txBody>
                    <a:bodyPr/>
                    <a:lstStyle/>
                    <a:p>
                      <a:r>
                        <a:rPr kumimoji="1" lang="ja-JP" altLang="en-US" sz="1600" b="1" dirty="0" smtClean="0"/>
                        <a:t>ハンドル型電動車いす</a:t>
                      </a:r>
                      <a:endParaRPr kumimoji="1" lang="en-US" altLang="ja-JP" sz="1600" b="1" dirty="0" smtClean="0"/>
                    </a:p>
                    <a:p>
                      <a:r>
                        <a:rPr kumimoji="1" lang="ja-JP" altLang="en-US" sz="1600" b="0" dirty="0" smtClean="0"/>
                        <a:t>（パナソニック、スズキ）</a:t>
                      </a:r>
                      <a:endParaRPr kumimoji="1" lang="ja-JP" altLang="en-US" sz="1600" b="0" dirty="0"/>
                    </a:p>
                  </a:txBody>
                  <a:tcPr anchor="ctr"/>
                </a:tc>
                <a:tc>
                  <a:txBody>
                    <a:bodyPr/>
                    <a:lstStyle/>
                    <a:p>
                      <a:pPr algn="ctr"/>
                      <a:r>
                        <a:rPr kumimoji="1" lang="en-US" altLang="ja-JP" sz="2800" b="1" dirty="0" smtClean="0">
                          <a:latin typeface="+mn-ea"/>
                          <a:ea typeface="+mn-ea"/>
                          <a:cs typeface="Arial"/>
                        </a:rPr>
                        <a:t>2</a:t>
                      </a:r>
                      <a:endParaRPr kumimoji="1" lang="en-US" altLang="ja-JP" sz="2800" b="1" dirty="0">
                        <a:latin typeface="+mn-ea"/>
                        <a:ea typeface="+mn-ea"/>
                        <a:cs typeface="Arial"/>
                      </a:endParaRPr>
                    </a:p>
                  </a:txBody>
                  <a:tcPr anchor="ctr"/>
                </a:tc>
                <a:extLst>
                  <a:ext uri="{0D108BD9-81ED-4DB2-BD59-A6C34878D82A}">
                    <a16:rowId xmlns:a16="http://schemas.microsoft.com/office/drawing/2014/main" xmlns="" val="2306314719"/>
                  </a:ext>
                </a:extLst>
              </a:tr>
            </a:tbl>
          </a:graphicData>
        </a:graphic>
      </p:graphicFrame>
      <p:graphicFrame>
        <p:nvGraphicFramePr>
          <p:cNvPr id="5" name="グラフ 4"/>
          <p:cNvGraphicFramePr/>
          <p:nvPr>
            <p:extLst>
              <p:ext uri="{D42A27DB-BD31-4B8C-83A1-F6EECF244321}">
                <p14:modId xmlns:p14="http://schemas.microsoft.com/office/powerpoint/2010/main" val="934408760"/>
              </p:ext>
            </p:extLst>
          </p:nvPr>
        </p:nvGraphicFramePr>
        <p:xfrm>
          <a:off x="6474541" y="1755404"/>
          <a:ext cx="5584724" cy="40849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4694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Ⅱ</a:t>
            </a:r>
            <a:r>
              <a:rPr kumimoji="1" lang="ja-JP" altLang="en-US" dirty="0" err="1" smtClean="0"/>
              <a:t>．</a:t>
            </a:r>
            <a:r>
              <a:rPr kumimoji="1" lang="ja-JP" altLang="en-US" dirty="0" smtClean="0"/>
              <a:t>乗車拒否</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43440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A34E6C5-BE90-4227-AEBC-13677B49898A}"/>
              </a:ext>
            </a:extLst>
          </p:cNvPr>
          <p:cNvSpPr>
            <a:spLocks noGrp="1"/>
          </p:cNvSpPr>
          <p:nvPr>
            <p:ph type="title"/>
          </p:nvPr>
        </p:nvSpPr>
        <p:spPr>
          <a:xfrm>
            <a:off x="1143000" y="457200"/>
            <a:ext cx="9862820" cy="772160"/>
          </a:xfrm>
        </p:spPr>
        <p:txBody>
          <a:bodyPr>
            <a:normAutofit/>
          </a:bodyPr>
          <a:lstStyle/>
          <a:p>
            <a:pPr algn="ctr"/>
            <a:r>
              <a:rPr lang="ja-JP" altLang="en-US" sz="3600" dirty="0">
                <a:latin typeface="UD デジタル 教科書体 N-B" panose="02020700000000000000" pitchFamily="17" charset="-128"/>
                <a:ea typeface="UD デジタル 教科書体 N-B" panose="02020700000000000000" pitchFamily="17" charset="-128"/>
              </a:rPr>
              <a:t>１．</a:t>
            </a:r>
            <a:r>
              <a:rPr lang="ja-JP" altLang="en-US" sz="3600" dirty="0" smtClean="0">
                <a:latin typeface="UD デジタル 教科書体 N-B" panose="02020700000000000000" pitchFamily="17" charset="-128"/>
                <a:ea typeface="UD デジタル 教科書体 N-B" panose="02020700000000000000" pitchFamily="17" charset="-128"/>
              </a:rPr>
              <a:t>乗車拒否件数</a:t>
            </a:r>
            <a:r>
              <a:rPr lang="ja-JP" altLang="en-US" sz="3600" dirty="0">
                <a:latin typeface="UD デジタル 教科書体 N-B" panose="02020700000000000000" pitchFamily="17" charset="-128"/>
                <a:ea typeface="UD デジタル 教科書体 N-B" panose="02020700000000000000" pitchFamily="17" charset="-128"/>
              </a:rPr>
              <a:t>（総数）</a:t>
            </a:r>
          </a:p>
        </p:txBody>
      </p:sp>
      <p:graphicFrame>
        <p:nvGraphicFramePr>
          <p:cNvPr id="4" name="表 4">
            <a:extLst>
              <a:ext uri="{FF2B5EF4-FFF2-40B4-BE49-F238E27FC236}">
                <a16:creationId xmlns:a16="http://schemas.microsoft.com/office/drawing/2014/main" xmlns="" id="{78289C89-B297-4420-B080-EC9AF5DE007E}"/>
              </a:ext>
            </a:extLst>
          </p:cNvPr>
          <p:cNvGraphicFramePr>
            <a:graphicFrameLocks noGrp="1"/>
          </p:cNvGraphicFramePr>
          <p:nvPr>
            <p:ph idx="1"/>
            <p:extLst>
              <p:ext uri="{D42A27DB-BD31-4B8C-83A1-F6EECF244321}">
                <p14:modId xmlns:p14="http://schemas.microsoft.com/office/powerpoint/2010/main" val="4090681231"/>
              </p:ext>
            </p:extLst>
          </p:nvPr>
        </p:nvGraphicFramePr>
        <p:xfrm>
          <a:off x="1104900" y="1231900"/>
          <a:ext cx="9872661" cy="1828800"/>
        </p:xfrm>
        <a:graphic>
          <a:graphicData uri="http://schemas.openxmlformats.org/drawingml/2006/table">
            <a:tbl>
              <a:tblPr firstRow="1" bandRow="1">
                <a:tableStyleId>{00A15C55-8517-42AA-B614-E9B94910E393}</a:tableStyleId>
              </a:tblPr>
              <a:tblGrid>
                <a:gridCol w="3290887">
                  <a:extLst>
                    <a:ext uri="{9D8B030D-6E8A-4147-A177-3AD203B41FA5}">
                      <a16:colId xmlns:a16="http://schemas.microsoft.com/office/drawing/2014/main" xmlns="" val="2203128747"/>
                    </a:ext>
                  </a:extLst>
                </a:gridCol>
                <a:gridCol w="3290887">
                  <a:extLst>
                    <a:ext uri="{9D8B030D-6E8A-4147-A177-3AD203B41FA5}">
                      <a16:colId xmlns:a16="http://schemas.microsoft.com/office/drawing/2014/main" xmlns="" val="3050650747"/>
                    </a:ext>
                  </a:extLst>
                </a:gridCol>
                <a:gridCol w="3290887">
                  <a:extLst>
                    <a:ext uri="{9D8B030D-6E8A-4147-A177-3AD203B41FA5}">
                      <a16:colId xmlns:a16="http://schemas.microsoft.com/office/drawing/2014/main" xmlns="" val="2195048922"/>
                    </a:ext>
                  </a:extLst>
                </a:gridCol>
              </a:tblGrid>
              <a:tr h="368299">
                <a:tc>
                  <a:txBody>
                    <a:bodyPr/>
                    <a:lstStyle/>
                    <a:p>
                      <a:endParaRPr kumimoji="1" lang="ja-JP" altLang="en-US" sz="2400" dirty="0"/>
                    </a:p>
                  </a:txBody>
                  <a:tcPr/>
                </a:tc>
                <a:tc>
                  <a:txBody>
                    <a:bodyPr/>
                    <a:lstStyle/>
                    <a:p>
                      <a:pPr algn="ctr"/>
                      <a:r>
                        <a:rPr lang="ja-JP" altLang="en-US" sz="2400" dirty="0"/>
                        <a:t>件数</a:t>
                      </a:r>
                      <a:endParaRPr kumimoji="1" lang="ja-JP" altLang="en-US" sz="2400" dirty="0"/>
                    </a:p>
                  </a:txBody>
                  <a:tcPr/>
                </a:tc>
                <a:tc>
                  <a:txBody>
                    <a:bodyPr/>
                    <a:lstStyle/>
                    <a:p>
                      <a:pPr algn="ctr"/>
                      <a:r>
                        <a:rPr lang="ja-JP" altLang="en-US" sz="2400" dirty="0" smtClean="0"/>
                        <a:t>比率</a:t>
                      </a:r>
                      <a:r>
                        <a:rPr lang="ja-JP" altLang="en-US" sz="1800" dirty="0" smtClean="0"/>
                        <a:t>（</a:t>
                      </a:r>
                      <a:r>
                        <a:rPr lang="en-US" altLang="ja-JP" sz="1800" dirty="0" smtClean="0"/>
                        <a:t>2019</a:t>
                      </a:r>
                      <a:r>
                        <a:rPr lang="ja-JP" altLang="en-US" sz="1800" dirty="0" smtClean="0"/>
                        <a:t>年）</a:t>
                      </a:r>
                      <a:endParaRPr lang="en-US" altLang="ja-JP" sz="1800" dirty="0" smtClean="0"/>
                    </a:p>
                  </a:txBody>
                  <a:tcPr/>
                </a:tc>
                <a:extLst>
                  <a:ext uri="{0D108BD9-81ED-4DB2-BD59-A6C34878D82A}">
                    <a16:rowId xmlns:a16="http://schemas.microsoft.com/office/drawing/2014/main" xmlns="" val="4180386652"/>
                  </a:ext>
                </a:extLst>
              </a:tr>
              <a:tr h="370840">
                <a:tc>
                  <a:txBody>
                    <a:bodyPr/>
                    <a:lstStyle/>
                    <a:p>
                      <a:pPr algn="ctr"/>
                      <a:r>
                        <a:rPr lang="ja-JP" altLang="en-US" sz="2400" dirty="0"/>
                        <a:t>乗れた</a:t>
                      </a:r>
                      <a:endParaRPr kumimoji="1" lang="ja-JP" altLang="en-US" sz="2400" dirty="0"/>
                    </a:p>
                  </a:txBody>
                  <a:tcPr/>
                </a:tc>
                <a:tc>
                  <a:txBody>
                    <a:bodyPr/>
                    <a:lstStyle/>
                    <a:p>
                      <a:pPr algn="ctr"/>
                      <a:r>
                        <a:rPr kumimoji="1" lang="en-US" altLang="ja-JP" sz="2400" dirty="0" smtClean="0">
                          <a:latin typeface="+mn-ea"/>
                          <a:ea typeface="+mn-ea"/>
                        </a:rPr>
                        <a:t>71</a:t>
                      </a:r>
                      <a:endParaRPr kumimoji="1" lang="ja-JP" altLang="en-US" sz="2400" dirty="0">
                        <a:latin typeface="+mn-ea"/>
                        <a:ea typeface="+mn-ea"/>
                      </a:endParaRPr>
                    </a:p>
                  </a:txBody>
                  <a:tcPr/>
                </a:tc>
                <a:tc>
                  <a:txBody>
                    <a:bodyPr/>
                    <a:lstStyle/>
                    <a:p>
                      <a:pPr algn="ctr"/>
                      <a:r>
                        <a:rPr lang="en-US" altLang="ja-JP" sz="2400" dirty="0" smtClean="0">
                          <a:latin typeface="+mn-ea"/>
                          <a:ea typeface="+mn-ea"/>
                        </a:rPr>
                        <a:t>65.1</a:t>
                      </a:r>
                      <a:r>
                        <a:rPr lang="ja-JP" altLang="en-US" sz="2400" dirty="0" smtClean="0">
                          <a:latin typeface="+mn-ea"/>
                          <a:ea typeface="+mn-ea"/>
                        </a:rPr>
                        <a:t>%（</a:t>
                      </a:r>
                      <a:r>
                        <a:rPr lang="en-US" altLang="ja-JP" sz="2400" dirty="0" smtClean="0">
                          <a:latin typeface="+mn-ea"/>
                          <a:ea typeface="+mn-ea"/>
                        </a:rPr>
                        <a:t>73%</a:t>
                      </a:r>
                      <a:r>
                        <a:rPr lang="ja-JP" altLang="en-US" sz="2400" dirty="0" smtClean="0">
                          <a:latin typeface="+mn-ea"/>
                          <a:ea typeface="+mn-ea"/>
                        </a:rPr>
                        <a:t>）</a:t>
                      </a:r>
                      <a:endParaRPr lang="ja-JP" altLang="en-US" sz="2400" dirty="0">
                        <a:latin typeface="+mn-ea"/>
                        <a:ea typeface="+mn-ea"/>
                      </a:endParaRPr>
                    </a:p>
                  </a:txBody>
                  <a:tcPr/>
                </a:tc>
                <a:extLst>
                  <a:ext uri="{0D108BD9-81ED-4DB2-BD59-A6C34878D82A}">
                    <a16:rowId xmlns:a16="http://schemas.microsoft.com/office/drawing/2014/main" xmlns="" val="2758478033"/>
                  </a:ext>
                </a:extLst>
              </a:tr>
              <a:tr h="184149">
                <a:tc>
                  <a:txBody>
                    <a:bodyPr/>
                    <a:lstStyle/>
                    <a:p>
                      <a:pPr algn="ctr"/>
                      <a:r>
                        <a:rPr lang="ja-JP" altLang="en-US" sz="2400" b="1" dirty="0">
                          <a:solidFill>
                            <a:srgbClr val="FF0000"/>
                          </a:solidFill>
                        </a:rPr>
                        <a:t>乗れなかった</a:t>
                      </a:r>
                      <a:endParaRPr kumimoji="1" lang="ja-JP" altLang="en-US" sz="2400" b="1" dirty="0">
                        <a:solidFill>
                          <a:srgbClr val="FF0000"/>
                        </a:solidFill>
                      </a:endParaRPr>
                    </a:p>
                  </a:txBody>
                  <a:tcPr/>
                </a:tc>
                <a:tc>
                  <a:txBody>
                    <a:bodyPr/>
                    <a:lstStyle/>
                    <a:p>
                      <a:pPr algn="ctr"/>
                      <a:r>
                        <a:rPr lang="ja-JP" altLang="en-US" sz="2400" b="1" dirty="0" smtClean="0">
                          <a:solidFill>
                            <a:srgbClr val="FF0000"/>
                          </a:solidFill>
                          <a:latin typeface="+mn-ea"/>
                          <a:ea typeface="+mn-ea"/>
                        </a:rPr>
                        <a:t>3</a:t>
                      </a:r>
                      <a:r>
                        <a:rPr lang="en-US" altLang="ja-JP" sz="2400" b="1" dirty="0" smtClean="0">
                          <a:solidFill>
                            <a:srgbClr val="FF0000"/>
                          </a:solidFill>
                          <a:latin typeface="+mn-ea"/>
                          <a:ea typeface="+mn-ea"/>
                        </a:rPr>
                        <a:t>8</a:t>
                      </a:r>
                      <a:endParaRPr kumimoji="1" lang="ja-JP" altLang="en-US" sz="2400" b="1" dirty="0">
                        <a:solidFill>
                          <a:srgbClr val="FF0000"/>
                        </a:solidFill>
                        <a:latin typeface="+mn-ea"/>
                        <a:ea typeface="+mn-ea"/>
                      </a:endParaRPr>
                    </a:p>
                  </a:txBody>
                  <a:tcPr/>
                </a:tc>
                <a:tc>
                  <a:txBody>
                    <a:bodyPr/>
                    <a:lstStyle/>
                    <a:p>
                      <a:pPr algn="ctr"/>
                      <a:r>
                        <a:rPr lang="en-US" altLang="ja-JP" sz="2400" b="1" dirty="0" smtClean="0">
                          <a:solidFill>
                            <a:srgbClr val="FF0000"/>
                          </a:solidFill>
                          <a:latin typeface="+mn-ea"/>
                          <a:ea typeface="+mn-ea"/>
                        </a:rPr>
                        <a:t>34.9</a:t>
                      </a:r>
                      <a:r>
                        <a:rPr lang="ja-JP" altLang="en-US" sz="2400" b="1" dirty="0" smtClean="0">
                          <a:solidFill>
                            <a:srgbClr val="FF0000"/>
                          </a:solidFill>
                          <a:latin typeface="+mn-ea"/>
                          <a:ea typeface="+mn-ea"/>
                        </a:rPr>
                        <a:t>%（</a:t>
                      </a:r>
                      <a:r>
                        <a:rPr lang="en-US" altLang="ja-JP" sz="2400" b="1" dirty="0" smtClean="0">
                          <a:solidFill>
                            <a:srgbClr val="FF0000"/>
                          </a:solidFill>
                          <a:latin typeface="+mn-ea"/>
                          <a:ea typeface="+mn-ea"/>
                        </a:rPr>
                        <a:t>27%</a:t>
                      </a:r>
                      <a:r>
                        <a:rPr lang="ja-JP" altLang="en-US" sz="2400" b="1" dirty="0" smtClean="0">
                          <a:solidFill>
                            <a:srgbClr val="FF0000"/>
                          </a:solidFill>
                          <a:latin typeface="+mn-ea"/>
                          <a:ea typeface="+mn-ea"/>
                        </a:rPr>
                        <a:t>）</a:t>
                      </a:r>
                      <a:endParaRPr kumimoji="1" lang="ja-JP" altLang="en-US" sz="2400" b="1" dirty="0">
                        <a:solidFill>
                          <a:srgbClr val="FF0000"/>
                        </a:solidFill>
                        <a:latin typeface="+mn-ea"/>
                        <a:ea typeface="+mn-ea"/>
                      </a:endParaRPr>
                    </a:p>
                  </a:txBody>
                  <a:tcPr/>
                </a:tc>
                <a:extLst>
                  <a:ext uri="{0D108BD9-81ED-4DB2-BD59-A6C34878D82A}">
                    <a16:rowId xmlns:a16="http://schemas.microsoft.com/office/drawing/2014/main" xmlns="" val="2122923256"/>
                  </a:ext>
                </a:extLst>
              </a:tr>
              <a:tr h="184149">
                <a:tc>
                  <a:txBody>
                    <a:bodyPr/>
                    <a:lstStyle/>
                    <a:p>
                      <a:pPr lvl="0" algn="ctr">
                        <a:buNone/>
                      </a:pPr>
                      <a:r>
                        <a:rPr lang="ja-JP" altLang="en-US" sz="2400" dirty="0"/>
                        <a:t>合計</a:t>
                      </a:r>
                      <a:endParaRPr kumimoji="1" lang="ja-JP" altLang="en-US" sz="2400" dirty="0"/>
                    </a:p>
                  </a:txBody>
                  <a:tcPr/>
                </a:tc>
                <a:tc>
                  <a:txBody>
                    <a:bodyPr/>
                    <a:lstStyle/>
                    <a:p>
                      <a:pPr lvl="0" algn="ctr">
                        <a:buNone/>
                      </a:pPr>
                      <a:r>
                        <a:rPr lang="ja-JP" altLang="en-US" sz="2400" dirty="0" smtClean="0">
                          <a:latin typeface="+mn-ea"/>
                          <a:ea typeface="+mn-ea"/>
                        </a:rPr>
                        <a:t>1</a:t>
                      </a:r>
                      <a:r>
                        <a:rPr lang="en-US" altLang="ja-JP" sz="2400" dirty="0" smtClean="0">
                          <a:latin typeface="+mn-ea"/>
                          <a:ea typeface="+mn-ea"/>
                        </a:rPr>
                        <a:t>09</a:t>
                      </a:r>
                      <a:endParaRPr kumimoji="1" lang="ja-JP" altLang="en-US" sz="2400" dirty="0">
                        <a:latin typeface="+mn-ea"/>
                        <a:ea typeface="+mn-ea"/>
                      </a:endParaRPr>
                    </a:p>
                  </a:txBody>
                  <a:tcPr/>
                </a:tc>
                <a:tc>
                  <a:txBody>
                    <a:bodyPr/>
                    <a:lstStyle/>
                    <a:p>
                      <a:pPr lvl="0" algn="ctr">
                        <a:buNone/>
                      </a:pPr>
                      <a:r>
                        <a:rPr lang="ja-JP" altLang="en-US" sz="2400" dirty="0">
                          <a:latin typeface="+mn-ea"/>
                          <a:ea typeface="+mn-ea"/>
                        </a:rPr>
                        <a:t>100%</a:t>
                      </a:r>
                      <a:endParaRPr kumimoji="1" lang="ja-JP" altLang="en-US" sz="2400" dirty="0">
                        <a:latin typeface="+mn-ea"/>
                        <a:ea typeface="+mn-ea"/>
                      </a:endParaRPr>
                    </a:p>
                  </a:txBody>
                  <a:tcPr/>
                </a:tc>
                <a:extLst>
                  <a:ext uri="{0D108BD9-81ED-4DB2-BD59-A6C34878D82A}">
                    <a16:rowId xmlns:a16="http://schemas.microsoft.com/office/drawing/2014/main" xmlns="" val="2539610906"/>
                  </a:ext>
                </a:extLst>
              </a:tr>
            </a:tbl>
          </a:graphicData>
        </a:graphic>
      </p:graphicFrame>
      <p:sp>
        <p:nvSpPr>
          <p:cNvPr id="7" name="タイトル 1">
            <a:extLst>
              <a:ext uri="{FF2B5EF4-FFF2-40B4-BE49-F238E27FC236}">
                <a16:creationId xmlns:a16="http://schemas.microsoft.com/office/drawing/2014/main" xmlns="" id="{51C63E82-EBFB-4E38-B4FB-B386F1FCAB68}"/>
              </a:ext>
            </a:extLst>
          </p:cNvPr>
          <p:cNvSpPr txBox="1">
            <a:spLocks/>
          </p:cNvSpPr>
          <p:nvPr/>
        </p:nvSpPr>
        <p:spPr>
          <a:xfrm>
            <a:off x="424993" y="3248528"/>
            <a:ext cx="5247309" cy="7721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a:latin typeface="UD デジタル 教科書体 N-B" panose="02020700000000000000" pitchFamily="17" charset="-128"/>
                <a:ea typeface="UD デジタル 教科書体 N-B" panose="02020700000000000000" pitchFamily="17" charset="-128"/>
              </a:rPr>
              <a:t>車いすタイプ</a:t>
            </a:r>
            <a:r>
              <a:rPr lang="ja-JP" altLang="en-US" sz="2400" b="1" dirty="0" smtClean="0">
                <a:latin typeface="UD デジタル 教科書体 N-B" panose="02020700000000000000" pitchFamily="17" charset="-128"/>
                <a:ea typeface="UD デジタル 教科書体 N-B" panose="02020700000000000000" pitchFamily="17" charset="-128"/>
              </a:rPr>
              <a:t>別乗車</a:t>
            </a:r>
            <a:r>
              <a:rPr lang="ja-JP" altLang="en-US" sz="2400" b="1" dirty="0">
                <a:latin typeface="UD デジタル 教科書体 N-B" panose="02020700000000000000" pitchFamily="17" charset="-128"/>
                <a:ea typeface="UD デジタル 教科書体 N-B" panose="02020700000000000000" pitchFamily="17" charset="-128"/>
              </a:rPr>
              <a:t>拒否件数</a:t>
            </a:r>
          </a:p>
        </p:txBody>
      </p:sp>
      <p:graphicFrame>
        <p:nvGraphicFramePr>
          <p:cNvPr id="3" name="表 2"/>
          <p:cNvGraphicFramePr>
            <a:graphicFrameLocks noGrp="1"/>
          </p:cNvGraphicFramePr>
          <p:nvPr>
            <p:extLst>
              <p:ext uri="{D42A27DB-BD31-4B8C-83A1-F6EECF244321}">
                <p14:modId xmlns:p14="http://schemas.microsoft.com/office/powerpoint/2010/main" val="1018164952"/>
              </p:ext>
            </p:extLst>
          </p:nvPr>
        </p:nvGraphicFramePr>
        <p:xfrm>
          <a:off x="602760" y="4020688"/>
          <a:ext cx="5069542" cy="2467306"/>
        </p:xfrm>
        <a:graphic>
          <a:graphicData uri="http://schemas.openxmlformats.org/drawingml/2006/table">
            <a:tbl>
              <a:tblPr firstRow="1" bandRow="1">
                <a:tableStyleId>{5C22544A-7EE6-4342-B048-85BDC9FD1C3A}</a:tableStyleId>
              </a:tblPr>
              <a:tblGrid>
                <a:gridCol w="2069054">
                  <a:extLst>
                    <a:ext uri="{9D8B030D-6E8A-4147-A177-3AD203B41FA5}">
                      <a16:colId xmlns:a16="http://schemas.microsoft.com/office/drawing/2014/main" xmlns="" val="20000"/>
                    </a:ext>
                  </a:extLst>
                </a:gridCol>
                <a:gridCol w="1158913">
                  <a:extLst>
                    <a:ext uri="{9D8B030D-6E8A-4147-A177-3AD203B41FA5}">
                      <a16:colId xmlns:a16="http://schemas.microsoft.com/office/drawing/2014/main" xmlns="" val="20001"/>
                    </a:ext>
                  </a:extLst>
                </a:gridCol>
                <a:gridCol w="1841575">
                  <a:extLst>
                    <a:ext uri="{9D8B030D-6E8A-4147-A177-3AD203B41FA5}">
                      <a16:colId xmlns:a16="http://schemas.microsoft.com/office/drawing/2014/main" xmlns="" val="20002"/>
                    </a:ext>
                  </a:extLst>
                </a:gridCol>
              </a:tblGrid>
              <a:tr h="590974">
                <a:tc>
                  <a:txBody>
                    <a:bodyPr/>
                    <a:lstStyle/>
                    <a:p>
                      <a:pPr algn="ctr"/>
                      <a:r>
                        <a:rPr kumimoji="1" lang="ja-JP" altLang="en-US" sz="2000" dirty="0" smtClean="0">
                          <a:latin typeface="+mj-ea"/>
                          <a:ea typeface="+mj-ea"/>
                        </a:rPr>
                        <a:t>車いすのタイプ</a:t>
                      </a:r>
                      <a:endParaRPr kumimoji="1" lang="ja-JP" altLang="en-US" sz="2000" dirty="0">
                        <a:latin typeface="+mj-ea"/>
                        <a:ea typeface="+mj-ea"/>
                      </a:endParaRPr>
                    </a:p>
                  </a:txBody>
                  <a:tcPr anchor="ctr"/>
                </a:tc>
                <a:tc>
                  <a:txBody>
                    <a:bodyPr/>
                    <a:lstStyle/>
                    <a:p>
                      <a:pPr algn="ctr"/>
                      <a:r>
                        <a:rPr kumimoji="1" lang="ja-JP" altLang="en-US" sz="2000" dirty="0" smtClean="0">
                          <a:latin typeface="+mj-ea"/>
                          <a:ea typeface="+mj-ea"/>
                        </a:rPr>
                        <a:t>件数</a:t>
                      </a:r>
                      <a:endParaRPr kumimoji="1" lang="ja-JP" altLang="en-US" sz="2000" dirty="0">
                        <a:latin typeface="+mj-ea"/>
                        <a:ea typeface="+mj-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j-ea"/>
                          <a:ea typeface="+mj-ea"/>
                        </a:rPr>
                        <a:t>比率</a:t>
                      </a:r>
                      <a:r>
                        <a:rPr kumimoji="1" lang="en-US" altLang="ja-JP" sz="2000" dirty="0" smtClean="0">
                          <a:latin typeface="+mn-lt"/>
                          <a:ea typeface="+mn-ea"/>
                        </a:rPr>
                        <a:t>(2</a:t>
                      </a:r>
                      <a:r>
                        <a:rPr lang="en-US" altLang="ja-JP" sz="2000" dirty="0" smtClean="0"/>
                        <a:t>019</a:t>
                      </a:r>
                      <a:r>
                        <a:rPr lang="ja-JP" altLang="en-US" sz="2000" dirty="0" smtClean="0"/>
                        <a:t>年）</a:t>
                      </a:r>
                      <a:endParaRPr kumimoji="1" lang="ja-JP" altLang="en-US" sz="2000" dirty="0">
                        <a:latin typeface="+mj-ea"/>
                        <a:ea typeface="+mj-ea"/>
                      </a:endParaRPr>
                    </a:p>
                  </a:txBody>
                  <a:tcPr anchor="ctr"/>
                </a:tc>
                <a:extLst>
                  <a:ext uri="{0D108BD9-81ED-4DB2-BD59-A6C34878D82A}">
                    <a16:rowId xmlns:a16="http://schemas.microsoft.com/office/drawing/2014/main" xmlns="" val="10000"/>
                  </a:ext>
                </a:extLst>
              </a:tr>
              <a:tr h="469083">
                <a:tc>
                  <a:txBody>
                    <a:bodyPr/>
                    <a:lstStyle/>
                    <a:p>
                      <a:pPr algn="ctr"/>
                      <a:r>
                        <a:rPr kumimoji="1" lang="ja-JP" altLang="en-US" sz="2000" dirty="0" smtClean="0">
                          <a:latin typeface="+mj-ea"/>
                          <a:ea typeface="+mj-ea"/>
                        </a:rPr>
                        <a:t>手動</a:t>
                      </a:r>
                      <a:endParaRPr kumimoji="1" lang="en-US" altLang="ja-JP" sz="2000" dirty="0" smtClean="0">
                        <a:latin typeface="+mj-ea"/>
                        <a:ea typeface="+mj-ea"/>
                      </a:endParaRPr>
                    </a:p>
                  </a:txBody>
                  <a:tcPr anchor="ctr"/>
                </a:tc>
                <a:tc>
                  <a:txBody>
                    <a:bodyPr/>
                    <a:lstStyle/>
                    <a:p>
                      <a:pPr algn="ctr"/>
                      <a:r>
                        <a:rPr kumimoji="1" lang="en-US" altLang="ja-JP" sz="2000" dirty="0" smtClean="0">
                          <a:latin typeface="+mj-ea"/>
                          <a:ea typeface="+mj-ea"/>
                        </a:rPr>
                        <a:t>7</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18.4%(59%)</a:t>
                      </a:r>
                      <a:endParaRPr kumimoji="1" lang="ja-JP" altLang="en-US" sz="2000" dirty="0">
                        <a:solidFill>
                          <a:srgbClr val="FF0000"/>
                        </a:solidFill>
                        <a:latin typeface="+mj-ea"/>
                        <a:ea typeface="+mj-ea"/>
                      </a:endParaRPr>
                    </a:p>
                  </a:txBody>
                  <a:tcPr anchor="ctr"/>
                </a:tc>
                <a:extLst>
                  <a:ext uri="{0D108BD9-81ED-4DB2-BD59-A6C34878D82A}">
                    <a16:rowId xmlns:a16="http://schemas.microsoft.com/office/drawing/2014/main" xmlns="" val="10001"/>
                  </a:ext>
                </a:extLst>
              </a:tr>
              <a:tr h="469083">
                <a:tc>
                  <a:txBody>
                    <a:bodyPr/>
                    <a:lstStyle/>
                    <a:p>
                      <a:pPr algn="ctr"/>
                      <a:r>
                        <a:rPr kumimoji="1" lang="ja-JP" altLang="en-US" sz="2000" dirty="0" smtClean="0">
                          <a:latin typeface="+mj-ea"/>
                          <a:ea typeface="+mj-ea"/>
                        </a:rPr>
                        <a:t>簡易電動</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15</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39.5%(16%)</a:t>
                      </a:r>
                      <a:endParaRPr kumimoji="1" lang="ja-JP" altLang="en-US" sz="2000" dirty="0">
                        <a:solidFill>
                          <a:srgbClr val="FF0000"/>
                        </a:solidFill>
                        <a:latin typeface="+mj-ea"/>
                        <a:ea typeface="+mj-ea"/>
                      </a:endParaRPr>
                    </a:p>
                  </a:txBody>
                  <a:tcPr anchor="ctr"/>
                </a:tc>
                <a:extLst>
                  <a:ext uri="{0D108BD9-81ED-4DB2-BD59-A6C34878D82A}">
                    <a16:rowId xmlns:a16="http://schemas.microsoft.com/office/drawing/2014/main" xmlns="" val="10002"/>
                  </a:ext>
                </a:extLst>
              </a:tr>
              <a:tr h="469083">
                <a:tc>
                  <a:txBody>
                    <a:bodyPr/>
                    <a:lstStyle/>
                    <a:p>
                      <a:pPr algn="ctr"/>
                      <a:r>
                        <a:rPr kumimoji="1" lang="ja-JP" altLang="en-US" sz="2000" dirty="0" smtClean="0">
                          <a:latin typeface="+mj-ea"/>
                          <a:ea typeface="+mj-ea"/>
                        </a:rPr>
                        <a:t>電動</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16</a:t>
                      </a:r>
                      <a:endParaRPr kumimoji="1" lang="ja-JP" altLang="en-US" sz="2000" dirty="0">
                        <a:latin typeface="+mj-ea"/>
                        <a:ea typeface="+mj-ea"/>
                      </a:endParaRPr>
                    </a:p>
                  </a:txBody>
                  <a:tcPr anchor="ctr"/>
                </a:tc>
                <a:tc>
                  <a:txBody>
                    <a:bodyPr/>
                    <a:lstStyle/>
                    <a:p>
                      <a:pPr algn="ctr"/>
                      <a:r>
                        <a:rPr kumimoji="1" lang="en-US" altLang="ja-JP" sz="2000" dirty="0" smtClean="0">
                          <a:solidFill>
                            <a:srgbClr val="FF0000"/>
                          </a:solidFill>
                          <a:latin typeface="+mj-ea"/>
                          <a:ea typeface="+mj-ea"/>
                        </a:rPr>
                        <a:t>42.1%(25%)</a:t>
                      </a:r>
                      <a:endParaRPr kumimoji="1" lang="ja-JP" altLang="en-US" sz="2000" dirty="0">
                        <a:solidFill>
                          <a:srgbClr val="FF0000"/>
                        </a:solidFill>
                        <a:latin typeface="+mj-ea"/>
                        <a:ea typeface="+mj-ea"/>
                      </a:endParaRPr>
                    </a:p>
                  </a:txBody>
                  <a:tcPr anchor="ctr"/>
                </a:tc>
                <a:extLst>
                  <a:ext uri="{0D108BD9-81ED-4DB2-BD59-A6C34878D82A}">
                    <a16:rowId xmlns:a16="http://schemas.microsoft.com/office/drawing/2014/main" xmlns="" val="10003"/>
                  </a:ext>
                </a:extLst>
              </a:tr>
              <a:tr h="469083">
                <a:tc>
                  <a:txBody>
                    <a:bodyPr/>
                    <a:lstStyle/>
                    <a:p>
                      <a:pPr algn="ctr"/>
                      <a:r>
                        <a:rPr kumimoji="1" lang="ja-JP" altLang="en-US" sz="2000" dirty="0" smtClean="0">
                          <a:latin typeface="+mj-ea"/>
                          <a:ea typeface="+mj-ea"/>
                        </a:rPr>
                        <a:t>合計</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38</a:t>
                      </a:r>
                      <a:endParaRPr kumimoji="1" lang="ja-JP" altLang="en-US" sz="2000" dirty="0">
                        <a:latin typeface="+mj-ea"/>
                        <a:ea typeface="+mj-ea"/>
                      </a:endParaRPr>
                    </a:p>
                  </a:txBody>
                  <a:tcPr anchor="ctr"/>
                </a:tc>
                <a:tc>
                  <a:txBody>
                    <a:bodyPr/>
                    <a:lstStyle/>
                    <a:p>
                      <a:pPr algn="ctr"/>
                      <a:r>
                        <a:rPr kumimoji="1" lang="en-US" altLang="ja-JP" sz="2000" dirty="0" smtClean="0">
                          <a:latin typeface="+mj-ea"/>
                          <a:ea typeface="+mj-ea"/>
                        </a:rPr>
                        <a:t>100%</a:t>
                      </a:r>
                      <a:endParaRPr kumimoji="1" lang="ja-JP" altLang="en-US" sz="2000" dirty="0">
                        <a:latin typeface="+mj-ea"/>
                        <a:ea typeface="+mj-ea"/>
                      </a:endParaRPr>
                    </a:p>
                  </a:txBody>
                  <a:tcPr anchor="ctr"/>
                </a:tc>
                <a:extLst>
                  <a:ext uri="{0D108BD9-81ED-4DB2-BD59-A6C34878D82A}">
                    <a16:rowId xmlns:a16="http://schemas.microsoft.com/office/drawing/2014/main" xmlns="" val="10004"/>
                  </a:ext>
                </a:extLst>
              </a:tr>
            </a:tbl>
          </a:graphicData>
        </a:graphic>
      </p:graphicFrame>
      <p:sp>
        <p:nvSpPr>
          <p:cNvPr id="5" name="正方形/長方形 4"/>
          <p:cNvSpPr/>
          <p:nvPr/>
        </p:nvSpPr>
        <p:spPr>
          <a:xfrm>
            <a:off x="5846619" y="3403775"/>
            <a:ext cx="6096000" cy="461665"/>
          </a:xfrm>
          <a:prstGeom prst="rect">
            <a:avLst/>
          </a:prstGeom>
        </p:spPr>
        <p:txBody>
          <a:bodyPr>
            <a:spAutoFit/>
          </a:bodyPr>
          <a:lstStyle/>
          <a:p>
            <a:pPr lvl="0" algn="ctr"/>
            <a:r>
              <a:rPr lang="ja-JP" altLang="en-US" dirty="0" smtClean="0">
                <a:latin typeface="+mj-ea"/>
                <a:ea typeface="+mj-ea"/>
              </a:rPr>
              <a:t>　</a:t>
            </a:r>
            <a:r>
              <a:rPr lang="ja-JP" altLang="en-US" sz="2400" b="1" dirty="0" smtClean="0">
                <a:solidFill>
                  <a:srgbClr val="000000"/>
                </a:solidFill>
                <a:latin typeface="+mj-ea"/>
                <a:ea typeface="+mj-ea"/>
              </a:rPr>
              <a:t>地域別乗車拒否比率</a:t>
            </a:r>
            <a:endParaRPr lang="ja-JP" altLang="en-US" dirty="0">
              <a:latin typeface="+mj-ea"/>
              <a:ea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454676928"/>
              </p:ext>
            </p:extLst>
          </p:nvPr>
        </p:nvGraphicFramePr>
        <p:xfrm>
          <a:off x="6162051" y="4020688"/>
          <a:ext cx="5671986" cy="2467306"/>
        </p:xfrm>
        <a:graphic>
          <a:graphicData uri="http://schemas.openxmlformats.org/drawingml/2006/table">
            <a:tbl>
              <a:tblPr firstRow="1" bandRow="1">
                <a:tableStyleId>{21E4AEA4-8DFA-4A89-87EB-49C32662AFE0}</a:tableStyleId>
              </a:tblPr>
              <a:tblGrid>
                <a:gridCol w="1820056">
                  <a:extLst>
                    <a:ext uri="{9D8B030D-6E8A-4147-A177-3AD203B41FA5}">
                      <a16:colId xmlns:a16="http://schemas.microsoft.com/office/drawing/2014/main" xmlns="" val="832632090"/>
                    </a:ext>
                  </a:extLst>
                </a:gridCol>
                <a:gridCol w="1700552">
                  <a:extLst>
                    <a:ext uri="{9D8B030D-6E8A-4147-A177-3AD203B41FA5}">
                      <a16:colId xmlns:a16="http://schemas.microsoft.com/office/drawing/2014/main" xmlns="" val="3109049792"/>
                    </a:ext>
                  </a:extLst>
                </a:gridCol>
                <a:gridCol w="2151378">
                  <a:extLst>
                    <a:ext uri="{9D8B030D-6E8A-4147-A177-3AD203B41FA5}">
                      <a16:colId xmlns:a16="http://schemas.microsoft.com/office/drawing/2014/main" xmlns="" val="3254232422"/>
                    </a:ext>
                  </a:extLst>
                </a:gridCol>
              </a:tblGrid>
              <a:tr h="596468">
                <a:tc>
                  <a:txBody>
                    <a:bodyPr/>
                    <a:lstStyle/>
                    <a:p>
                      <a:pPr algn="ctr"/>
                      <a:r>
                        <a:rPr kumimoji="1" lang="ja-JP" altLang="en-US" sz="2000" dirty="0" smtClean="0">
                          <a:latin typeface="+mn-ea"/>
                          <a:ea typeface="+mn-ea"/>
                        </a:rPr>
                        <a:t>地域</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件数</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比率（</a:t>
                      </a:r>
                      <a:r>
                        <a:rPr kumimoji="1" lang="en-US" altLang="ja-JP" sz="2000" dirty="0" smtClean="0">
                          <a:latin typeface="+mn-ea"/>
                          <a:ea typeface="+mn-ea"/>
                        </a:rPr>
                        <a:t>2019</a:t>
                      </a:r>
                      <a:r>
                        <a:rPr kumimoji="1" lang="ja-JP" altLang="en-US" sz="2000" dirty="0" smtClean="0">
                          <a:latin typeface="+mn-ea"/>
                          <a:ea typeface="+mn-ea"/>
                        </a:rPr>
                        <a:t>年</a:t>
                      </a:r>
                      <a:r>
                        <a:rPr kumimoji="1" lang="en-US" altLang="ja-JP" sz="2000" dirty="0" smtClean="0">
                          <a:latin typeface="+mn-ea"/>
                          <a:ea typeface="+mn-ea"/>
                        </a:rPr>
                        <a:t>)</a:t>
                      </a:r>
                      <a:endParaRPr kumimoji="1" lang="ja-JP" altLang="en-US" sz="2000" dirty="0">
                        <a:latin typeface="+mn-ea"/>
                        <a:ea typeface="+mn-ea"/>
                      </a:endParaRPr>
                    </a:p>
                  </a:txBody>
                  <a:tcPr anchor="ctr"/>
                </a:tc>
                <a:extLst>
                  <a:ext uri="{0D108BD9-81ED-4DB2-BD59-A6C34878D82A}">
                    <a16:rowId xmlns:a16="http://schemas.microsoft.com/office/drawing/2014/main" xmlns="" val="594339307"/>
                  </a:ext>
                </a:extLst>
              </a:tr>
              <a:tr h="596468">
                <a:tc>
                  <a:txBody>
                    <a:bodyPr/>
                    <a:lstStyle/>
                    <a:p>
                      <a:pPr algn="ctr"/>
                      <a:r>
                        <a:rPr kumimoji="1" lang="ja-JP" altLang="en-US" sz="2000" dirty="0" smtClean="0">
                          <a:latin typeface="+mn-ea"/>
                          <a:ea typeface="+mn-ea"/>
                        </a:rPr>
                        <a:t>東京都</a:t>
                      </a:r>
                      <a:endParaRPr kumimoji="1" lang="en-US" altLang="ja-JP" sz="2000" dirty="0" smtClean="0">
                        <a:latin typeface="+mn-ea"/>
                        <a:ea typeface="+mn-ea"/>
                      </a:endParaRPr>
                    </a:p>
                  </a:txBody>
                  <a:tcPr anchor="ctr"/>
                </a:tc>
                <a:tc>
                  <a:txBody>
                    <a:bodyPr/>
                    <a:lstStyle/>
                    <a:p>
                      <a:pPr algn="ctr"/>
                      <a:r>
                        <a:rPr kumimoji="1" lang="en-US" altLang="ja-JP" sz="2000" dirty="0" smtClean="0">
                          <a:latin typeface="+mn-ea"/>
                          <a:ea typeface="+mn-ea"/>
                        </a:rPr>
                        <a:t>5/29</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17.2%(21%)</a:t>
                      </a:r>
                      <a:endParaRPr kumimoji="1" lang="ja-JP" altLang="en-US" sz="2000" dirty="0">
                        <a:latin typeface="+mn-ea"/>
                        <a:ea typeface="+mn-ea"/>
                      </a:endParaRPr>
                    </a:p>
                  </a:txBody>
                  <a:tcPr anchor="ctr"/>
                </a:tc>
                <a:extLst>
                  <a:ext uri="{0D108BD9-81ED-4DB2-BD59-A6C34878D82A}">
                    <a16:rowId xmlns:a16="http://schemas.microsoft.com/office/drawing/2014/main" xmlns="" val="225907480"/>
                  </a:ext>
                </a:extLst>
              </a:tr>
              <a:tr h="677902">
                <a:tc>
                  <a:txBody>
                    <a:bodyPr/>
                    <a:lstStyle/>
                    <a:p>
                      <a:pPr algn="ctr"/>
                      <a:r>
                        <a:rPr kumimoji="1" lang="ja-JP" altLang="en-US" sz="2000" b="1" dirty="0" smtClean="0">
                          <a:solidFill>
                            <a:srgbClr val="FF0000"/>
                          </a:solidFill>
                          <a:latin typeface="+mn-ea"/>
                          <a:ea typeface="+mn-ea"/>
                        </a:rPr>
                        <a:t>東京都以外</a:t>
                      </a:r>
                      <a:endParaRPr kumimoji="1" lang="en-US" altLang="ja-JP" sz="2000" b="1" dirty="0" smtClean="0">
                        <a:solidFill>
                          <a:srgbClr val="FF0000"/>
                        </a:solidFill>
                        <a:latin typeface="+mn-ea"/>
                        <a:ea typeface="+mn-ea"/>
                      </a:endParaRPr>
                    </a:p>
                  </a:txBody>
                  <a:tcPr anchor="ctr"/>
                </a:tc>
                <a:tc>
                  <a:txBody>
                    <a:bodyPr/>
                    <a:lstStyle/>
                    <a:p>
                      <a:pPr algn="ctr"/>
                      <a:r>
                        <a:rPr kumimoji="1" lang="en-US" altLang="ja-JP" sz="2000" b="1" dirty="0" smtClean="0">
                          <a:solidFill>
                            <a:srgbClr val="FF0000"/>
                          </a:solidFill>
                          <a:latin typeface="+mn-ea"/>
                          <a:ea typeface="+mn-ea"/>
                        </a:rPr>
                        <a:t>33/80</a:t>
                      </a:r>
                      <a:endParaRPr kumimoji="1" lang="ja-JP" altLang="en-US" sz="2000" b="1" dirty="0">
                        <a:solidFill>
                          <a:srgbClr val="FF0000"/>
                        </a:solidFill>
                        <a:latin typeface="+mn-ea"/>
                        <a:ea typeface="+mn-ea"/>
                      </a:endParaRPr>
                    </a:p>
                  </a:txBody>
                  <a:tcPr anchor="ctr"/>
                </a:tc>
                <a:tc>
                  <a:txBody>
                    <a:bodyPr/>
                    <a:lstStyle/>
                    <a:p>
                      <a:pPr algn="ctr"/>
                      <a:r>
                        <a:rPr kumimoji="1" lang="en-US" altLang="ja-JP" sz="2000" b="1" dirty="0" smtClean="0">
                          <a:solidFill>
                            <a:srgbClr val="FF0000"/>
                          </a:solidFill>
                          <a:latin typeface="+mn-ea"/>
                          <a:ea typeface="+mn-ea"/>
                        </a:rPr>
                        <a:t>41.3%</a:t>
                      </a:r>
                      <a:r>
                        <a:rPr kumimoji="1" lang="ja-JP" altLang="en-US" sz="2000" b="1" dirty="0" smtClean="0">
                          <a:solidFill>
                            <a:srgbClr val="FF0000"/>
                          </a:solidFill>
                          <a:latin typeface="+mn-ea"/>
                          <a:ea typeface="+mn-ea"/>
                        </a:rPr>
                        <a:t>（</a:t>
                      </a:r>
                      <a:r>
                        <a:rPr kumimoji="1" lang="en-US" altLang="ja-JP" sz="2000" b="1" dirty="0" smtClean="0">
                          <a:solidFill>
                            <a:srgbClr val="FF0000"/>
                          </a:solidFill>
                          <a:latin typeface="+mn-ea"/>
                          <a:ea typeface="+mn-ea"/>
                        </a:rPr>
                        <a:t>29%)</a:t>
                      </a:r>
                    </a:p>
                  </a:txBody>
                  <a:tcPr anchor="ctr"/>
                </a:tc>
                <a:extLst>
                  <a:ext uri="{0D108BD9-81ED-4DB2-BD59-A6C34878D82A}">
                    <a16:rowId xmlns:a16="http://schemas.microsoft.com/office/drawing/2014/main" xmlns="" val="1482372613"/>
                  </a:ext>
                </a:extLst>
              </a:tr>
              <a:tr h="596468">
                <a:tc>
                  <a:txBody>
                    <a:bodyPr/>
                    <a:lstStyle/>
                    <a:p>
                      <a:pPr algn="ctr"/>
                      <a:r>
                        <a:rPr kumimoji="1" lang="ja-JP" altLang="en-US" sz="2000" dirty="0" smtClean="0">
                          <a:latin typeface="+mn-ea"/>
                          <a:ea typeface="+mn-ea"/>
                        </a:rPr>
                        <a:t>全国</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38/109</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34.9%</a:t>
                      </a:r>
                      <a:endParaRPr kumimoji="1" lang="ja-JP" altLang="en-US" sz="2000" dirty="0">
                        <a:latin typeface="+mn-ea"/>
                        <a:ea typeface="+mn-ea"/>
                      </a:endParaRPr>
                    </a:p>
                  </a:txBody>
                  <a:tcPr anchor="ctr"/>
                </a:tc>
                <a:extLst>
                  <a:ext uri="{0D108BD9-81ED-4DB2-BD59-A6C34878D82A}">
                    <a16:rowId xmlns:a16="http://schemas.microsoft.com/office/drawing/2014/main" xmlns="" val="3010285105"/>
                  </a:ext>
                </a:extLst>
              </a:tr>
            </a:tbl>
          </a:graphicData>
        </a:graphic>
      </p:graphicFrame>
    </p:spTree>
    <p:extLst>
      <p:ext uri="{BB962C8B-B14F-4D97-AF65-F5344CB8AC3E}">
        <p14:creationId xmlns:p14="http://schemas.microsoft.com/office/powerpoint/2010/main" val="675784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ユーザー定義 1">
      <a:majorFont>
        <a:latin typeface="Calibri"/>
        <a:ea typeface="UD デジタル 教科書体 N-B"/>
        <a:cs typeface=""/>
      </a:majorFont>
      <a:minorFont>
        <a:latin typeface="Calibri"/>
        <a:ea typeface="UD デジタル 教科書体 N-B"/>
        <a:cs typeface=""/>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4863</TotalTime>
  <Words>4174</Words>
  <Application>Microsoft Office PowerPoint</Application>
  <PresentationFormat>ワイド画面</PresentationFormat>
  <Paragraphs>403</Paragraphs>
  <Slides>56</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56</vt:i4>
      </vt:variant>
    </vt:vector>
  </HeadingPairs>
  <TitlesOfParts>
    <vt:vector size="64" baseType="lpstr">
      <vt:lpstr>ＭＳ ゴシック</vt:lpstr>
      <vt:lpstr>UD デジタル 教科書体 N-B</vt:lpstr>
      <vt:lpstr>UD デジタル 教科書体 NK-R</vt:lpstr>
      <vt:lpstr>游ゴシック</vt:lpstr>
      <vt:lpstr>Arial</vt:lpstr>
      <vt:lpstr>Calibri</vt:lpstr>
      <vt:lpstr>Corbel</vt:lpstr>
      <vt:lpstr>基礎</vt:lpstr>
      <vt:lpstr>UDタクシーの乗車拒否をなくそう！より使いやすいUDタクシーの開発を！  2023全国一斉行動！UDタクシー乗車運動  アンケート集計結果</vt:lpstr>
      <vt:lpstr>2019年調査との主な比較</vt:lpstr>
      <vt:lpstr>目次</vt:lpstr>
      <vt:lpstr>Ⅰ．調査概要</vt:lpstr>
      <vt:lpstr>１．調査目的と調査方法</vt:lpstr>
      <vt:lpstr>２．全国17都道府県（延べ109名） </vt:lpstr>
      <vt:lpstr>３．車いすのタイプ</vt:lpstr>
      <vt:lpstr>Ⅱ．乗車拒否</vt:lpstr>
      <vt:lpstr>１．乗車拒否件数（総数）</vt:lpstr>
      <vt:lpstr>２．拒否の詳細　①流しで拾って乗車</vt:lpstr>
      <vt:lpstr>２．拒否の詳細　②タクシー乗り場</vt:lpstr>
      <vt:lpstr>２．拒否の詳細　③アプリで配車</vt:lpstr>
      <vt:lpstr>２．拒否の詳細　④電話予約</vt:lpstr>
      <vt:lpstr>３．流し　何台目で乗れたか</vt:lpstr>
      <vt:lpstr>Ⅲ．乗降時間</vt:lpstr>
      <vt:lpstr>１．乗車に要した時間　平均時間10.1分（2019年は11.2分） ①乗車方法別</vt:lpstr>
      <vt:lpstr>１．乗車に要した時間 ②車いすタイプ別</vt:lpstr>
      <vt:lpstr>２．降車に要した時間　平均時間5.4分(2019年は5.1分） ①乗車方法別</vt:lpstr>
      <vt:lpstr>２．降車に要した時間 ②車いすタイプ別</vt:lpstr>
      <vt:lpstr>３．横向き乗車可能な場所があったか （道路で流しをひろって乗車）</vt:lpstr>
      <vt:lpstr>Ⅳ.ドライバー</vt:lpstr>
      <vt:lpstr>１．研修 　　車いす乗車の研修を受けたことがあるか？</vt:lpstr>
      <vt:lpstr>２．乗車経験 　　車いすのまま乗車させた経験があるか？</vt:lpstr>
      <vt:lpstr>３．乗降方法の理解 　　運転手は乗車方法を知っていたか？ 　　（椅子の倒し方、スロープの設置、車椅子固定の仕方等）</vt:lpstr>
      <vt:lpstr>４．本日のUDタクシー一斉調査を知っていたか？</vt:lpstr>
      <vt:lpstr>５．ドライバーの態度は歓迎していたか？</vt:lpstr>
      <vt:lpstr>５．ドライバーにどんなことを言われたか？①</vt:lpstr>
      <vt:lpstr>５．ドライバーにどんなことを言われたか？②</vt:lpstr>
      <vt:lpstr>６．車いすの乗客を乗せる時ためらうか？</vt:lpstr>
      <vt:lpstr>６．ためらう主な理由</vt:lpstr>
      <vt:lpstr>Ⅴ.乗車拒否、配車制限の事例</vt:lpstr>
      <vt:lpstr>１．流しでの事例</vt:lpstr>
      <vt:lpstr>２．タクシー乗り場での事例①</vt:lpstr>
      <vt:lpstr>２．タクシー乗り場での事例②</vt:lpstr>
      <vt:lpstr>３．アプリでの配車不可の事例①</vt:lpstr>
      <vt:lpstr>４．電話での配車不可の事例①</vt:lpstr>
      <vt:lpstr>４．電話での配車不可の事例②</vt:lpstr>
      <vt:lpstr>５．車いすのサイズが理由で 乗れなかった事例</vt:lpstr>
      <vt:lpstr>Ⅵ.良い事例</vt:lpstr>
      <vt:lpstr>対応の良かった事例①</vt:lpstr>
      <vt:lpstr>対応の良かった事例②</vt:lpstr>
      <vt:lpstr>対応の良かった事例③</vt:lpstr>
      <vt:lpstr>Ⅶ.課題</vt:lpstr>
      <vt:lpstr>車両の課題　①</vt:lpstr>
      <vt:lpstr>車両の課題　②</vt:lpstr>
      <vt:lpstr>車両の課題　③</vt:lpstr>
      <vt:lpstr>アプリの課題　</vt:lpstr>
      <vt:lpstr>ドライバーの課題　①</vt:lpstr>
      <vt:lpstr>ドライバーの課題　②</vt:lpstr>
      <vt:lpstr>電話オペレーターの課題</vt:lpstr>
      <vt:lpstr>乗降場所の課題</vt:lpstr>
      <vt:lpstr>Ⅷ.感想等</vt:lpstr>
      <vt:lpstr>１．感想　（良い感想）　①</vt:lpstr>
      <vt:lpstr>１．感想　（良い感想）　②</vt:lpstr>
      <vt:lpstr>１．感想　（良くない感想）</vt:lpstr>
      <vt:lpstr>１．感想　（その他の感想）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UDタクシーに乗ってみよう！キャンペーン 集計結果</dc:title>
  <dc:creator>edogawa step</dc:creator>
  <cp:lastModifiedBy>佐藤 聡</cp:lastModifiedBy>
  <cp:revision>1065</cp:revision>
  <cp:lastPrinted>2019-11-14T20:47:31Z</cp:lastPrinted>
  <dcterms:created xsi:type="dcterms:W3CDTF">2018-07-18T02:35:51Z</dcterms:created>
  <dcterms:modified xsi:type="dcterms:W3CDTF">2023-11-01T04:43:27Z</dcterms:modified>
</cp:coreProperties>
</file>