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909300"/>
  <p:notesSz cx="7772400" cy="10909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6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65D"/>
    <a:srgbClr val="F78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9"/>
  </p:normalViewPr>
  <p:slideViewPr>
    <p:cSldViewPr>
      <p:cViewPr varScale="1">
        <p:scale>
          <a:sx n="38" d="100"/>
          <a:sy n="38" d="100"/>
        </p:scale>
        <p:origin x="2260" y="48"/>
      </p:cViewPr>
      <p:guideLst>
        <p:guide orient="horz" pos="286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4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4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A90E5-5D67-A747-B4E6-1BC7638D4301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363663"/>
            <a:ext cx="2622550" cy="3681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77875" y="5249863"/>
            <a:ext cx="6216650" cy="4295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363200"/>
            <a:ext cx="3368675" cy="54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402138" y="10363200"/>
            <a:ext cx="3368675" cy="54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C12BF-F585-2A4B-BBAA-B92D895A15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52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7C12BF-F585-2A4B-BBAA-B92D895A159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78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381883"/>
            <a:ext cx="6611937" cy="2290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6109208"/>
            <a:ext cx="5445125" cy="272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F2768D"/>
                </a:solidFill>
                <a:latin typeface="Kozuka Gothic Pr6N"/>
                <a:cs typeface="Kozuka Gothic Pr6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Kozuka Gothic Pr6N"/>
                <a:cs typeface="Kozuka Gothic Pr6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F2768D"/>
                </a:solidFill>
                <a:latin typeface="Kozuka Gothic Pr6N"/>
                <a:cs typeface="Kozuka Gothic Pr6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F2768D"/>
                </a:solidFill>
                <a:latin typeface="Kozuka Gothic Pr6N"/>
                <a:cs typeface="Kozuka Gothic Pr6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7775994" cy="10907991"/>
          </a:xfrm>
          <a:prstGeom prst="rect">
            <a:avLst/>
          </a:prstGeom>
          <a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1279" y="750811"/>
            <a:ext cx="5916190" cy="5118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1" i="0">
                <a:solidFill>
                  <a:srgbClr val="F2768D"/>
                </a:solidFill>
                <a:latin typeface="Kozuka Gothic Pr6N"/>
                <a:cs typeface="Kozuka Gothic Pr6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4431" y="5099362"/>
            <a:ext cx="5789886" cy="4065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bg1"/>
                </a:solidFill>
                <a:latin typeface="Kozuka Gothic Pr6N"/>
                <a:cs typeface="Kozuka Gothic Pr6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hyperlink" Target="about:blank" TargetMode="External"/><Relationship Id="rId4" Type="http://schemas.openxmlformats.org/officeDocument/2006/relationships/image" Target="../media/image3.jpeg"/><Relationship Id="rId9" Type="http://schemas.openxmlformats.org/officeDocument/2006/relationships/hyperlink" Target="about:blank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5613" y="610824"/>
            <a:ext cx="6481491" cy="492443"/>
          </a:xfrm>
        </p:spPr>
        <p:txBody>
          <a:bodyPr/>
          <a:lstStyle/>
          <a:p>
            <a:r>
              <a:rPr lang="ja-JP" altLang="en-US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東京優生保護法訴訟</a:t>
            </a:r>
            <a:r>
              <a:rPr lang="ja-JP" altLang="en-US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（西スミ子さん）</a:t>
            </a:r>
            <a:endParaRPr lang="en-US" altLang="ja-JP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792096A0-461D-A501-EAAE-ED1F2A01D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8537" y="2632509"/>
            <a:ext cx="5789886" cy="406527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" name="object 11"/>
          <p:cNvSpPr/>
          <p:nvPr/>
        </p:nvSpPr>
        <p:spPr>
          <a:xfrm>
            <a:off x="0" y="9920506"/>
            <a:ext cx="7776209" cy="987803"/>
          </a:xfrm>
          <a:custGeom>
            <a:avLst/>
            <a:gdLst/>
            <a:ahLst/>
            <a:cxnLst/>
            <a:rect l="l" t="t" r="r" b="b"/>
            <a:pathLst>
              <a:path w="7776209" h="1246504">
                <a:moveTo>
                  <a:pt x="7775994" y="1246200"/>
                </a:moveTo>
                <a:lnTo>
                  <a:pt x="0" y="1246200"/>
                </a:lnTo>
                <a:lnTo>
                  <a:pt x="0" y="0"/>
                </a:lnTo>
                <a:lnTo>
                  <a:pt x="7775994" y="0"/>
                </a:lnTo>
                <a:lnTo>
                  <a:pt x="7775994" y="1246200"/>
                </a:lnTo>
                <a:close/>
              </a:path>
            </a:pathLst>
          </a:custGeom>
          <a:solidFill>
            <a:srgbClr val="FDDFD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FFBF9EAC-1C48-624B-887D-3D2C3796DF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254250"/>
            <a:ext cx="6146800" cy="7162800"/>
          </a:xfrm>
          <a:prstGeom prst="rect">
            <a:avLst/>
          </a:prstGeom>
        </p:spPr>
      </p:pic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34A0E953-5A75-DC1D-BB70-4D85D04C0AEB}"/>
              </a:ext>
            </a:extLst>
          </p:cNvPr>
          <p:cNvGrpSpPr/>
          <p:nvPr/>
        </p:nvGrpSpPr>
        <p:grpSpPr>
          <a:xfrm>
            <a:off x="1288127" y="2543279"/>
            <a:ext cx="3192175" cy="457200"/>
            <a:chOff x="1288127" y="2597918"/>
            <a:chExt cx="3192175" cy="457200"/>
          </a:xfrm>
        </p:grpSpPr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D3909B67-906E-2C48-B655-2FF762F8ED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88127" y="2597918"/>
              <a:ext cx="3192175" cy="457200"/>
            </a:xfrm>
            <a:prstGeom prst="rect">
              <a:avLst/>
            </a:prstGeom>
          </p:spPr>
        </p:pic>
        <p:sp>
          <p:nvSpPr>
            <p:cNvPr id="17" name="object 9">
              <a:extLst>
                <a:ext uri="{FF2B5EF4-FFF2-40B4-BE49-F238E27FC236}">
                  <a16:creationId xmlns:a16="http://schemas.microsoft.com/office/drawing/2014/main" id="{B77A6209-2A9F-4D46-8444-42D3D7267756}"/>
                </a:ext>
              </a:extLst>
            </p:cNvPr>
            <p:cNvSpPr txBox="1">
              <a:spLocks/>
            </p:cNvSpPr>
            <p:nvPr/>
          </p:nvSpPr>
          <p:spPr>
            <a:xfrm>
              <a:off x="1410875" y="2683482"/>
              <a:ext cx="2929904" cy="324448"/>
            </a:xfrm>
            <a:prstGeom prst="rect">
              <a:avLst/>
            </a:prstGeom>
          </p:spPr>
          <p:txBody>
            <a:bodyPr vert="horz" wrap="square" lIns="0" tIns="16510" rIns="0" bIns="0" rtlCol="0">
              <a:spAutoFit/>
            </a:bodyPr>
            <a:lstStyle>
              <a:lvl1pPr marL="0">
                <a:defRPr sz="1800" b="1" i="0">
                  <a:solidFill>
                    <a:schemeClr val="bg1"/>
                  </a:solidFill>
                  <a:latin typeface="Kozuka Gothic Pr6N"/>
                  <a:ea typeface="+mn-ea"/>
                  <a:cs typeface="Kozuka Gothic Pr6N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69240" algn="ctr">
                <a:spcBef>
                  <a:spcPts val="130"/>
                </a:spcBef>
                <a:tabLst>
                  <a:tab pos="4305935" algn="l"/>
                </a:tabLst>
              </a:pPr>
              <a:r>
                <a:rPr kumimoji="0" lang="ja-JP" altLang="en-US" sz="2000" kern="0" dirty="0">
                  <a:latin typeface="Yu Gothic" panose="020B0400000000000000" pitchFamily="34" charset="-128"/>
                  <a:ea typeface="Yu Gothic" panose="020B0400000000000000" pitchFamily="34" charset="-128"/>
                </a:rPr>
                <a:t>入庁行動</a:t>
              </a:r>
              <a:endParaRPr kumimoji="0" lang="ja-JP" altLang="en-US" sz="1400" kern="0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798CFF45-9523-3C74-0BA7-6C59D41F2DD1}"/>
              </a:ext>
            </a:extLst>
          </p:cNvPr>
          <p:cNvGrpSpPr/>
          <p:nvPr/>
        </p:nvGrpSpPr>
        <p:grpSpPr>
          <a:xfrm>
            <a:off x="1288127" y="5586280"/>
            <a:ext cx="3187700" cy="457200"/>
            <a:chOff x="1288127" y="5759450"/>
            <a:chExt cx="3187700" cy="457200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D2F8FD31-ECC6-6D49-ACE0-2219E2881B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88127" y="5759450"/>
              <a:ext cx="3187700" cy="457200"/>
            </a:xfrm>
            <a:prstGeom prst="rect">
              <a:avLst/>
            </a:prstGeom>
          </p:spPr>
        </p:pic>
        <p:sp>
          <p:nvSpPr>
            <p:cNvPr id="19" name="object 9">
              <a:extLst>
                <a:ext uri="{FF2B5EF4-FFF2-40B4-BE49-F238E27FC236}">
                  <a16:creationId xmlns:a16="http://schemas.microsoft.com/office/drawing/2014/main" id="{9ECFB694-0845-134A-AC6C-39750B5C855A}"/>
                </a:ext>
              </a:extLst>
            </p:cNvPr>
            <p:cNvSpPr txBox="1">
              <a:spLocks/>
            </p:cNvSpPr>
            <p:nvPr/>
          </p:nvSpPr>
          <p:spPr>
            <a:xfrm>
              <a:off x="1599687" y="5841215"/>
              <a:ext cx="2667513" cy="324448"/>
            </a:xfrm>
            <a:prstGeom prst="rect">
              <a:avLst/>
            </a:prstGeom>
          </p:spPr>
          <p:txBody>
            <a:bodyPr vert="horz" wrap="square" lIns="0" tIns="16510" rIns="0" bIns="0" rtlCol="0">
              <a:spAutoFit/>
            </a:bodyPr>
            <a:lstStyle>
              <a:lvl1pPr marL="0">
                <a:defRPr sz="1800" b="1" i="0">
                  <a:solidFill>
                    <a:schemeClr val="bg1"/>
                  </a:solidFill>
                  <a:latin typeface="Kozuka Gothic Pr6N"/>
                  <a:ea typeface="+mn-ea"/>
                  <a:cs typeface="Kozuka Gothic Pr6N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ts val="130"/>
                </a:spcBef>
                <a:tabLst>
                  <a:tab pos="4305935" algn="l"/>
                </a:tabLst>
              </a:pPr>
              <a:r>
                <a:rPr kumimoji="0" lang="ja-JP" altLang="en-US" sz="2000" kern="0" dirty="0">
                  <a:latin typeface="Yu Gothic" panose="020B0400000000000000" pitchFamily="34" charset="-128"/>
                  <a:ea typeface="Yu Gothic" panose="020B0400000000000000" pitchFamily="34" charset="-128"/>
                </a:rPr>
                <a:t>報告集会</a:t>
              </a:r>
            </a:p>
          </p:txBody>
        </p:sp>
      </p:grpSp>
      <p:sp>
        <p:nvSpPr>
          <p:cNvPr id="16" name="object 2">
            <a:extLst>
              <a:ext uri="{FF2B5EF4-FFF2-40B4-BE49-F238E27FC236}">
                <a16:creationId xmlns:a16="http://schemas.microsoft.com/office/drawing/2014/main" id="{2571EBB7-216F-FF07-F813-32156A1CA696}"/>
              </a:ext>
            </a:extLst>
          </p:cNvPr>
          <p:cNvSpPr txBox="1">
            <a:spLocks/>
          </p:cNvSpPr>
          <p:nvPr/>
        </p:nvSpPr>
        <p:spPr>
          <a:xfrm>
            <a:off x="403221" y="1272342"/>
            <a:ext cx="5489116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1" i="0">
                <a:solidFill>
                  <a:srgbClr val="F2768D"/>
                </a:solidFill>
                <a:latin typeface="Kozuka Gothic Pr6N"/>
                <a:ea typeface="+mj-ea"/>
                <a:cs typeface="Kozuka Gothic Pr6N"/>
              </a:defRPr>
            </a:lvl1pPr>
          </a:lstStyle>
          <a:p>
            <a:r>
              <a:rPr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第２回期日のご案内</a:t>
            </a: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B9D5D66A-FBE5-2E78-8A37-634E71727541}"/>
              </a:ext>
            </a:extLst>
          </p:cNvPr>
          <p:cNvGrpSpPr/>
          <p:nvPr/>
        </p:nvGrpSpPr>
        <p:grpSpPr>
          <a:xfrm>
            <a:off x="1288127" y="4561811"/>
            <a:ext cx="3187700" cy="457200"/>
            <a:chOff x="1288127" y="4616450"/>
            <a:chExt cx="3187700" cy="457200"/>
          </a:xfrm>
        </p:grpSpPr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898494BD-0C27-0431-E1F4-1821C249E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88127" y="4616450"/>
              <a:ext cx="3187700" cy="457200"/>
            </a:xfrm>
            <a:prstGeom prst="rect">
              <a:avLst/>
            </a:prstGeom>
          </p:spPr>
        </p:pic>
        <p:sp>
          <p:nvSpPr>
            <p:cNvPr id="31" name="object 9">
              <a:extLst>
                <a:ext uri="{FF2B5EF4-FFF2-40B4-BE49-F238E27FC236}">
                  <a16:creationId xmlns:a16="http://schemas.microsoft.com/office/drawing/2014/main" id="{CA8E2E66-F0F0-3F2A-A9D2-8BDAEF60685B}"/>
                </a:ext>
              </a:extLst>
            </p:cNvPr>
            <p:cNvSpPr txBox="1">
              <a:spLocks/>
            </p:cNvSpPr>
            <p:nvPr/>
          </p:nvSpPr>
          <p:spPr>
            <a:xfrm>
              <a:off x="1828800" y="4698215"/>
              <a:ext cx="2209800" cy="324448"/>
            </a:xfrm>
            <a:prstGeom prst="rect">
              <a:avLst/>
            </a:prstGeom>
          </p:spPr>
          <p:txBody>
            <a:bodyPr vert="horz" wrap="square" lIns="0" tIns="16510" rIns="0" bIns="0" rtlCol="0">
              <a:spAutoFit/>
            </a:bodyPr>
            <a:lstStyle>
              <a:lvl1pPr marL="0">
                <a:defRPr sz="1800" b="1" i="0">
                  <a:solidFill>
                    <a:schemeClr val="bg1"/>
                  </a:solidFill>
                  <a:latin typeface="Kozuka Gothic Pr6N"/>
                  <a:ea typeface="+mn-ea"/>
                  <a:cs typeface="Kozuka Gothic Pr6N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ts val="130"/>
                </a:spcBef>
                <a:tabLst>
                  <a:tab pos="4305935" algn="l"/>
                </a:tabLst>
              </a:pPr>
              <a:r>
                <a:rPr kumimoji="0" lang="ja-JP" altLang="en-US" sz="2000" kern="0" dirty="0">
                  <a:latin typeface="Yu Gothic" panose="020B0400000000000000" pitchFamily="34" charset="-128"/>
                  <a:ea typeface="Yu Gothic" panose="020B0400000000000000" pitchFamily="34" charset="-128"/>
                </a:rPr>
                <a:t>裁判期日</a:t>
              </a:r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852DFB28-CEE3-6F88-44AA-38A35F12295B}"/>
              </a:ext>
            </a:extLst>
          </p:cNvPr>
          <p:cNvGrpSpPr/>
          <p:nvPr/>
        </p:nvGrpSpPr>
        <p:grpSpPr>
          <a:xfrm>
            <a:off x="5562600" y="1331088"/>
            <a:ext cx="2044839" cy="2142362"/>
            <a:chOff x="5575161" y="1089927"/>
            <a:chExt cx="2044839" cy="2142362"/>
          </a:xfrm>
        </p:grpSpPr>
        <p:sp>
          <p:nvSpPr>
            <p:cNvPr id="5" name="object 5"/>
            <p:cNvSpPr/>
            <p:nvPr/>
          </p:nvSpPr>
          <p:spPr>
            <a:xfrm>
              <a:off x="6559297" y="1089927"/>
              <a:ext cx="1060703" cy="1453895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15597" y="1316828"/>
              <a:ext cx="1118613" cy="11734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575161" y="1187450"/>
              <a:ext cx="2044839" cy="2044839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5990688" y="1492250"/>
              <a:ext cx="1250950" cy="447558"/>
            </a:xfrm>
            <a:prstGeom prst="rect">
              <a:avLst/>
            </a:prstGeom>
          </p:spPr>
          <p:txBody>
            <a:bodyPr vert="horz" wrap="square" lIns="0" tIns="1651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30"/>
                </a:spcBef>
              </a:pPr>
              <a:r>
                <a:rPr lang="en-US" altLang="ja-JP" sz="2800" b="1" spc="25" dirty="0">
                  <a:solidFill>
                    <a:srgbClr val="FFFFFF"/>
                  </a:solidFill>
                  <a:latin typeface="Yu Gothic" panose="020B0400000000000000" pitchFamily="34" charset="-128"/>
                  <a:ea typeface="Yu Gothic" panose="020B0400000000000000" pitchFamily="34" charset="-128"/>
                  <a:cs typeface="Kozuka Gothic Pr6N"/>
                </a:rPr>
                <a:t>2023</a:t>
              </a:r>
              <a:r>
                <a:rPr lang="ja-JP" altLang="en-US" sz="2800" b="1" spc="25" dirty="0">
                  <a:solidFill>
                    <a:srgbClr val="FFFFFF"/>
                  </a:solidFill>
                  <a:latin typeface="Yu Gothic" panose="020B0400000000000000" pitchFamily="34" charset="-128"/>
                  <a:ea typeface="Yu Gothic" panose="020B0400000000000000" pitchFamily="34" charset="-128"/>
                  <a:cs typeface="Kozuka Gothic Pr6N"/>
                </a:rPr>
                <a:t>年</a:t>
              </a:r>
              <a:endParaRPr sz="2800" b="1" dirty="0"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5981963" y="1834503"/>
              <a:ext cx="1638037" cy="829714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0"/>
                </a:spcBef>
              </a:pPr>
              <a:r>
                <a:rPr lang="en-US" altLang="ja-JP" sz="6150" b="1" spc="22" baseline="15582" dirty="0">
                  <a:solidFill>
                    <a:srgbClr val="FFFFFF"/>
                  </a:solidFill>
                  <a:latin typeface="Kozuka Gothic Pr6N"/>
                  <a:cs typeface="Kozuka Gothic Pr6N"/>
                </a:rPr>
                <a:t>1</a:t>
              </a:r>
              <a:r>
                <a:rPr sz="5300" b="1" spc="210" dirty="0">
                  <a:solidFill>
                    <a:srgbClr val="FFFFFF"/>
                  </a:solidFill>
                  <a:latin typeface="Kozuka Gothic Pr6N"/>
                  <a:cs typeface="Kozuka Gothic Pr6N"/>
                </a:rPr>
                <a:t>⁄</a:t>
              </a:r>
              <a:r>
                <a:rPr sz="5300" b="1" spc="-210" dirty="0">
                  <a:solidFill>
                    <a:srgbClr val="FFFFFF"/>
                  </a:solidFill>
                  <a:latin typeface="Kozuka Gothic Pr6N"/>
                  <a:cs typeface="Kozuka Gothic Pr6N"/>
                </a:rPr>
                <a:t>2</a:t>
              </a:r>
              <a:r>
                <a:rPr lang="en-US" altLang="ja-JP" sz="5300" b="1" spc="5" dirty="0">
                  <a:solidFill>
                    <a:srgbClr val="FFFFFF"/>
                  </a:solidFill>
                  <a:latin typeface="Kozuka Gothic Pr6N"/>
                  <a:cs typeface="Kozuka Gothic Pr6N"/>
                </a:rPr>
                <a:t>4</a:t>
              </a:r>
              <a:endParaRPr sz="5300" dirty="0">
                <a:latin typeface="Kozuka Gothic Pr6N"/>
                <a:cs typeface="Kozuka Gothic Pr6N"/>
              </a:endParaRPr>
            </a:p>
          </p:txBody>
        </p:sp>
        <p:sp>
          <p:nvSpPr>
            <p:cNvPr id="32" name="object 8">
              <a:extLst>
                <a:ext uri="{FF2B5EF4-FFF2-40B4-BE49-F238E27FC236}">
                  <a16:creationId xmlns:a16="http://schemas.microsoft.com/office/drawing/2014/main" id="{37A6422C-5714-6BB9-1EA9-3E7CA0678C85}"/>
                </a:ext>
              </a:extLst>
            </p:cNvPr>
            <p:cNvSpPr txBox="1"/>
            <p:nvPr/>
          </p:nvSpPr>
          <p:spPr>
            <a:xfrm>
              <a:off x="6031179" y="2599086"/>
              <a:ext cx="1250950" cy="447558"/>
            </a:xfrm>
            <a:prstGeom prst="rect">
              <a:avLst/>
            </a:prstGeom>
          </p:spPr>
          <p:txBody>
            <a:bodyPr vert="horz" wrap="square" lIns="0" tIns="1651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30"/>
                </a:spcBef>
              </a:pPr>
              <a:r>
                <a:rPr lang="ja-JP" altLang="en-US" sz="2800" b="1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  <a:cs typeface="Kozuka Gothic Pr6N"/>
                </a:rPr>
                <a:t>（火）</a:t>
              </a:r>
              <a:endParaRPr sz="28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endParaRPr>
            </a:p>
          </p:txBody>
        </p:sp>
      </p:grp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5200CD5-15E0-793D-BA22-041515C7111A}"/>
              </a:ext>
            </a:extLst>
          </p:cNvPr>
          <p:cNvSpPr/>
          <p:nvPr/>
        </p:nvSpPr>
        <p:spPr>
          <a:xfrm>
            <a:off x="1414982" y="3135965"/>
            <a:ext cx="5595418" cy="40011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分～  東京地裁前で入庁行動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C68EF8B-2428-B78E-4075-8D19F813B6BF}"/>
              </a:ext>
            </a:extLst>
          </p:cNvPr>
          <p:cNvSpPr txBox="1"/>
          <p:nvPr/>
        </p:nvSpPr>
        <p:spPr>
          <a:xfrm>
            <a:off x="1399595" y="3819540"/>
            <a:ext cx="4795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分頃　傍聴券配布・抽選</a:t>
            </a:r>
            <a:endParaRPr kumimoji="1" lang="ja-JP" altLang="en-US" sz="20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1115610-A5BB-A3BA-F5AA-EC54711CF1FF}"/>
              </a:ext>
            </a:extLst>
          </p:cNvPr>
          <p:cNvSpPr txBox="1"/>
          <p:nvPr/>
        </p:nvSpPr>
        <p:spPr>
          <a:xfrm>
            <a:off x="2895600" y="4147526"/>
            <a:ext cx="3857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（詳細は裁判所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傍聴券交付情報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を参照</a:t>
            </a:r>
            <a:r>
              <a:rPr lang="ja-JP" altLang="en-US" sz="1400" dirty="0"/>
              <a:t>）</a:t>
            </a:r>
            <a:endParaRPr kumimoji="1" lang="ja-JP" altLang="en-US" sz="14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BD012CE-9DB2-1507-3E0E-574C097C0D05}"/>
              </a:ext>
            </a:extLst>
          </p:cNvPr>
          <p:cNvSpPr txBox="1"/>
          <p:nvPr/>
        </p:nvSpPr>
        <p:spPr>
          <a:xfrm>
            <a:off x="2971800" y="3462481"/>
            <a:ext cx="3650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東京地裁前に集合してください</a:t>
            </a:r>
            <a:endParaRPr kumimoji="1" lang="ja-JP" altLang="en-US" sz="1600" dirty="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AD1EBBE0-CCA2-14D6-4A17-22AFA37AFE67}"/>
              </a:ext>
            </a:extLst>
          </p:cNvPr>
          <p:cNvSpPr/>
          <p:nvPr/>
        </p:nvSpPr>
        <p:spPr>
          <a:xfrm>
            <a:off x="1343005" y="5121523"/>
            <a:ext cx="4638958" cy="40011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時～　東京地裁第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103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号法廷</a:t>
            </a:r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66E0FE7D-D7D5-DB83-EF98-0920BA14B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3270" y="7893880"/>
            <a:ext cx="4697193" cy="8463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none" strike="noStrike" cap="none" normalizeH="0" baseline="0" dirty="0">
                <a:ln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★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ミーティングに参加する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  <a:hlinkClick r:id="rId9"/>
              </a:rPr>
              <a:t>https://us06web.zoom.us/j/84282085692?pwd=QnBZeFhmZ3BjbWY0Rm1IMnYvWHVuQT09</a:t>
            </a:r>
            <a:r>
              <a:rPr lang="en-US" altLang="ja-JP" sz="16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 </a:t>
            </a:r>
            <a:endParaRPr lang="ja-JP" altLang="ja-JP" sz="16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263E4396-00BD-8884-7826-9E789012B875}"/>
              </a:ext>
            </a:extLst>
          </p:cNvPr>
          <p:cNvSpPr/>
          <p:nvPr/>
        </p:nvSpPr>
        <p:spPr>
          <a:xfrm>
            <a:off x="1371865" y="6052802"/>
            <a:ext cx="5595418" cy="1231106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36688" indent="-1436688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分～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会場（</a:t>
            </a:r>
            <a:r>
              <a:rPr lang="ja-JP" altLang="ja-JP" sz="1800" kern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日比谷図書文化館会議室</a:t>
            </a:r>
            <a:r>
              <a:rPr lang="en-US" altLang="ja-JP" sz="1800" kern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4</a:t>
            </a:r>
            <a:r>
              <a:rPr lang="ja-JP" altLang="ja-JP" sz="1800" ker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階</a:t>
            </a:r>
            <a:r>
              <a:rPr lang="ja-JP" altLang="en-US" sz="1800" ker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）</a:t>
            </a:r>
            <a:r>
              <a:rPr lang="ja-JP" altLang="en-US" sz="18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オンライン（下記）によるハイブリッド型報告集会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800">
                <a:latin typeface="メイリオ" panose="020B0604030504040204" pitchFamily="50" charset="-128"/>
                <a:ea typeface="メイリオ" panose="020B0604030504040204" pitchFamily="50" charset="-128"/>
              </a:rPr>
              <a:t>瀬山紀子さんに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よるミニ学習会も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予定しています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3419BA4B-9EF9-084A-AF8A-53996A1952A0}"/>
              </a:ext>
            </a:extLst>
          </p:cNvPr>
          <p:cNvSpPr/>
          <p:nvPr/>
        </p:nvSpPr>
        <p:spPr>
          <a:xfrm>
            <a:off x="3293482" y="10280075"/>
            <a:ext cx="4478918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五百蔵洋一法律事務所　弁護士　関哉直人</a:t>
            </a:r>
          </a:p>
          <a:p>
            <a:r>
              <a:rPr lang="en-US" altLang="zh-TW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zh-TW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03-5501-2151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zh-TW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zh-TW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03-5501-2150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DB338D5-693D-B2D4-EA09-BA39CB9AFE8E}"/>
              </a:ext>
            </a:extLst>
          </p:cNvPr>
          <p:cNvSpPr/>
          <p:nvPr/>
        </p:nvSpPr>
        <p:spPr>
          <a:xfrm>
            <a:off x="3347071" y="9982042"/>
            <a:ext cx="1826141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＊お問い合わせ＊</a:t>
            </a: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92A6CFC6-F202-ADFA-A7F5-4FE0DD5F7EE5}"/>
              </a:ext>
            </a:extLst>
          </p:cNvPr>
          <p:cNvGrpSpPr/>
          <p:nvPr/>
        </p:nvGrpSpPr>
        <p:grpSpPr>
          <a:xfrm>
            <a:off x="1913270" y="7207250"/>
            <a:ext cx="4487265" cy="667293"/>
            <a:chOff x="2923990" y="7052625"/>
            <a:chExt cx="3943463" cy="584775"/>
          </a:xfrm>
        </p:grpSpPr>
        <p:sp>
          <p:nvSpPr>
            <p:cNvPr id="46" name="フローチャート: 代替処理 45">
              <a:extLst>
                <a:ext uri="{FF2B5EF4-FFF2-40B4-BE49-F238E27FC236}">
                  <a16:creationId xmlns:a16="http://schemas.microsoft.com/office/drawing/2014/main" id="{A51B6783-4183-049A-2D02-743658D6E20B}"/>
                </a:ext>
              </a:extLst>
            </p:cNvPr>
            <p:cNvSpPr/>
            <p:nvPr/>
          </p:nvSpPr>
          <p:spPr>
            <a:xfrm>
              <a:off x="2933443" y="7052625"/>
              <a:ext cx="3934010" cy="584775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18606B9-D794-B0B7-BA2A-268BE3F940C0}"/>
                </a:ext>
              </a:extLst>
            </p:cNvPr>
            <p:cNvSpPr txBox="1"/>
            <p:nvPr/>
          </p:nvSpPr>
          <p:spPr>
            <a:xfrm>
              <a:off x="2923990" y="7133574"/>
              <a:ext cx="3857810" cy="4554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「子宮摘出手術」問題の歴史をふり返る</a:t>
              </a:r>
              <a:endPara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 障害女性たちの活動史から ～</a:t>
              </a:r>
            </a:p>
          </p:txBody>
        </p:sp>
      </p:grp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56E83EF-C666-A032-F025-3FE8858BC622}"/>
              </a:ext>
            </a:extLst>
          </p:cNvPr>
          <p:cNvSpPr txBox="1"/>
          <p:nvPr/>
        </p:nvSpPr>
        <p:spPr>
          <a:xfrm>
            <a:off x="2057400" y="8834507"/>
            <a:ext cx="4592567" cy="353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集会現地取材希望のマスコミの方は、担当岩田まで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ご連絡ください 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 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t.iwata8010@gmail.com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06F2C19-B1AF-417C-5937-F9A8CF97919A}"/>
              </a:ext>
            </a:extLst>
          </p:cNvPr>
          <p:cNvSpPr/>
          <p:nvPr/>
        </p:nvSpPr>
        <p:spPr>
          <a:xfrm>
            <a:off x="227090" y="10159631"/>
            <a:ext cx="2839303" cy="584775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今後の予定：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回期日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</a:p>
        </p:txBody>
      </p:sp>
      <p:sp>
        <p:nvSpPr>
          <p:cNvPr id="54" name="フローチャート: 代替処理 53">
            <a:extLst>
              <a:ext uri="{FF2B5EF4-FFF2-40B4-BE49-F238E27FC236}">
                <a16:creationId xmlns:a16="http://schemas.microsoft.com/office/drawing/2014/main" id="{F479ECD8-CE64-031F-586E-C6B2421DF426}"/>
              </a:ext>
            </a:extLst>
          </p:cNvPr>
          <p:cNvSpPr/>
          <p:nvPr/>
        </p:nvSpPr>
        <p:spPr>
          <a:xfrm>
            <a:off x="200295" y="10093324"/>
            <a:ext cx="2695305" cy="695326"/>
          </a:xfrm>
          <a:prstGeom prst="flowChartAlternateProcess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A427E421-8FD2-0DAC-AEAD-3B2BCC0E92AD}"/>
              </a:ext>
            </a:extLst>
          </p:cNvPr>
          <p:cNvGrpSpPr/>
          <p:nvPr/>
        </p:nvGrpSpPr>
        <p:grpSpPr>
          <a:xfrm>
            <a:off x="237765" y="7918489"/>
            <a:ext cx="1495277" cy="1142563"/>
            <a:chOff x="227090" y="7931759"/>
            <a:chExt cx="1495277" cy="1142563"/>
          </a:xfrm>
        </p:grpSpPr>
        <p:sp>
          <p:nvSpPr>
            <p:cNvPr id="4" name="雲 3">
              <a:extLst>
                <a:ext uri="{FF2B5EF4-FFF2-40B4-BE49-F238E27FC236}">
                  <a16:creationId xmlns:a16="http://schemas.microsoft.com/office/drawing/2014/main" id="{1C60EF31-1A37-E4A2-8043-4B0A13B340A9}"/>
                </a:ext>
              </a:extLst>
            </p:cNvPr>
            <p:cNvSpPr/>
            <p:nvPr/>
          </p:nvSpPr>
          <p:spPr>
            <a:xfrm>
              <a:off x="227090" y="7931759"/>
              <a:ext cx="1495277" cy="1142563"/>
            </a:xfrm>
            <a:prstGeom prst="cloud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261D408A-DBC7-EC0F-88AF-56C8CF9FA9FA}"/>
                </a:ext>
              </a:extLst>
            </p:cNvPr>
            <p:cNvSpPr txBox="1"/>
            <p:nvPr/>
          </p:nvSpPr>
          <p:spPr>
            <a:xfrm>
              <a:off x="301551" y="8141388"/>
              <a:ext cx="12981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手話通訳</a:t>
              </a:r>
              <a:endPara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文字通訳</a:t>
              </a:r>
              <a:endPara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あり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8595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213</Words>
  <Application>Microsoft Office PowerPoint</Application>
  <PresentationFormat>ユーザー設定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Kozuka Gothic Pr6N</vt:lpstr>
      <vt:lpstr>メイリオ</vt:lpstr>
      <vt:lpstr>Yu Gothic</vt:lpstr>
      <vt:lpstr>Yu Gothic</vt:lpstr>
      <vt:lpstr>Calibri</vt:lpstr>
      <vt:lpstr>Office Theme</vt:lpstr>
      <vt:lpstr>東京優生保護法訴訟（西スミ子さん）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cute_5_A4</dc:title>
  <dc:creator>Naoto Sekiya</dc:creator>
  <cp:lastModifiedBy>佐藤ふき</cp:lastModifiedBy>
  <cp:revision>24</cp:revision>
  <dcterms:created xsi:type="dcterms:W3CDTF">2019-09-04T08:51:50Z</dcterms:created>
  <dcterms:modified xsi:type="dcterms:W3CDTF">2023-01-11T00:52:28Z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2019-09-04T00:00:00Z</vt:filetime>
  </property>
  <property fmtid="{D5CDD505-2E9C-101B-9397-08002B2CF9AE}" pid="3" name="Creator">
    <vt:lpwstr>Adobe Illustrator CC 23.0 (Macintosh)</vt:lpwstr>
  </property>
  <property fmtid="{D5CDD505-2E9C-101B-9397-08002B2CF9AE}" pid="4" name="LastSaved">
    <vt:filetime>2019-09-04T00:00:00Z</vt:filetime>
  </property>
</Properties>
</file>