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charts/style1.xml" ContentType="application/vnd.ms-office.chartstyle+xml"/>
  <Override PartName="/ppt/charts/colors1.xml" ContentType="application/vnd.ms-office.chartcolorstyle+xml"/>
  <Override PartName="/ppt/charts/chart10.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47"/>
  </p:notesMasterIdLst>
  <p:sldIdLst>
    <p:sldId id="337" r:id="rId2"/>
    <p:sldId id="307" r:id="rId3"/>
    <p:sldId id="302" r:id="rId4"/>
    <p:sldId id="262" r:id="rId5"/>
    <p:sldId id="334" r:id="rId6"/>
    <p:sldId id="259" r:id="rId7"/>
    <p:sldId id="304" r:id="rId8"/>
    <p:sldId id="276" r:id="rId9"/>
    <p:sldId id="295" r:id="rId10"/>
    <p:sldId id="298" r:id="rId11"/>
    <p:sldId id="299" r:id="rId12"/>
    <p:sldId id="336" r:id="rId13"/>
    <p:sldId id="279" r:id="rId14"/>
    <p:sldId id="305" r:id="rId15"/>
    <p:sldId id="280" r:id="rId16"/>
    <p:sldId id="282" r:id="rId17"/>
    <p:sldId id="284" r:id="rId18"/>
    <p:sldId id="285" r:id="rId19"/>
    <p:sldId id="286" r:id="rId20"/>
    <p:sldId id="306" r:id="rId21"/>
    <p:sldId id="291" r:id="rId22"/>
    <p:sldId id="331" r:id="rId23"/>
    <p:sldId id="332" r:id="rId24"/>
    <p:sldId id="333" r:id="rId25"/>
    <p:sldId id="308" r:id="rId26"/>
    <p:sldId id="313" r:id="rId27"/>
    <p:sldId id="314" r:id="rId28"/>
    <p:sldId id="317" r:id="rId29"/>
    <p:sldId id="319" r:id="rId30"/>
    <p:sldId id="315" r:id="rId31"/>
    <p:sldId id="335" r:id="rId32"/>
    <p:sldId id="316" r:id="rId33"/>
    <p:sldId id="318" r:id="rId34"/>
    <p:sldId id="309" r:id="rId35"/>
    <p:sldId id="321" r:id="rId36"/>
    <p:sldId id="322" r:id="rId37"/>
    <p:sldId id="323" r:id="rId38"/>
    <p:sldId id="324" r:id="rId39"/>
    <p:sldId id="320" r:id="rId40"/>
    <p:sldId id="326" r:id="rId41"/>
    <p:sldId id="327" r:id="rId42"/>
    <p:sldId id="328" r:id="rId43"/>
    <p:sldId id="325" r:id="rId44"/>
    <p:sldId id="289" r:id="rId45"/>
    <p:sldId id="288" r:id="rId46"/>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B3AA"/>
    <a:srgbClr val="BA76AD"/>
    <a:srgbClr val="FFFFCC"/>
    <a:srgbClr val="F4BA65"/>
    <a:srgbClr val="D8DE58"/>
    <a:srgbClr val="57B3DC"/>
    <a:srgbClr val="FFAEBF"/>
    <a:srgbClr val="65BC6E"/>
    <a:srgbClr val="EB4C48"/>
    <a:srgbClr val="E97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AB995-F04E-478F-B22D-21289BC73674}" v="628" dt="2019-11-09T16:24:55.511"/>
    <p1510:client id="{4667CDF8-E932-4BC2-9E72-553E3A67AC21}" v="995" dt="2019-11-09T11:48:52.438"/>
    <p1510:client id="{D05CBBCB-7FFF-43A9-BB29-FAB07372A49F}" v="1016" dt="2019-11-08T15:21:54.40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02" autoAdjust="0"/>
    <p:restoredTop sz="79331" autoAdjust="0"/>
  </p:normalViewPr>
  <p:slideViewPr>
    <p:cSldViewPr snapToGrid="0">
      <p:cViewPr varScale="1">
        <p:scale>
          <a:sx n="92" d="100"/>
          <a:sy n="92" d="100"/>
        </p:scale>
        <p:origin x="8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___8.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人数（名）</c:v>
                </c:pt>
              </c:strCache>
            </c:strRef>
          </c:tx>
          <c:dLbls>
            <c:dLbl>
              <c:idx val="0"/>
              <c:layout>
                <c:manualLayout>
                  <c:x val="-0.20434633259342558"/>
                  <c:y val="0.1511468521923657"/>
                </c:manualLayout>
              </c:layout>
              <c:tx>
                <c:rich>
                  <a:bodyPr/>
                  <a:lstStyle/>
                  <a:p>
                    <a:r>
                      <a:rPr lang="zh-TW" altLang="en-US" dirty="0" smtClean="0">
                        <a:latin typeface="ＭＳ ゴシック" panose="020B0609070205080204" pitchFamily="49" charset="-128"/>
                        <a:ea typeface="ＭＳ ゴシック" panose="020B0609070205080204" pitchFamily="49" charset="-128"/>
                      </a:rPr>
                      <a:t>東京都</a:t>
                    </a:r>
                  </a:p>
                  <a:p>
                    <a:r>
                      <a:rPr lang="en-US" altLang="zh-TW" dirty="0" smtClean="0">
                        <a:latin typeface="ＭＳ ゴシック" panose="020B0609070205080204" pitchFamily="49" charset="-128"/>
                        <a:ea typeface="ＭＳ ゴシック" panose="020B0609070205080204" pitchFamily="49" charset="-128"/>
                      </a:rPr>
                      <a:t>42</a:t>
                    </a:r>
                    <a:r>
                      <a:rPr lang="zh-TW" altLang="en-US" dirty="0" smtClean="0">
                        <a:latin typeface="ＭＳ ゴシック" panose="020B0609070205080204" pitchFamily="49" charset="-128"/>
                        <a:ea typeface="ＭＳ ゴシック" panose="020B0609070205080204" pitchFamily="49" charset="-128"/>
                      </a:rPr>
                      <a:t>名（</a:t>
                    </a:r>
                    <a:r>
                      <a:rPr lang="en-US" altLang="zh-TW" dirty="0" smtClean="0">
                        <a:latin typeface="ＭＳ ゴシック" panose="020B0609070205080204" pitchFamily="49" charset="-128"/>
                        <a:ea typeface="ＭＳ ゴシック" panose="020B0609070205080204" pitchFamily="49" charset="-128"/>
                      </a:rPr>
                      <a:t>35</a:t>
                    </a:r>
                    <a:r>
                      <a:rPr lang="zh-TW" altLang="en-US" dirty="0" smtClean="0">
                        <a:latin typeface="ＭＳ ゴシック" panose="020B0609070205080204" pitchFamily="49" charset="-128"/>
                        <a:ea typeface="ＭＳ ゴシック" panose="020B0609070205080204" pitchFamily="49" charset="-128"/>
                      </a:rPr>
                      <a:t>％）</a:t>
                    </a:r>
                    <a:endParaRPr lang="zh-TW" altLang="en-US" dirty="0">
                      <a:latin typeface="ＭＳ ゴシック" panose="020B0609070205080204" pitchFamily="49" charset="-128"/>
                      <a:ea typeface="ＭＳ ゴシック" panose="020B0609070205080204" pitchFamily="49" charset="-128"/>
                    </a:endParaRPr>
                  </a:p>
                </c:rich>
              </c:tx>
              <c:showLegendKey val="0"/>
              <c:showVal val="1"/>
              <c:showCatName val="0"/>
              <c:showSerName val="0"/>
              <c:showPercent val="0"/>
              <c:showBubbleSize val="0"/>
              <c:extLst>
                <c:ext xmlns:c15="http://schemas.microsoft.com/office/drawing/2012/chart" uri="{CE6537A1-D6FC-4f65-9D91-7224C49458BB}">
                  <c15:layout>
                    <c:manualLayout>
                      <c:w val="0.26146145101135765"/>
                      <c:h val="0.29926449001035277"/>
                    </c:manualLayout>
                  </c15:layout>
                </c:ext>
              </c:extLst>
            </c:dLbl>
            <c:dLbl>
              <c:idx val="1"/>
              <c:layout>
                <c:manualLayout>
                  <c:x val="0.30775791091506322"/>
                  <c:y val="-8.9805422068390137E-2"/>
                </c:manualLayout>
              </c:layout>
              <c:tx>
                <c:rich>
                  <a:bodyPr/>
                  <a:lstStyle/>
                  <a:p>
                    <a:r>
                      <a:rPr lang="zh-TW" altLang="en-US" dirty="0" smtClean="0">
                        <a:latin typeface="ＭＳ ゴシック" panose="020B0609070205080204" pitchFamily="49" charset="-128"/>
                        <a:ea typeface="ＭＳ ゴシック" panose="020B0609070205080204" pitchFamily="49" charset="-128"/>
                      </a:rPr>
                      <a:t>東京都以外</a:t>
                    </a:r>
                  </a:p>
                  <a:p>
                    <a:r>
                      <a:rPr lang="en-US" altLang="zh-TW" dirty="0" smtClean="0">
                        <a:latin typeface="ＭＳ ゴシック" panose="020B0609070205080204" pitchFamily="49" charset="-128"/>
                        <a:ea typeface="ＭＳ ゴシック" panose="020B0609070205080204" pitchFamily="49" charset="-128"/>
                      </a:rPr>
                      <a:t>78</a:t>
                    </a:r>
                    <a:r>
                      <a:rPr lang="zh-TW" altLang="en-US" dirty="0" smtClean="0">
                        <a:latin typeface="ＭＳ ゴシック" panose="020B0609070205080204" pitchFamily="49" charset="-128"/>
                        <a:ea typeface="ＭＳ ゴシック" panose="020B0609070205080204" pitchFamily="49" charset="-128"/>
                      </a:rPr>
                      <a:t>名（</a:t>
                    </a:r>
                    <a:r>
                      <a:rPr lang="en-US" altLang="zh-TW" dirty="0" smtClean="0">
                        <a:latin typeface="ＭＳ ゴシック" panose="020B0609070205080204" pitchFamily="49" charset="-128"/>
                        <a:ea typeface="ＭＳ ゴシック" panose="020B0609070205080204" pitchFamily="49" charset="-128"/>
                      </a:rPr>
                      <a:t>65</a:t>
                    </a:r>
                    <a:r>
                      <a:rPr lang="zh-TW" altLang="en-US" dirty="0" smtClean="0">
                        <a:latin typeface="ＭＳ ゴシック" panose="020B0609070205080204" pitchFamily="49" charset="-128"/>
                        <a:ea typeface="ＭＳ ゴシック" panose="020B0609070205080204" pitchFamily="49" charset="-128"/>
                      </a:rPr>
                      <a:t>％）</a:t>
                    </a:r>
                    <a:endParaRPr lang="zh-TW" altLang="en-US" dirty="0">
                      <a:latin typeface="ＭＳ ゴシック" panose="020B0609070205080204" pitchFamily="49" charset="-128"/>
                      <a:ea typeface="ＭＳ ゴシック" panose="020B0609070205080204" pitchFamily="49" charset="-128"/>
                    </a:endParaRPr>
                  </a:p>
                </c:rich>
              </c:tx>
              <c:showLegendKey val="0"/>
              <c:showVal val="1"/>
              <c:showCatName val="0"/>
              <c:showSerName val="0"/>
              <c:showPercent val="0"/>
              <c:showBubbleSize val="0"/>
              <c:extLst>
                <c:ext xmlns:c15="http://schemas.microsoft.com/office/drawing/2012/chart" uri="{CE6537A1-D6FC-4f65-9D91-7224C49458BB}">
                  <c15:layout>
                    <c:manualLayout>
                      <c:w val="0.29646022791838977"/>
                      <c:h val="0.29926449001035277"/>
                    </c:manualLayout>
                  </c15:layout>
                </c:ext>
              </c:extLst>
            </c:dLbl>
            <c:numFmt formatCode="General" sourceLinked="0"/>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Sheet1!$A$2:$A$3</c:f>
              <c:strCache>
                <c:ptCount val="2"/>
                <c:pt idx="0">
                  <c:v>東京都</c:v>
                </c:pt>
                <c:pt idx="1">
                  <c:v>東京都以外</c:v>
                </c:pt>
              </c:strCache>
            </c:strRef>
          </c:cat>
          <c:val>
            <c:numRef>
              <c:f>Sheet1!$B$2:$B$3</c:f>
              <c:numCache>
                <c:formatCode>General</c:formatCode>
                <c:ptCount val="2"/>
                <c:pt idx="0">
                  <c:v>42</c:v>
                </c:pt>
                <c:pt idx="1">
                  <c:v>78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4.2004269142283147E-2"/>
          <c:y val="1.645644439731896E-2"/>
          <c:w val="0.43455382602637632"/>
          <c:h val="0.96815307459938948"/>
        </c:manualLayout>
      </c:layout>
      <c:pieChart>
        <c:varyColors val="1"/>
        <c:ser>
          <c:idx val="0"/>
          <c:order val="0"/>
          <c:tx>
            <c:strRef>
              <c:f>Sheet1!$B$1</c:f>
              <c:strCache>
                <c:ptCount val="1"/>
                <c:pt idx="0">
                  <c:v>列1</c:v>
                </c:pt>
              </c:strCache>
            </c:strRef>
          </c:tx>
          <c:spPr>
            <a:solidFill>
              <a:srgbClr val="FFAEBF"/>
            </a:solidFill>
          </c:spPr>
          <c:dPt>
            <c:idx val="0"/>
            <c:bubble3D val="0"/>
            <c:spPr>
              <a:solidFill>
                <a:srgbClr val="57B3DC"/>
              </a:solidFill>
            </c:spPr>
            <c:extLst xmlns:c16r2="http://schemas.microsoft.com/office/drawing/2015/06/chart">
              <c:ext xmlns:c16="http://schemas.microsoft.com/office/drawing/2014/chart" uri="{C3380CC4-5D6E-409C-BE32-E72D297353CC}">
                <c16:uniqueId val="{00000001-E25D-4C70-902A-C355F0F418C9}"/>
              </c:ext>
            </c:extLst>
          </c:dPt>
          <c:dPt>
            <c:idx val="2"/>
            <c:bubble3D val="0"/>
            <c:spPr>
              <a:solidFill>
                <a:schemeClr val="bg2">
                  <a:lumMod val="75000"/>
                </a:schemeClr>
              </a:solidFill>
            </c:spPr>
            <c:extLst xmlns:c16r2="http://schemas.microsoft.com/office/drawing/2015/06/chart">
              <c:ext xmlns:c16="http://schemas.microsoft.com/office/drawing/2014/chart" uri="{C3380CC4-5D6E-409C-BE32-E72D297353CC}">
                <c16:uniqueId val="{00000004-E25D-4C70-902A-C355F0F418C9}"/>
              </c:ext>
            </c:extLst>
          </c:dPt>
          <c:dLbls>
            <c:dLbl>
              <c:idx val="0"/>
              <c:layout>
                <c:manualLayout>
                  <c:x val="-0.19419574867956324"/>
                  <c:y val="-7.5419899336959487E-2"/>
                </c:manualLayout>
              </c:layout>
              <c:tx>
                <c:rich>
                  <a:bodyPr/>
                  <a:lstStyle/>
                  <a:p>
                    <a:fld id="{885F9004-1C15-476E-AC40-13FB0F06ECEF}" type="CATEGORYNAME">
                      <a:rPr lang="ja-JP" altLang="en-US" sz="2400" smtClean="0">
                        <a:latin typeface="+mn-ea"/>
                        <a:ea typeface="+mn-ea"/>
                      </a:rPr>
                      <a:pPr/>
                      <a:t>[分類名]</a:t>
                    </a:fld>
                    <a:r>
                      <a:rPr lang="ja-JP" altLang="en-US" sz="2400" baseline="0" dirty="0" smtClean="0">
                        <a:latin typeface="+mn-ea"/>
                        <a:ea typeface="+mn-ea"/>
                      </a:rPr>
                      <a:t> </a:t>
                    </a:r>
                    <a:fld id="{FB3CA452-DE9A-4C2B-8BCE-5713BDC6D27A}" type="PERCENTAGE">
                      <a:rPr lang="en-US" altLang="ja-JP" sz="2400" baseline="0" smtClean="0">
                        <a:latin typeface="+mn-ea"/>
                        <a:ea typeface="+mn-ea"/>
                      </a:rPr>
                      <a:pPr/>
                      <a:t>[パーセンテージ]</a:t>
                    </a:fld>
                    <a:r>
                      <a:rPr lang="en-US" altLang="ja-JP" sz="2400" baseline="0" dirty="0" smtClean="0">
                        <a:latin typeface="+mn-ea"/>
                        <a:ea typeface="+mn-ea"/>
                      </a:rPr>
                      <a:t>(43</a:t>
                    </a:r>
                    <a:r>
                      <a:rPr lang="ja-JP" altLang="en-US" sz="2400" baseline="0" dirty="0" smtClean="0">
                        <a:latin typeface="+mn-ea"/>
                        <a:ea typeface="+mn-ea"/>
                      </a:rPr>
                      <a:t>件</a:t>
                    </a:r>
                    <a:r>
                      <a:rPr lang="en-US" altLang="ja-JP" sz="2400" baseline="0" dirty="0" smtClean="0">
                        <a:latin typeface="+mn-ea"/>
                        <a:ea typeface="+mn-ea"/>
                      </a:rPr>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Lst>
            </c:dLbl>
            <c:dLbl>
              <c:idx val="1"/>
              <c:layout>
                <c:manualLayout>
                  <c:x val="4.7175237354589936E-2"/>
                  <c:y val="5.7302582451422522E-2"/>
                </c:manualLayout>
              </c:layout>
              <c:tx>
                <c:rich>
                  <a:bodyPr/>
                  <a:lstStyle/>
                  <a:p>
                    <a:fld id="{ABD1D4C4-66F1-4E78-90FB-87D6F92666F2}" type="CATEGORYNAME">
                      <a:rPr lang="ja-JP" altLang="en-US" sz="2400" smtClean="0">
                        <a:latin typeface="+mn-ea"/>
                        <a:ea typeface="+mn-ea"/>
                      </a:rPr>
                      <a:pPr/>
                      <a:t>[分類名]</a:t>
                    </a:fld>
                    <a:fld id="{C7C01A2C-9458-422B-BC3B-0042612A2B40}" type="PERCENTAGE">
                      <a:rPr lang="en-US" altLang="ja-JP" sz="2400" baseline="0" smtClean="0">
                        <a:latin typeface="+mn-ea"/>
                        <a:ea typeface="+mn-ea"/>
                      </a:rPr>
                      <a:pPr/>
                      <a:t>[パーセンテージ]</a:t>
                    </a:fld>
                    <a:r>
                      <a:rPr lang="en-US" altLang="ja-JP" sz="2400" baseline="0" dirty="0" smtClean="0">
                        <a:latin typeface="+mn-ea"/>
                        <a:ea typeface="+mn-ea"/>
                      </a:rPr>
                      <a:t>(38</a:t>
                    </a:r>
                    <a:r>
                      <a:rPr lang="ja-JP" altLang="en-US" sz="2400" baseline="0" dirty="0" smtClean="0">
                        <a:latin typeface="+mn-ea"/>
                        <a:ea typeface="+mn-ea"/>
                      </a:rPr>
                      <a:t>件</a:t>
                    </a:r>
                    <a:r>
                      <a:rPr lang="en-US" altLang="ja-JP" sz="2400" baseline="0" dirty="0" smtClean="0">
                        <a:latin typeface="+mn-ea"/>
                        <a:ea typeface="+mn-ea"/>
                      </a:rPr>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Lst>
            </c:dLbl>
            <c:spPr>
              <a:noFill/>
              <a:ln>
                <a:noFill/>
              </a:ln>
              <a:effectLst/>
            </c:spPr>
            <c:showLegendKey val="0"/>
            <c:showVal val="1"/>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Sheet1!$A$2:$A$3</c:f>
              <c:strCache>
                <c:ptCount val="2"/>
                <c:pt idx="0">
                  <c:v>知っていた</c:v>
                </c:pt>
                <c:pt idx="1">
                  <c:v>知らなかった</c:v>
                </c:pt>
              </c:strCache>
            </c:strRef>
          </c:cat>
          <c:val>
            <c:numRef>
              <c:f>Sheet1!$B$2:$B$3</c:f>
              <c:numCache>
                <c:formatCode>General</c:formatCode>
                <c:ptCount val="2"/>
                <c:pt idx="0">
                  <c:v>43</c:v>
                </c:pt>
                <c:pt idx="1">
                  <c:v>38</c:v>
                </c:pt>
              </c:numCache>
            </c:numRef>
          </c:val>
          <c:extLst xmlns:c16r2="http://schemas.microsoft.com/office/drawing/2015/06/chart">
            <c:ext xmlns:c16="http://schemas.microsoft.com/office/drawing/2014/chart" uri="{C3380CC4-5D6E-409C-BE32-E72D297353CC}">
              <c16:uniqueId val="{00000003-E25D-4C70-902A-C355F0F418C9}"/>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ja-JP" altLang="en-US" sz="3200" dirty="0">
                <a:latin typeface="+mj-ea"/>
                <a:ea typeface="+mj-ea"/>
              </a:rPr>
              <a:t>車いすのタイプ</a:t>
            </a:r>
          </a:p>
        </c:rich>
      </c:tx>
      <c:overlay val="0"/>
    </c:title>
    <c:autoTitleDeleted val="0"/>
    <c:plotArea>
      <c:layout/>
      <c:pieChart>
        <c:varyColors val="1"/>
        <c:ser>
          <c:idx val="0"/>
          <c:order val="0"/>
          <c:tx>
            <c:strRef>
              <c:f>Sheet1!$B$1</c:f>
              <c:strCache>
                <c:ptCount val="1"/>
                <c:pt idx="0">
                  <c:v>車いすのタイプ</c:v>
                </c:pt>
              </c:strCache>
            </c:strRef>
          </c:tx>
          <c:dPt>
            <c:idx val="0"/>
            <c:bubble3D val="0"/>
            <c:extLst xmlns:c16r2="http://schemas.microsoft.com/office/drawing/2015/06/chart">
              <c:ext xmlns:c16="http://schemas.microsoft.com/office/drawing/2014/chart" uri="{C3380CC4-5D6E-409C-BE32-E72D297353CC}">
                <c16:uniqueId val="{00000004-07AC-4AC5-9788-985CBBF5956B}"/>
              </c:ext>
            </c:extLst>
          </c:dPt>
          <c:dPt>
            <c:idx val="1"/>
            <c:bubble3D val="0"/>
            <c:extLst xmlns:c16r2="http://schemas.microsoft.com/office/drawing/2015/06/chart">
              <c:ext xmlns:c16="http://schemas.microsoft.com/office/drawing/2014/chart" uri="{C3380CC4-5D6E-409C-BE32-E72D297353CC}">
                <c16:uniqueId val="{00000003-07AC-4AC5-9788-985CBBF5956B}"/>
              </c:ext>
            </c:extLst>
          </c:dPt>
          <c:dPt>
            <c:idx val="2"/>
            <c:bubble3D val="0"/>
            <c:extLst xmlns:c16r2="http://schemas.microsoft.com/office/drawing/2015/06/chart">
              <c:ext xmlns:c16="http://schemas.microsoft.com/office/drawing/2014/chart" uri="{C3380CC4-5D6E-409C-BE32-E72D297353CC}">
                <c16:uniqueId val="{00000002-07AC-4AC5-9788-985CBBF5956B}"/>
              </c:ext>
            </c:extLst>
          </c:dPt>
          <c:dPt>
            <c:idx val="3"/>
            <c:bubble3D val="0"/>
            <c:extLst xmlns:c16r2="http://schemas.microsoft.com/office/drawing/2015/06/chart">
              <c:ext xmlns:c16="http://schemas.microsoft.com/office/drawing/2014/chart" uri="{C3380CC4-5D6E-409C-BE32-E72D297353CC}">
                <c16:uniqueId val="{00000001-07AC-4AC5-9788-985CBBF5956B}"/>
              </c:ext>
            </c:extLst>
          </c:dPt>
          <c:dLbls>
            <c:dLbl>
              <c:idx val="0"/>
              <c:tx>
                <c:rich>
                  <a:bodyPr wrap="square" lIns="38100" tIns="19050" rIns="38100" bIns="19050" anchor="ctr">
                    <a:noAutofit/>
                  </a:bodyPr>
                  <a:lstStyle/>
                  <a:p>
                    <a:pPr>
                      <a:defRPr/>
                    </a:pPr>
                    <a:fld id="{E8F5C9DC-5A0B-4763-AD27-3858309FB9D9}" type="CATEGORYNAME">
                      <a:rPr lang="ja-JP" altLang="en-US" sz="2400" smtClean="0">
                        <a:latin typeface="+mn-ea"/>
                        <a:ea typeface="+mn-ea"/>
                      </a:rPr>
                      <a:pPr>
                        <a:defRPr/>
                      </a:pPr>
                      <a:t>[分類名]</a:t>
                    </a:fld>
                    <a:fld id="{97BB4034-B6D2-41CE-9BC9-D27ED0FEC6DF}" type="PERCENTAGE">
                      <a:rPr lang="en-US" altLang="ja-JP" sz="2400" baseline="0" smtClean="0">
                        <a:latin typeface="+mn-ea"/>
                        <a:ea typeface="+mn-ea"/>
                      </a:rPr>
                      <a:pPr>
                        <a:defRPr/>
                      </a:pPr>
                      <a:t>[パーセンテージ]</a:t>
                    </a:fld>
                    <a:r>
                      <a:rPr lang="ja-JP" altLang="en-US" sz="2400" baseline="0" dirty="0" smtClean="0">
                        <a:latin typeface="+mn-ea"/>
                        <a:ea typeface="+mn-ea"/>
                      </a:rPr>
                      <a:t>（</a:t>
                    </a:r>
                    <a:r>
                      <a:rPr lang="en-US" altLang="ja-JP" sz="2400" baseline="0" dirty="0" smtClean="0">
                        <a:latin typeface="+mn-ea"/>
                        <a:ea typeface="+mn-ea"/>
                      </a:rPr>
                      <a:t>47</a:t>
                    </a:r>
                    <a:r>
                      <a:rPr lang="ja-JP" altLang="en-US" sz="2400" baseline="0" dirty="0" smtClean="0">
                        <a:latin typeface="+mn-ea"/>
                        <a:ea typeface="+mn-ea"/>
                      </a:rPr>
                      <a:t>）</a:t>
                    </a:r>
                  </a:p>
                </c:rich>
              </c:tx>
              <c:spPr>
                <a:noFill/>
                <a:ln>
                  <a:noFill/>
                </a:ln>
                <a:effectLst/>
              </c:spPr>
              <c:dLblPos val="ct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4-07AC-4AC5-9788-985CBBF5956B}"/>
                </c:ext>
                <c:ext xmlns:c15="http://schemas.microsoft.com/office/drawing/2012/chart" uri="{CE6537A1-D6FC-4f65-9D91-7224C49458BB}">
                  <c15:layout>
                    <c:manualLayout>
                      <c:w val="0.24937704918032788"/>
                      <c:h val="0.18309357629594381"/>
                    </c:manualLayout>
                  </c15:layout>
                  <c15:dlblFieldTable/>
                  <c15:showDataLabelsRange val="0"/>
                </c:ext>
              </c:extLst>
            </c:dLbl>
            <c:dLbl>
              <c:idx val="1"/>
              <c:layout>
                <c:manualLayout>
                  <c:x val="-1.354829826599544E-2"/>
                  <c:y val="-6.076017108506996E-2"/>
                </c:manualLayout>
              </c:layout>
              <c:tx>
                <c:rich>
                  <a:bodyPr wrap="square" lIns="38100" tIns="19050" rIns="38100" bIns="19050" anchor="ctr">
                    <a:noAutofit/>
                  </a:bodyPr>
                  <a:lstStyle/>
                  <a:p>
                    <a:pPr>
                      <a:defRPr/>
                    </a:pPr>
                    <a:fld id="{E08FD999-2CBE-4BCB-BFC3-35D5D4FED8AA}" type="CATEGORYNAME">
                      <a:rPr lang="zh-TW" altLang="en-US" sz="2400" smtClean="0">
                        <a:latin typeface="+mj-ea"/>
                        <a:ea typeface="+mj-ea"/>
                      </a:rPr>
                      <a:pPr>
                        <a:defRPr/>
                      </a:pPr>
                      <a:t>[分類名]</a:t>
                    </a:fld>
                    <a:fld id="{EAF50BCA-5DB2-412E-B690-BFF6E067D89E}" type="PERCENTAGE">
                      <a:rPr lang="en-US" altLang="zh-TW" sz="2400" baseline="0" smtClean="0">
                        <a:latin typeface="+mj-ea"/>
                        <a:ea typeface="+mj-ea"/>
                      </a:rPr>
                      <a:pPr>
                        <a:defRPr/>
                      </a:pPr>
                      <a:t>[パーセンテージ]</a:t>
                    </a:fld>
                    <a:r>
                      <a:rPr lang="zh-TW" altLang="en-US" sz="2400" baseline="0" dirty="0" smtClean="0">
                        <a:latin typeface="+mj-ea"/>
                        <a:ea typeface="+mj-ea"/>
                      </a:rPr>
                      <a:t>（</a:t>
                    </a:r>
                    <a:r>
                      <a:rPr lang="en-US" altLang="zh-TW" sz="2400" baseline="0" dirty="0" smtClean="0">
                        <a:latin typeface="+mj-ea"/>
                        <a:ea typeface="+mj-ea"/>
                      </a:rPr>
                      <a:t>26</a:t>
                    </a:r>
                    <a:r>
                      <a:rPr lang="zh-TW" altLang="en-US" sz="2400" baseline="0" dirty="0" smtClean="0">
                        <a:latin typeface="+mj-ea"/>
                        <a:ea typeface="+mj-ea"/>
                      </a:rPr>
                      <a:t>）</a:t>
                    </a:r>
                  </a:p>
                </c:rich>
              </c:tx>
              <c:spPr>
                <a:noFill/>
                <a:ln>
                  <a:noFill/>
                </a:ln>
                <a:effectLst/>
              </c:spPr>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07AC-4AC5-9788-985CBBF5956B}"/>
                </c:ext>
                <c:ext xmlns:c15="http://schemas.microsoft.com/office/drawing/2012/chart" uri="{CE6537A1-D6FC-4f65-9D91-7224C49458BB}">
                  <c15:layout>
                    <c:manualLayout>
                      <c:w val="0.22747540983606557"/>
                      <c:h val="0.24342527049088225"/>
                    </c:manualLayout>
                  </c15:layout>
                  <c15:dlblFieldTable/>
                  <c15:showDataLabelsRange val="0"/>
                </c:ext>
              </c:extLst>
            </c:dLbl>
            <c:dLbl>
              <c:idx val="2"/>
              <c:tx>
                <c:rich>
                  <a:bodyPr wrap="square" lIns="38100" tIns="19050" rIns="38100" bIns="19050" anchor="ctr">
                    <a:noAutofit/>
                  </a:bodyPr>
                  <a:lstStyle/>
                  <a:p>
                    <a:pPr>
                      <a:defRPr/>
                    </a:pPr>
                    <a:fld id="{A12F4201-C795-40AB-B08D-5FEBFAC9FD2F}" type="CATEGORYNAME">
                      <a:rPr lang="ja-JP" altLang="en-US" sz="2400" smtClean="0">
                        <a:latin typeface="+mj-ea"/>
                        <a:ea typeface="+mj-ea"/>
                      </a:rPr>
                      <a:pPr>
                        <a:defRPr/>
                      </a:pPr>
                      <a:t>[分類名]</a:t>
                    </a:fld>
                    <a:fld id="{DD7BF520-6D4E-442C-9FB4-8718B7AF84AC}" type="PERCENTAGE">
                      <a:rPr lang="en-US" altLang="ja-JP" sz="2400" baseline="0" smtClean="0">
                        <a:latin typeface="+mj-ea"/>
                        <a:ea typeface="+mj-ea"/>
                      </a:rPr>
                      <a:pPr>
                        <a:defRPr/>
                      </a:pPr>
                      <a:t>[パーセンテージ]</a:t>
                    </a:fld>
                    <a:r>
                      <a:rPr lang="ja-JP" altLang="en-US" sz="2400" baseline="0" dirty="0" smtClean="0">
                        <a:latin typeface="+mj-ea"/>
                        <a:ea typeface="+mj-ea"/>
                      </a:rPr>
                      <a:t>（</a:t>
                    </a:r>
                    <a:r>
                      <a:rPr lang="en-US" altLang="ja-JP" sz="2400" baseline="0" dirty="0" smtClean="0">
                        <a:latin typeface="+mj-ea"/>
                        <a:ea typeface="+mj-ea"/>
                      </a:rPr>
                      <a:t>47</a:t>
                    </a:r>
                    <a:r>
                      <a:rPr lang="ja-JP" altLang="en-US" sz="2400" baseline="0" dirty="0" smtClean="0">
                        <a:latin typeface="+mj-ea"/>
                        <a:ea typeface="+mj-ea"/>
                      </a:rPr>
                      <a:t>）</a:t>
                    </a:r>
                  </a:p>
                </c:rich>
              </c:tx>
              <c:spPr>
                <a:noFill/>
                <a:ln>
                  <a:noFill/>
                </a:ln>
                <a:effectLst/>
              </c:spPr>
              <c:dLblPos val="ct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07AC-4AC5-9788-985CBBF5956B}"/>
                </c:ext>
                <c:ext xmlns:c15="http://schemas.microsoft.com/office/drawing/2012/chart" uri="{CE6537A1-D6FC-4f65-9D91-7224C49458BB}">
                  <c15:layout>
                    <c:manualLayout>
                      <c:w val="0.25375964889634695"/>
                      <c:h val="0.21345626045115962"/>
                    </c:manualLayout>
                  </c15:layout>
                  <c15:dlblFieldTable/>
                  <c15:showDataLabelsRange val="0"/>
                </c:ext>
              </c:extLst>
            </c:dLbl>
            <c:spPr>
              <a:noFill/>
              <a:ln>
                <a:noFill/>
              </a:ln>
              <a:effectLst/>
            </c:spPr>
            <c:dLblPos val="ctr"/>
            <c:showLegendKey val="0"/>
            <c:showVal val="1"/>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Sheet1!$A$2:$A$4</c:f>
              <c:strCache>
                <c:ptCount val="3"/>
                <c:pt idx="0">
                  <c:v>手動</c:v>
                </c:pt>
                <c:pt idx="1">
                  <c:v>簡易電動</c:v>
                </c:pt>
                <c:pt idx="2">
                  <c:v>電動</c:v>
                </c:pt>
              </c:strCache>
            </c:strRef>
          </c:cat>
          <c:val>
            <c:numRef>
              <c:f>Sheet1!$B$2:$B$4</c:f>
              <c:numCache>
                <c:formatCode>General</c:formatCode>
                <c:ptCount val="3"/>
                <c:pt idx="0">
                  <c:v>46</c:v>
                </c:pt>
                <c:pt idx="1">
                  <c:v>26</c:v>
                </c:pt>
                <c:pt idx="2">
                  <c:v>47</c:v>
                </c:pt>
              </c:numCache>
            </c:numRef>
          </c:val>
          <c:extLst xmlns:c16r2="http://schemas.microsoft.com/office/drawing/2015/06/chart">
            <c:ext xmlns:c16="http://schemas.microsoft.com/office/drawing/2014/chart" uri="{C3380CC4-5D6E-409C-BE32-E72D297353CC}">
              <c16:uniqueId val="{00000000-07AC-4AC5-9788-985CBBF5956B}"/>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流し</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0～1分</c:v>
                </c:pt>
                <c:pt idx="1">
                  <c:v>2～3分</c:v>
                </c:pt>
                <c:pt idx="2">
                  <c:v>4～5分</c:v>
                </c:pt>
                <c:pt idx="3">
                  <c:v>6～10分</c:v>
                </c:pt>
                <c:pt idx="4">
                  <c:v>11～15分</c:v>
                </c:pt>
                <c:pt idx="5">
                  <c:v>16～20分</c:v>
                </c:pt>
                <c:pt idx="6">
                  <c:v>21分以上</c:v>
                </c:pt>
              </c:strCache>
            </c:strRef>
          </c:cat>
          <c:val>
            <c:numRef>
              <c:f>Sheet1!$B$2:$B$8</c:f>
              <c:numCache>
                <c:formatCode>General</c:formatCode>
                <c:ptCount val="7"/>
                <c:pt idx="0">
                  <c:v>0</c:v>
                </c:pt>
                <c:pt idx="1">
                  <c:v>2</c:v>
                </c:pt>
                <c:pt idx="2">
                  <c:v>7</c:v>
                </c:pt>
                <c:pt idx="3">
                  <c:v>5</c:v>
                </c:pt>
                <c:pt idx="4">
                  <c:v>3</c:v>
                </c:pt>
                <c:pt idx="5">
                  <c:v>2</c:v>
                </c:pt>
                <c:pt idx="6">
                  <c:v>1</c:v>
                </c:pt>
              </c:numCache>
            </c:numRef>
          </c:val>
          <c:extLst xmlns:c16r2="http://schemas.microsoft.com/office/drawing/2015/06/chart">
            <c:ext xmlns:c16="http://schemas.microsoft.com/office/drawing/2014/chart" uri="{C3380CC4-5D6E-409C-BE32-E72D297353CC}">
              <c16:uniqueId val="{00000000-41CA-431A-95DC-5D4CD644397F}"/>
            </c:ext>
          </c:extLst>
        </c:ser>
        <c:ser>
          <c:idx val="1"/>
          <c:order val="1"/>
          <c:tx>
            <c:strRef>
              <c:f>Sheet1!$C$1</c:f>
              <c:strCache>
                <c:ptCount val="1"/>
                <c:pt idx="0">
                  <c:v>タクシー乗り場</c:v>
                </c:pt>
              </c:strCache>
            </c:strRef>
          </c:tx>
          <c:spPr>
            <a:solidFill>
              <a:schemeClr val="accent4"/>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0～1分</c:v>
                </c:pt>
                <c:pt idx="1">
                  <c:v>2～3分</c:v>
                </c:pt>
                <c:pt idx="2">
                  <c:v>4～5分</c:v>
                </c:pt>
                <c:pt idx="3">
                  <c:v>6～10分</c:v>
                </c:pt>
                <c:pt idx="4">
                  <c:v>11～15分</c:v>
                </c:pt>
                <c:pt idx="5">
                  <c:v>16～20分</c:v>
                </c:pt>
                <c:pt idx="6">
                  <c:v>21分以上</c:v>
                </c:pt>
              </c:strCache>
            </c:strRef>
          </c:cat>
          <c:val>
            <c:numRef>
              <c:f>Sheet1!$C$2:$C$8</c:f>
              <c:numCache>
                <c:formatCode>General</c:formatCode>
                <c:ptCount val="7"/>
                <c:pt idx="0">
                  <c:v>0</c:v>
                </c:pt>
                <c:pt idx="1">
                  <c:v>1</c:v>
                </c:pt>
                <c:pt idx="2">
                  <c:v>3</c:v>
                </c:pt>
                <c:pt idx="3">
                  <c:v>13</c:v>
                </c:pt>
                <c:pt idx="4">
                  <c:v>8</c:v>
                </c:pt>
                <c:pt idx="5">
                  <c:v>1</c:v>
                </c:pt>
                <c:pt idx="6">
                  <c:v>2</c:v>
                </c:pt>
              </c:numCache>
            </c:numRef>
          </c:val>
          <c:extLst xmlns:c16r2="http://schemas.microsoft.com/office/drawing/2015/06/chart">
            <c:ext xmlns:c16="http://schemas.microsoft.com/office/drawing/2014/chart" uri="{C3380CC4-5D6E-409C-BE32-E72D297353CC}">
              <c16:uniqueId val="{00000001-41CA-431A-95DC-5D4CD644397F}"/>
            </c:ext>
          </c:extLst>
        </c:ser>
        <c:ser>
          <c:idx val="2"/>
          <c:order val="2"/>
          <c:tx>
            <c:strRef>
              <c:f>Sheet1!$D$1</c:f>
              <c:strCache>
                <c:ptCount val="1"/>
                <c:pt idx="0">
                  <c:v>電話予約</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0～1分</c:v>
                </c:pt>
                <c:pt idx="1">
                  <c:v>2～3分</c:v>
                </c:pt>
                <c:pt idx="2">
                  <c:v>4～5分</c:v>
                </c:pt>
                <c:pt idx="3">
                  <c:v>6～10分</c:v>
                </c:pt>
                <c:pt idx="4">
                  <c:v>11～15分</c:v>
                </c:pt>
                <c:pt idx="5">
                  <c:v>16～20分</c:v>
                </c:pt>
                <c:pt idx="6">
                  <c:v>21分以上</c:v>
                </c:pt>
              </c:strCache>
            </c:strRef>
          </c:cat>
          <c:val>
            <c:numRef>
              <c:f>Sheet1!$D$2:$D$8</c:f>
              <c:numCache>
                <c:formatCode>General</c:formatCode>
                <c:ptCount val="7"/>
                <c:pt idx="0">
                  <c:v>1</c:v>
                </c:pt>
                <c:pt idx="1">
                  <c:v>1</c:v>
                </c:pt>
                <c:pt idx="2">
                  <c:v>8</c:v>
                </c:pt>
                <c:pt idx="3">
                  <c:v>17</c:v>
                </c:pt>
                <c:pt idx="4">
                  <c:v>5</c:v>
                </c:pt>
                <c:pt idx="5">
                  <c:v>3</c:v>
                </c:pt>
                <c:pt idx="6">
                  <c:v>0</c:v>
                </c:pt>
              </c:numCache>
            </c:numRef>
          </c:val>
          <c:extLst xmlns:c16r2="http://schemas.microsoft.com/office/drawing/2015/06/chart">
            <c:ext xmlns:c16="http://schemas.microsoft.com/office/drawing/2014/chart" uri="{C3380CC4-5D6E-409C-BE32-E72D297353CC}">
              <c16:uniqueId val="{00000002-41CA-431A-95DC-5D4CD644397F}"/>
            </c:ext>
          </c:extLst>
        </c:ser>
        <c:ser>
          <c:idx val="3"/>
          <c:order val="3"/>
          <c:tx>
            <c:strRef>
              <c:f>Sheet1!$E$1</c:f>
              <c:strCache>
                <c:ptCount val="1"/>
                <c:pt idx="0">
                  <c:v>配車アプリ、その他</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0～1分</c:v>
                </c:pt>
                <c:pt idx="1">
                  <c:v>2～3分</c:v>
                </c:pt>
                <c:pt idx="2">
                  <c:v>4～5分</c:v>
                </c:pt>
                <c:pt idx="3">
                  <c:v>6～10分</c:v>
                </c:pt>
                <c:pt idx="4">
                  <c:v>11～15分</c:v>
                </c:pt>
                <c:pt idx="5">
                  <c:v>16～20分</c:v>
                </c:pt>
                <c:pt idx="6">
                  <c:v>21分以上</c:v>
                </c:pt>
              </c:strCache>
            </c:strRef>
          </c:cat>
          <c:val>
            <c:numRef>
              <c:f>Sheet1!$E$2:$E$8</c:f>
              <c:numCache>
                <c:formatCode>General</c:formatCode>
                <c:ptCount val="7"/>
                <c:pt idx="0">
                  <c:v>0</c:v>
                </c:pt>
                <c:pt idx="1">
                  <c:v>0</c:v>
                </c:pt>
                <c:pt idx="2">
                  <c:v>3</c:v>
                </c:pt>
                <c:pt idx="3">
                  <c:v>1</c:v>
                </c:pt>
                <c:pt idx="4">
                  <c:v>0</c:v>
                </c:pt>
                <c:pt idx="5">
                  <c:v>0</c:v>
                </c:pt>
                <c:pt idx="6">
                  <c:v>1</c:v>
                </c:pt>
              </c:numCache>
            </c:numRef>
          </c:val>
          <c:extLst xmlns:c16r2="http://schemas.microsoft.com/office/drawing/2015/06/chart">
            <c:ext xmlns:c16="http://schemas.microsoft.com/office/drawing/2014/chart" uri="{C3380CC4-5D6E-409C-BE32-E72D297353CC}">
              <c16:uniqueId val="{00000003-41CA-431A-95DC-5D4CD644397F}"/>
            </c:ext>
          </c:extLst>
        </c:ser>
        <c:ser>
          <c:idx val="4"/>
          <c:order val="4"/>
          <c:tx>
            <c:strRef>
              <c:f>Sheet1!$F$1</c:f>
              <c:strCache>
                <c:ptCount val="1"/>
                <c:pt idx="0">
                  <c:v>全体</c:v>
                </c:pt>
              </c:strCache>
            </c:strRef>
          </c:tx>
          <c:spPr>
            <a:solidFill>
              <a:srgbClr val="EB4C48"/>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0～1分</c:v>
                </c:pt>
                <c:pt idx="1">
                  <c:v>2～3分</c:v>
                </c:pt>
                <c:pt idx="2">
                  <c:v>4～5分</c:v>
                </c:pt>
                <c:pt idx="3">
                  <c:v>6～10分</c:v>
                </c:pt>
                <c:pt idx="4">
                  <c:v>11～15分</c:v>
                </c:pt>
                <c:pt idx="5">
                  <c:v>16～20分</c:v>
                </c:pt>
                <c:pt idx="6">
                  <c:v>21分以上</c:v>
                </c:pt>
              </c:strCache>
            </c:strRef>
          </c:cat>
          <c:val>
            <c:numRef>
              <c:f>Sheet1!$F$2:$F$8</c:f>
              <c:numCache>
                <c:formatCode>General</c:formatCode>
                <c:ptCount val="7"/>
                <c:pt idx="0">
                  <c:v>1</c:v>
                </c:pt>
                <c:pt idx="1">
                  <c:v>4</c:v>
                </c:pt>
                <c:pt idx="2">
                  <c:v>21</c:v>
                </c:pt>
                <c:pt idx="3">
                  <c:v>36</c:v>
                </c:pt>
                <c:pt idx="4">
                  <c:v>16</c:v>
                </c:pt>
                <c:pt idx="5">
                  <c:v>6</c:v>
                </c:pt>
                <c:pt idx="6">
                  <c:v>4</c:v>
                </c:pt>
              </c:numCache>
            </c:numRef>
          </c:val>
          <c:extLst xmlns:c16r2="http://schemas.microsoft.com/office/drawing/2015/06/chart">
            <c:ext xmlns:c16="http://schemas.microsoft.com/office/drawing/2014/chart" uri="{C3380CC4-5D6E-409C-BE32-E72D297353CC}">
              <c16:uniqueId val="{00000004-41CA-431A-95DC-5D4CD644397F}"/>
            </c:ext>
          </c:extLst>
        </c:ser>
        <c:dLbls>
          <c:showLegendKey val="0"/>
          <c:showVal val="1"/>
          <c:showCatName val="0"/>
          <c:showSerName val="0"/>
          <c:showPercent val="0"/>
          <c:showBubbleSize val="0"/>
        </c:dLbls>
        <c:gapWidth val="150"/>
        <c:overlap val="-25"/>
        <c:axId val="233896880"/>
        <c:axId val="325103552"/>
      </c:barChart>
      <c:catAx>
        <c:axId val="233896880"/>
        <c:scaling>
          <c:orientation val="minMax"/>
        </c:scaling>
        <c:delete val="0"/>
        <c:axPos val="b"/>
        <c:numFmt formatCode="General" sourceLinked="0"/>
        <c:majorTickMark val="none"/>
        <c:minorTickMark val="none"/>
        <c:tickLblPos val="nextTo"/>
        <c:crossAx val="325103552"/>
        <c:crosses val="autoZero"/>
        <c:auto val="1"/>
        <c:lblAlgn val="ctr"/>
        <c:lblOffset val="100"/>
        <c:noMultiLvlLbl val="0"/>
      </c:catAx>
      <c:valAx>
        <c:axId val="325103552"/>
        <c:scaling>
          <c:orientation val="minMax"/>
        </c:scaling>
        <c:delete val="1"/>
        <c:axPos val="l"/>
        <c:numFmt formatCode="General" sourceLinked="1"/>
        <c:majorTickMark val="out"/>
        <c:minorTickMark val="none"/>
        <c:tickLblPos val="nextTo"/>
        <c:crossAx val="233896880"/>
        <c:crosses val="autoZero"/>
        <c:crossBetween val="between"/>
      </c:valAx>
    </c:plotArea>
    <c:legend>
      <c:legendPos val="t"/>
      <c:overlay val="0"/>
    </c:legend>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手動</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０～１分</c:v>
                </c:pt>
                <c:pt idx="1">
                  <c:v>２～３分</c:v>
                </c:pt>
                <c:pt idx="2">
                  <c:v>４～５分</c:v>
                </c:pt>
                <c:pt idx="3">
                  <c:v>６～１０分</c:v>
                </c:pt>
                <c:pt idx="4">
                  <c:v>11～15分</c:v>
                </c:pt>
                <c:pt idx="5">
                  <c:v>１６～２０分</c:v>
                </c:pt>
                <c:pt idx="6">
                  <c:v>２１分以上</c:v>
                </c:pt>
              </c:strCache>
            </c:strRef>
          </c:cat>
          <c:val>
            <c:numRef>
              <c:f>Sheet1!$B$2:$B$8</c:f>
              <c:numCache>
                <c:formatCode>General</c:formatCode>
                <c:ptCount val="7"/>
                <c:pt idx="0">
                  <c:v>1</c:v>
                </c:pt>
                <c:pt idx="1">
                  <c:v>1</c:v>
                </c:pt>
                <c:pt idx="2">
                  <c:v>12</c:v>
                </c:pt>
                <c:pt idx="3">
                  <c:v>15</c:v>
                </c:pt>
                <c:pt idx="4">
                  <c:v>5</c:v>
                </c:pt>
                <c:pt idx="5">
                  <c:v>2</c:v>
                </c:pt>
                <c:pt idx="6">
                  <c:v>2</c:v>
                </c:pt>
              </c:numCache>
            </c:numRef>
          </c:val>
          <c:extLst xmlns:c16r2="http://schemas.microsoft.com/office/drawing/2015/06/chart">
            <c:ext xmlns:c16="http://schemas.microsoft.com/office/drawing/2014/chart" uri="{C3380CC4-5D6E-409C-BE32-E72D297353CC}">
              <c16:uniqueId val="{00000000-E045-4981-9BBD-040F7D405B27}"/>
            </c:ext>
          </c:extLst>
        </c:ser>
        <c:ser>
          <c:idx val="1"/>
          <c:order val="1"/>
          <c:tx>
            <c:strRef>
              <c:f>Sheet1!$C$1</c:f>
              <c:strCache>
                <c:ptCount val="1"/>
                <c:pt idx="0">
                  <c:v>簡易電動</c:v>
                </c:pt>
              </c:strCache>
            </c:strRef>
          </c:tx>
          <c:spPr>
            <a:solidFill>
              <a:schemeClr val="accent4"/>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０～１分</c:v>
                </c:pt>
                <c:pt idx="1">
                  <c:v>２～３分</c:v>
                </c:pt>
                <c:pt idx="2">
                  <c:v>４～５分</c:v>
                </c:pt>
                <c:pt idx="3">
                  <c:v>６～１０分</c:v>
                </c:pt>
                <c:pt idx="4">
                  <c:v>11～15分</c:v>
                </c:pt>
                <c:pt idx="5">
                  <c:v>１６～２０分</c:v>
                </c:pt>
                <c:pt idx="6">
                  <c:v>２１分以上</c:v>
                </c:pt>
              </c:strCache>
            </c:strRef>
          </c:cat>
          <c:val>
            <c:numRef>
              <c:f>Sheet1!$C$2:$C$8</c:f>
              <c:numCache>
                <c:formatCode>General</c:formatCode>
                <c:ptCount val="7"/>
                <c:pt idx="0">
                  <c:v>0</c:v>
                </c:pt>
                <c:pt idx="1">
                  <c:v>1</c:v>
                </c:pt>
                <c:pt idx="2">
                  <c:v>3</c:v>
                </c:pt>
                <c:pt idx="3">
                  <c:v>8</c:v>
                </c:pt>
                <c:pt idx="4">
                  <c:v>6</c:v>
                </c:pt>
                <c:pt idx="5">
                  <c:v>2</c:v>
                </c:pt>
                <c:pt idx="6">
                  <c:v>1</c:v>
                </c:pt>
              </c:numCache>
            </c:numRef>
          </c:val>
          <c:extLst xmlns:c16r2="http://schemas.microsoft.com/office/drawing/2015/06/chart">
            <c:ext xmlns:c16="http://schemas.microsoft.com/office/drawing/2014/chart" uri="{C3380CC4-5D6E-409C-BE32-E72D297353CC}">
              <c16:uniqueId val="{00000001-E045-4981-9BBD-040F7D405B27}"/>
            </c:ext>
          </c:extLst>
        </c:ser>
        <c:ser>
          <c:idx val="2"/>
          <c:order val="2"/>
          <c:tx>
            <c:strRef>
              <c:f>Sheet1!$D$1</c:f>
              <c:strCache>
                <c:ptCount val="1"/>
                <c:pt idx="0">
                  <c:v>電動</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０～１分</c:v>
                </c:pt>
                <c:pt idx="1">
                  <c:v>２～３分</c:v>
                </c:pt>
                <c:pt idx="2">
                  <c:v>４～５分</c:v>
                </c:pt>
                <c:pt idx="3">
                  <c:v>６～１０分</c:v>
                </c:pt>
                <c:pt idx="4">
                  <c:v>11～15分</c:v>
                </c:pt>
                <c:pt idx="5">
                  <c:v>１６～２０分</c:v>
                </c:pt>
                <c:pt idx="6">
                  <c:v>２１分以上</c:v>
                </c:pt>
              </c:strCache>
            </c:strRef>
          </c:cat>
          <c:val>
            <c:numRef>
              <c:f>Sheet1!$D$2:$D$8</c:f>
              <c:numCache>
                <c:formatCode>General</c:formatCode>
                <c:ptCount val="7"/>
                <c:pt idx="0">
                  <c:v>0</c:v>
                </c:pt>
                <c:pt idx="1">
                  <c:v>2</c:v>
                </c:pt>
                <c:pt idx="2">
                  <c:v>6</c:v>
                </c:pt>
                <c:pt idx="3">
                  <c:v>13</c:v>
                </c:pt>
                <c:pt idx="4">
                  <c:v>6</c:v>
                </c:pt>
                <c:pt idx="5">
                  <c:v>2</c:v>
                </c:pt>
                <c:pt idx="6">
                  <c:v>0</c:v>
                </c:pt>
              </c:numCache>
            </c:numRef>
          </c:val>
          <c:extLst xmlns:c16r2="http://schemas.microsoft.com/office/drawing/2015/06/chart">
            <c:ext xmlns:c16="http://schemas.microsoft.com/office/drawing/2014/chart" uri="{C3380CC4-5D6E-409C-BE32-E72D297353CC}">
              <c16:uniqueId val="{00000002-E045-4981-9BBD-040F7D405B27}"/>
            </c:ext>
          </c:extLst>
        </c:ser>
        <c:ser>
          <c:idx val="3"/>
          <c:order val="3"/>
          <c:tx>
            <c:strRef>
              <c:f>Sheet1!$E$1</c:f>
              <c:strCache>
                <c:ptCount val="1"/>
                <c:pt idx="0">
                  <c:v>全体</c:v>
                </c:pt>
              </c:strCache>
            </c:strRef>
          </c:tx>
          <c:spPr>
            <a:solidFill>
              <a:srgbClr val="EB4C48"/>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０～１分</c:v>
                </c:pt>
                <c:pt idx="1">
                  <c:v>２～３分</c:v>
                </c:pt>
                <c:pt idx="2">
                  <c:v>４～５分</c:v>
                </c:pt>
                <c:pt idx="3">
                  <c:v>６～１０分</c:v>
                </c:pt>
                <c:pt idx="4">
                  <c:v>11～15分</c:v>
                </c:pt>
                <c:pt idx="5">
                  <c:v>１６～２０分</c:v>
                </c:pt>
                <c:pt idx="6">
                  <c:v>２１分以上</c:v>
                </c:pt>
              </c:strCache>
            </c:strRef>
          </c:cat>
          <c:val>
            <c:numRef>
              <c:f>Sheet1!$E$2:$E$8</c:f>
              <c:numCache>
                <c:formatCode>General</c:formatCode>
                <c:ptCount val="7"/>
                <c:pt idx="0">
                  <c:v>1</c:v>
                </c:pt>
                <c:pt idx="1">
                  <c:v>4</c:v>
                </c:pt>
                <c:pt idx="2">
                  <c:v>21</c:v>
                </c:pt>
                <c:pt idx="3">
                  <c:v>36</c:v>
                </c:pt>
                <c:pt idx="4">
                  <c:v>17</c:v>
                </c:pt>
                <c:pt idx="5">
                  <c:v>6</c:v>
                </c:pt>
                <c:pt idx="6">
                  <c:v>3</c:v>
                </c:pt>
              </c:numCache>
            </c:numRef>
          </c:val>
          <c:extLst xmlns:c16r2="http://schemas.microsoft.com/office/drawing/2015/06/chart">
            <c:ext xmlns:c16="http://schemas.microsoft.com/office/drawing/2014/chart" uri="{C3380CC4-5D6E-409C-BE32-E72D297353CC}">
              <c16:uniqueId val="{00000003-E045-4981-9BBD-040F7D405B27}"/>
            </c:ext>
          </c:extLst>
        </c:ser>
        <c:dLbls>
          <c:showLegendKey val="0"/>
          <c:showVal val="1"/>
          <c:showCatName val="0"/>
          <c:showSerName val="0"/>
          <c:showPercent val="0"/>
          <c:showBubbleSize val="0"/>
        </c:dLbls>
        <c:gapWidth val="150"/>
        <c:overlap val="-25"/>
        <c:axId val="503115328"/>
        <c:axId val="502230040"/>
      </c:barChart>
      <c:catAx>
        <c:axId val="503115328"/>
        <c:scaling>
          <c:orientation val="minMax"/>
        </c:scaling>
        <c:delete val="0"/>
        <c:axPos val="b"/>
        <c:numFmt formatCode="General" sourceLinked="0"/>
        <c:majorTickMark val="none"/>
        <c:minorTickMark val="none"/>
        <c:tickLblPos val="nextTo"/>
        <c:crossAx val="502230040"/>
        <c:crosses val="autoZero"/>
        <c:auto val="1"/>
        <c:lblAlgn val="ctr"/>
        <c:lblOffset val="100"/>
        <c:noMultiLvlLbl val="0"/>
      </c:catAx>
      <c:valAx>
        <c:axId val="502230040"/>
        <c:scaling>
          <c:orientation val="minMax"/>
        </c:scaling>
        <c:delete val="1"/>
        <c:axPos val="l"/>
        <c:numFmt formatCode="General" sourceLinked="1"/>
        <c:majorTickMark val="out"/>
        <c:minorTickMark val="none"/>
        <c:tickLblPos val="nextTo"/>
        <c:crossAx val="503115328"/>
        <c:crosses val="autoZero"/>
        <c:crossBetween val="between"/>
      </c:valAx>
    </c:plotArea>
    <c:legend>
      <c:legendPos val="t"/>
      <c:overlay val="0"/>
    </c:legend>
    <c:plotVisOnly val="1"/>
    <c:dispBlanksAs val="gap"/>
    <c:showDLblsOverMax val="0"/>
  </c:chart>
  <c:txPr>
    <a:bodyPr/>
    <a:lstStyle/>
    <a:p>
      <a:pPr>
        <a:defRPr sz="18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流し</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Sheet1!$B$2:$B$6</c:f>
              <c:numCache>
                <c:formatCode>General</c:formatCode>
                <c:ptCount val="5"/>
                <c:pt idx="0">
                  <c:v>0</c:v>
                </c:pt>
                <c:pt idx="1">
                  <c:v>11</c:v>
                </c:pt>
                <c:pt idx="2">
                  <c:v>7</c:v>
                </c:pt>
                <c:pt idx="3">
                  <c:v>2</c:v>
                </c:pt>
                <c:pt idx="4">
                  <c:v>0</c:v>
                </c:pt>
              </c:numCache>
            </c:numRef>
          </c:val>
          <c:extLst xmlns:c16r2="http://schemas.microsoft.com/office/drawing/2015/06/chart">
            <c:ext xmlns:c16="http://schemas.microsoft.com/office/drawing/2014/chart" uri="{C3380CC4-5D6E-409C-BE32-E72D297353CC}">
              <c16:uniqueId val="{00000000-EB76-4036-8642-21A75429AA88}"/>
            </c:ext>
          </c:extLst>
        </c:ser>
        <c:ser>
          <c:idx val="1"/>
          <c:order val="1"/>
          <c:tx>
            <c:strRef>
              <c:f>Sheet1!$C$1</c:f>
              <c:strCache>
                <c:ptCount val="1"/>
                <c:pt idx="0">
                  <c:v>タクシー乗り場</c:v>
                </c:pt>
              </c:strCache>
            </c:strRef>
          </c:tx>
          <c:spPr>
            <a:solidFill>
              <a:schemeClr val="accent4"/>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Sheet1!$C$2:$C$6</c:f>
              <c:numCache>
                <c:formatCode>General</c:formatCode>
                <c:ptCount val="5"/>
                <c:pt idx="0">
                  <c:v>0</c:v>
                </c:pt>
                <c:pt idx="1">
                  <c:v>8</c:v>
                </c:pt>
                <c:pt idx="2">
                  <c:v>12</c:v>
                </c:pt>
                <c:pt idx="3">
                  <c:v>6</c:v>
                </c:pt>
                <c:pt idx="4">
                  <c:v>2</c:v>
                </c:pt>
              </c:numCache>
            </c:numRef>
          </c:val>
          <c:extLst xmlns:c16r2="http://schemas.microsoft.com/office/drawing/2015/06/chart">
            <c:ext xmlns:c16="http://schemas.microsoft.com/office/drawing/2014/chart" uri="{C3380CC4-5D6E-409C-BE32-E72D297353CC}">
              <c16:uniqueId val="{00000001-EB76-4036-8642-21A75429AA88}"/>
            </c:ext>
          </c:extLst>
        </c:ser>
        <c:ser>
          <c:idx val="2"/>
          <c:order val="2"/>
          <c:tx>
            <c:strRef>
              <c:f>Sheet1!$D$1</c:f>
              <c:strCache>
                <c:ptCount val="1"/>
                <c:pt idx="0">
                  <c:v>電話予約</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Sheet1!$D$2:$D$6</c:f>
              <c:numCache>
                <c:formatCode>General</c:formatCode>
                <c:ptCount val="5"/>
                <c:pt idx="0">
                  <c:v>2</c:v>
                </c:pt>
                <c:pt idx="1">
                  <c:v>6</c:v>
                </c:pt>
                <c:pt idx="2">
                  <c:v>17</c:v>
                </c:pt>
                <c:pt idx="3">
                  <c:v>9</c:v>
                </c:pt>
                <c:pt idx="4">
                  <c:v>1</c:v>
                </c:pt>
              </c:numCache>
            </c:numRef>
          </c:val>
          <c:extLst xmlns:c16r2="http://schemas.microsoft.com/office/drawing/2015/06/chart">
            <c:ext xmlns:c16="http://schemas.microsoft.com/office/drawing/2014/chart" uri="{C3380CC4-5D6E-409C-BE32-E72D297353CC}">
              <c16:uniqueId val="{00000002-EB76-4036-8642-21A75429AA88}"/>
            </c:ext>
          </c:extLst>
        </c:ser>
        <c:ser>
          <c:idx val="3"/>
          <c:order val="3"/>
          <c:tx>
            <c:strRef>
              <c:f>Sheet1!$E$1</c:f>
              <c:strCache>
                <c:ptCount val="1"/>
                <c:pt idx="0">
                  <c:v>配車アプリ、その他</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Sheet1!$E$2:$E$6</c:f>
              <c:numCache>
                <c:formatCode>General</c:formatCode>
                <c:ptCount val="5"/>
                <c:pt idx="0">
                  <c:v>0</c:v>
                </c:pt>
                <c:pt idx="1">
                  <c:v>2</c:v>
                </c:pt>
                <c:pt idx="2">
                  <c:v>3</c:v>
                </c:pt>
                <c:pt idx="3">
                  <c:v>0</c:v>
                </c:pt>
                <c:pt idx="4">
                  <c:v>0</c:v>
                </c:pt>
              </c:numCache>
            </c:numRef>
          </c:val>
          <c:extLst xmlns:c16r2="http://schemas.microsoft.com/office/drawing/2015/06/chart">
            <c:ext xmlns:c16="http://schemas.microsoft.com/office/drawing/2014/chart" uri="{C3380CC4-5D6E-409C-BE32-E72D297353CC}">
              <c16:uniqueId val="{00000003-EB76-4036-8642-21A75429AA88}"/>
            </c:ext>
          </c:extLst>
        </c:ser>
        <c:ser>
          <c:idx val="4"/>
          <c:order val="4"/>
          <c:tx>
            <c:strRef>
              <c:f>Sheet1!$F$1</c:f>
              <c:strCache>
                <c:ptCount val="1"/>
                <c:pt idx="0">
                  <c:v>全体</c:v>
                </c:pt>
              </c:strCache>
            </c:strRef>
          </c:tx>
          <c:spPr>
            <a:solidFill>
              <a:srgbClr val="EB4C48"/>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Sheet1!$F$2:$F$6</c:f>
              <c:numCache>
                <c:formatCode>General</c:formatCode>
                <c:ptCount val="5"/>
                <c:pt idx="0">
                  <c:v>2</c:v>
                </c:pt>
                <c:pt idx="1">
                  <c:v>27</c:v>
                </c:pt>
                <c:pt idx="2">
                  <c:v>39</c:v>
                </c:pt>
                <c:pt idx="3">
                  <c:v>17</c:v>
                </c:pt>
                <c:pt idx="4">
                  <c:v>3</c:v>
                </c:pt>
              </c:numCache>
            </c:numRef>
          </c:val>
          <c:extLst xmlns:c16r2="http://schemas.microsoft.com/office/drawing/2015/06/chart">
            <c:ext xmlns:c16="http://schemas.microsoft.com/office/drawing/2014/chart" uri="{C3380CC4-5D6E-409C-BE32-E72D297353CC}">
              <c16:uniqueId val="{00000004-EB76-4036-8642-21A75429AA88}"/>
            </c:ext>
          </c:extLst>
        </c:ser>
        <c:dLbls>
          <c:showLegendKey val="0"/>
          <c:showVal val="1"/>
          <c:showCatName val="0"/>
          <c:showSerName val="0"/>
          <c:showPercent val="0"/>
          <c:showBubbleSize val="0"/>
        </c:dLbls>
        <c:gapWidth val="150"/>
        <c:overlap val="-25"/>
        <c:axId val="390817440"/>
        <c:axId val="392286680"/>
      </c:barChart>
      <c:catAx>
        <c:axId val="390817440"/>
        <c:scaling>
          <c:orientation val="minMax"/>
        </c:scaling>
        <c:delete val="0"/>
        <c:axPos val="b"/>
        <c:numFmt formatCode="General" sourceLinked="0"/>
        <c:majorTickMark val="none"/>
        <c:minorTickMark val="none"/>
        <c:tickLblPos val="nextTo"/>
        <c:crossAx val="392286680"/>
        <c:crosses val="autoZero"/>
        <c:auto val="1"/>
        <c:lblAlgn val="ctr"/>
        <c:lblOffset val="100"/>
        <c:noMultiLvlLbl val="0"/>
      </c:catAx>
      <c:valAx>
        <c:axId val="392286680"/>
        <c:scaling>
          <c:orientation val="minMax"/>
        </c:scaling>
        <c:delete val="1"/>
        <c:axPos val="l"/>
        <c:numFmt formatCode="General" sourceLinked="1"/>
        <c:majorTickMark val="out"/>
        <c:minorTickMark val="none"/>
        <c:tickLblPos val="nextTo"/>
        <c:crossAx val="390817440"/>
        <c:crosses val="autoZero"/>
        <c:crossBetween val="between"/>
      </c:valAx>
    </c:plotArea>
    <c:legend>
      <c:legendPos val="t"/>
      <c:overlay val="0"/>
    </c:legend>
    <c:plotVisOnly val="1"/>
    <c:dispBlanksAs val="gap"/>
    <c:showDLblsOverMax val="0"/>
  </c:chart>
  <c:txPr>
    <a:bodyPr/>
    <a:lstStyle/>
    <a:p>
      <a:pPr>
        <a:defRPr sz="18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手動</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Sheet1!$B$2:$B$6</c:f>
              <c:numCache>
                <c:formatCode>General</c:formatCode>
                <c:ptCount val="5"/>
                <c:pt idx="0">
                  <c:v>2</c:v>
                </c:pt>
                <c:pt idx="1">
                  <c:v>13</c:v>
                </c:pt>
                <c:pt idx="2">
                  <c:v>16</c:v>
                </c:pt>
                <c:pt idx="3">
                  <c:v>6</c:v>
                </c:pt>
                <c:pt idx="4">
                  <c:v>1</c:v>
                </c:pt>
              </c:numCache>
            </c:numRef>
          </c:val>
          <c:extLst xmlns:c16r2="http://schemas.microsoft.com/office/drawing/2015/06/chart">
            <c:ext xmlns:c16="http://schemas.microsoft.com/office/drawing/2014/chart" uri="{C3380CC4-5D6E-409C-BE32-E72D297353CC}">
              <c16:uniqueId val="{00000000-09CB-4948-AF83-F5D752B89B22}"/>
            </c:ext>
          </c:extLst>
        </c:ser>
        <c:ser>
          <c:idx val="1"/>
          <c:order val="1"/>
          <c:tx>
            <c:strRef>
              <c:f>Sheet1!$C$1</c:f>
              <c:strCache>
                <c:ptCount val="1"/>
                <c:pt idx="0">
                  <c:v>簡易電動</c:v>
                </c:pt>
              </c:strCache>
            </c:strRef>
          </c:tx>
          <c:spPr>
            <a:solidFill>
              <a:schemeClr val="accent4"/>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Sheet1!$C$2:$C$6</c:f>
              <c:numCache>
                <c:formatCode>General</c:formatCode>
                <c:ptCount val="5"/>
                <c:pt idx="0">
                  <c:v>0</c:v>
                </c:pt>
                <c:pt idx="1">
                  <c:v>8</c:v>
                </c:pt>
                <c:pt idx="2">
                  <c:v>8</c:v>
                </c:pt>
                <c:pt idx="3">
                  <c:v>4</c:v>
                </c:pt>
                <c:pt idx="4">
                  <c:v>1</c:v>
                </c:pt>
              </c:numCache>
            </c:numRef>
          </c:val>
          <c:extLst xmlns:c16r2="http://schemas.microsoft.com/office/drawing/2015/06/chart">
            <c:ext xmlns:c16="http://schemas.microsoft.com/office/drawing/2014/chart" uri="{C3380CC4-5D6E-409C-BE32-E72D297353CC}">
              <c16:uniqueId val="{00000001-09CB-4948-AF83-F5D752B89B22}"/>
            </c:ext>
          </c:extLst>
        </c:ser>
        <c:ser>
          <c:idx val="2"/>
          <c:order val="2"/>
          <c:tx>
            <c:strRef>
              <c:f>Sheet1!$D$1</c:f>
              <c:strCache>
                <c:ptCount val="1"/>
                <c:pt idx="0">
                  <c:v>電動</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Sheet1!$D$2:$D$6</c:f>
              <c:numCache>
                <c:formatCode>General</c:formatCode>
                <c:ptCount val="5"/>
                <c:pt idx="0">
                  <c:v>0</c:v>
                </c:pt>
                <c:pt idx="1">
                  <c:v>6</c:v>
                </c:pt>
                <c:pt idx="2">
                  <c:v>15</c:v>
                </c:pt>
                <c:pt idx="3">
                  <c:v>7</c:v>
                </c:pt>
                <c:pt idx="4">
                  <c:v>1</c:v>
                </c:pt>
              </c:numCache>
            </c:numRef>
          </c:val>
          <c:extLst xmlns:c16r2="http://schemas.microsoft.com/office/drawing/2015/06/chart">
            <c:ext xmlns:c16="http://schemas.microsoft.com/office/drawing/2014/chart" uri="{C3380CC4-5D6E-409C-BE32-E72D297353CC}">
              <c16:uniqueId val="{00000002-09CB-4948-AF83-F5D752B89B22}"/>
            </c:ext>
          </c:extLst>
        </c:ser>
        <c:ser>
          <c:idx val="3"/>
          <c:order val="3"/>
          <c:tx>
            <c:strRef>
              <c:f>Sheet1!$E$1</c:f>
              <c:strCache>
                <c:ptCount val="1"/>
                <c:pt idx="0">
                  <c:v>全体</c:v>
                </c:pt>
              </c:strCache>
            </c:strRef>
          </c:tx>
          <c:spPr>
            <a:solidFill>
              <a:srgbClr val="EB4C48"/>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０～１分</c:v>
                </c:pt>
                <c:pt idx="1">
                  <c:v>２～３分</c:v>
                </c:pt>
                <c:pt idx="2">
                  <c:v>４～５分</c:v>
                </c:pt>
                <c:pt idx="3">
                  <c:v>６～１０分</c:v>
                </c:pt>
                <c:pt idx="4">
                  <c:v>11～15分</c:v>
                </c:pt>
              </c:strCache>
            </c:strRef>
          </c:cat>
          <c:val>
            <c:numRef>
              <c:f>Sheet1!$E$2:$E$6</c:f>
              <c:numCache>
                <c:formatCode>General</c:formatCode>
                <c:ptCount val="5"/>
                <c:pt idx="0">
                  <c:v>2</c:v>
                </c:pt>
                <c:pt idx="1">
                  <c:v>27</c:v>
                </c:pt>
                <c:pt idx="2">
                  <c:v>39</c:v>
                </c:pt>
                <c:pt idx="3">
                  <c:v>17</c:v>
                </c:pt>
                <c:pt idx="4">
                  <c:v>3</c:v>
                </c:pt>
              </c:numCache>
            </c:numRef>
          </c:val>
          <c:extLst xmlns:c16r2="http://schemas.microsoft.com/office/drawing/2015/06/chart">
            <c:ext xmlns:c16="http://schemas.microsoft.com/office/drawing/2014/chart" uri="{C3380CC4-5D6E-409C-BE32-E72D297353CC}">
              <c16:uniqueId val="{00000003-09CB-4948-AF83-F5D752B89B22}"/>
            </c:ext>
          </c:extLst>
        </c:ser>
        <c:dLbls>
          <c:showLegendKey val="0"/>
          <c:showVal val="1"/>
          <c:showCatName val="0"/>
          <c:showSerName val="0"/>
          <c:showPercent val="0"/>
          <c:showBubbleSize val="0"/>
        </c:dLbls>
        <c:gapWidth val="150"/>
        <c:overlap val="-25"/>
        <c:axId val="392287856"/>
        <c:axId val="392288248"/>
      </c:barChart>
      <c:catAx>
        <c:axId val="392287856"/>
        <c:scaling>
          <c:orientation val="minMax"/>
        </c:scaling>
        <c:delete val="0"/>
        <c:axPos val="b"/>
        <c:numFmt formatCode="General" sourceLinked="0"/>
        <c:majorTickMark val="none"/>
        <c:minorTickMark val="none"/>
        <c:tickLblPos val="nextTo"/>
        <c:crossAx val="392288248"/>
        <c:crosses val="autoZero"/>
        <c:auto val="1"/>
        <c:lblAlgn val="ctr"/>
        <c:lblOffset val="100"/>
        <c:noMultiLvlLbl val="0"/>
      </c:catAx>
      <c:valAx>
        <c:axId val="392288248"/>
        <c:scaling>
          <c:orientation val="minMax"/>
        </c:scaling>
        <c:delete val="1"/>
        <c:axPos val="l"/>
        <c:numFmt formatCode="General" sourceLinked="1"/>
        <c:majorTickMark val="out"/>
        <c:minorTickMark val="none"/>
        <c:tickLblPos val="nextTo"/>
        <c:crossAx val="392287856"/>
        <c:crosses val="autoZero"/>
        <c:crossBetween val="between"/>
      </c:valAx>
    </c:plotArea>
    <c:legend>
      <c:legendPos val="t"/>
      <c:overlay val="0"/>
    </c:legend>
    <c:plotVisOnly val="1"/>
    <c:dispBlanksAs val="gap"/>
    <c:showDLblsOverMax val="0"/>
  </c:chart>
  <c:txPr>
    <a:bodyPr/>
    <a:lstStyle/>
    <a:p>
      <a:pPr>
        <a:defRPr sz="18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339753145683402"/>
          <c:y val="0"/>
          <c:w val="0.62819552122252098"/>
          <c:h val="1"/>
        </c:manualLayout>
      </c:layout>
      <c:pieChart>
        <c:varyColors val="1"/>
        <c:ser>
          <c:idx val="0"/>
          <c:order val="0"/>
          <c:tx>
            <c:strRef>
              <c:f>Sheet1!$B$1</c:f>
              <c:strCache>
                <c:ptCount val="1"/>
                <c:pt idx="0">
                  <c:v>乗車可能な場所</c:v>
                </c:pt>
              </c:strCache>
            </c:strRef>
          </c:tx>
          <c:dPt>
            <c:idx val="0"/>
            <c:bubble3D val="0"/>
            <c:spPr>
              <a:solidFill>
                <a:srgbClr val="57B3DC"/>
              </a:solidFill>
            </c:spPr>
            <c:extLst xmlns:c16r2="http://schemas.microsoft.com/office/drawing/2015/06/chart">
              <c:ext xmlns:c16="http://schemas.microsoft.com/office/drawing/2014/chart" uri="{C3380CC4-5D6E-409C-BE32-E72D297353CC}">
                <c16:uniqueId val="{00000001-1743-471F-BC55-5872FAA33E6E}"/>
              </c:ext>
            </c:extLst>
          </c:dPt>
          <c:dPt>
            <c:idx val="1"/>
            <c:bubble3D val="0"/>
            <c:spPr>
              <a:solidFill>
                <a:srgbClr val="FFAEBF"/>
              </a:solidFill>
            </c:spPr>
            <c:extLst xmlns:c16r2="http://schemas.microsoft.com/office/drawing/2015/06/chart">
              <c:ext xmlns:c16="http://schemas.microsoft.com/office/drawing/2014/chart" uri="{C3380CC4-5D6E-409C-BE32-E72D297353CC}">
                <c16:uniqueId val="{00000003-1743-471F-BC55-5872FAA33E6E}"/>
              </c:ext>
            </c:extLst>
          </c:dPt>
          <c:dLbls>
            <c:dLbl>
              <c:idx val="0"/>
              <c:layout>
                <c:manualLayout>
                  <c:x val="-0.26781392706075469"/>
                  <c:y val="-2.7972392485959709E-2"/>
                </c:manualLayout>
              </c:layout>
              <c:tx>
                <c:rich>
                  <a:bodyPr wrap="square" lIns="38100" tIns="19050" rIns="38100" bIns="19050" anchor="ctr">
                    <a:noAutofit/>
                  </a:bodyPr>
                  <a:lstStyle/>
                  <a:p>
                    <a:pPr>
                      <a:defRPr/>
                    </a:pPr>
                    <a:fld id="{678252C9-84A5-4185-B45C-8ED20D43AAEE}" type="CATEGORYNAME">
                      <a:rPr lang="ja-JP" altLang="en-US" sz="2800" smtClean="0">
                        <a:latin typeface="+mn-ea"/>
                        <a:ea typeface="+mn-ea"/>
                      </a:rPr>
                      <a:pPr>
                        <a:defRPr/>
                      </a:pPr>
                      <a:t>[分類名]</a:t>
                    </a:fld>
                    <a:r>
                      <a:rPr lang="ja-JP" altLang="en-US" sz="2800" baseline="0" dirty="0" smtClean="0">
                        <a:latin typeface="+mn-ea"/>
                        <a:ea typeface="+mn-ea"/>
                      </a:rPr>
                      <a:t>　</a:t>
                    </a:r>
                    <a:fld id="{C864C468-D1DC-490A-97F8-C73AB4B9CE64}" type="PERCENTAGE">
                      <a:rPr lang="en-US" altLang="ja-JP" sz="2800" baseline="0" smtClean="0">
                        <a:latin typeface="+mn-ea"/>
                        <a:ea typeface="+mn-ea"/>
                      </a:rPr>
                      <a:pPr>
                        <a:defRPr/>
                      </a:pPr>
                      <a:t>[パーセンテージ]</a:t>
                    </a:fld>
                    <a:r>
                      <a:rPr lang="ja-JP" altLang="en-US" sz="2800" baseline="0" dirty="0" smtClean="0">
                        <a:latin typeface="+mn-ea"/>
                        <a:ea typeface="+mn-ea"/>
                      </a:rPr>
                      <a:t>（</a:t>
                    </a:r>
                    <a:r>
                      <a:rPr lang="en-US" altLang="ja-JP" sz="2800" baseline="0" dirty="0" smtClean="0">
                        <a:latin typeface="+mn-ea"/>
                        <a:ea typeface="+mn-ea"/>
                      </a:rPr>
                      <a:t>23)</a:t>
                    </a:r>
                  </a:p>
                </c:rich>
              </c:tx>
              <c:spPr>
                <a:noFill/>
                <a:ln>
                  <a:noFill/>
                </a:ln>
                <a:effectLst/>
              </c:sp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1743-471F-BC55-5872FAA33E6E}"/>
                </c:ext>
                <c:ext xmlns:c15="http://schemas.microsoft.com/office/drawing/2012/chart" uri="{CE6537A1-D6FC-4f65-9D91-7224C49458BB}">
                  <c15:layout>
                    <c:manualLayout>
                      <c:w val="0.32129168247352552"/>
                      <c:h val="0.42183724521638566"/>
                    </c:manualLayout>
                  </c15:layout>
                  <c15:dlblFieldTable/>
                  <c15:showDataLabelsRange val="0"/>
                </c:ext>
              </c:extLst>
            </c:dLbl>
            <c:dLbl>
              <c:idx val="1"/>
              <c:layout>
                <c:manualLayout>
                  <c:x val="0.18058210570679267"/>
                  <c:y val="7.5761507107832124E-2"/>
                </c:manualLayout>
              </c:layout>
              <c:tx>
                <c:rich>
                  <a:bodyPr/>
                  <a:lstStyle/>
                  <a:p>
                    <a:fld id="{CB224183-70A4-43A2-9972-0C476111C82E}" type="CATEGORYNAME">
                      <a:rPr lang="ja-JP" altLang="en-US" sz="2400" smtClean="0">
                        <a:latin typeface="+mj-ea"/>
                        <a:ea typeface="+mj-ea"/>
                      </a:rPr>
                      <a:pPr/>
                      <a:t>[分類名]</a:t>
                    </a:fld>
                    <a:r>
                      <a:rPr lang="ja-JP" altLang="en-US" sz="2400" baseline="0" dirty="0" smtClean="0">
                        <a:latin typeface="+mj-ea"/>
                        <a:ea typeface="+mj-ea"/>
                      </a:rPr>
                      <a:t> </a:t>
                    </a:r>
                    <a:fld id="{4AFD3FAD-D5E0-4D0E-A267-1AAD862C6060}" type="PERCENTAGE">
                      <a:rPr lang="en-US" altLang="ja-JP" sz="2400" baseline="0" smtClean="0">
                        <a:latin typeface="+mj-ea"/>
                        <a:ea typeface="+mj-ea"/>
                      </a:rPr>
                      <a:pPr/>
                      <a:t>[パーセンテージ]</a:t>
                    </a:fld>
                    <a:r>
                      <a:rPr lang="ja-JP" altLang="en-US" sz="2400" baseline="0" dirty="0" smtClean="0">
                        <a:latin typeface="+mj-ea"/>
                        <a:ea typeface="+mj-ea"/>
                      </a:rPr>
                      <a:t>（</a:t>
                    </a:r>
                    <a:r>
                      <a:rPr lang="en-US" altLang="ja-JP" sz="2400" baseline="0" dirty="0" smtClean="0">
                        <a:latin typeface="+mj-ea"/>
                        <a:ea typeface="+mj-ea"/>
                      </a:rPr>
                      <a:t>3)</a:t>
                    </a:r>
                  </a:p>
                </c:rich>
              </c:tx>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1743-471F-BC55-5872FAA33E6E}"/>
                </c:ext>
                <c:ext xmlns:c15="http://schemas.microsoft.com/office/drawing/2012/chart" uri="{CE6537A1-D6FC-4f65-9D91-7224C49458BB}">
                  <c15:layout>
                    <c:manualLayout>
                      <c:w val="0.22753345319055876"/>
                      <c:h val="0.28465731311389353"/>
                    </c:manualLayout>
                  </c15:layout>
                  <c15:dlblFieldTable/>
                  <c15:showDataLabelsRange val="0"/>
                </c:ext>
              </c:extLst>
            </c:dLbl>
            <c:spPr>
              <a:noFill/>
              <a:ln>
                <a:noFill/>
              </a:ln>
              <a:effectLst/>
            </c:spPr>
            <c:showLegendKey val="0"/>
            <c:showVal val="1"/>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Sheet1!$A$2:$A$5</c:f>
              <c:strCache>
                <c:ptCount val="2"/>
                <c:pt idx="0">
                  <c:v>あった</c:v>
                </c:pt>
                <c:pt idx="1">
                  <c:v>なかった</c:v>
                </c:pt>
              </c:strCache>
            </c:strRef>
          </c:cat>
          <c:val>
            <c:numRef>
              <c:f>Sheet1!$B$2:$B$5</c:f>
              <c:numCache>
                <c:formatCode>General</c:formatCode>
                <c:ptCount val="4"/>
                <c:pt idx="0">
                  <c:v>23</c:v>
                </c:pt>
                <c:pt idx="1">
                  <c:v>3</c:v>
                </c:pt>
              </c:numCache>
            </c:numRef>
          </c:val>
          <c:extLst xmlns:c16r2="http://schemas.microsoft.com/office/drawing/2015/06/chart">
            <c:ext xmlns:c16="http://schemas.microsoft.com/office/drawing/2014/chart" uri="{C3380CC4-5D6E-409C-BE32-E72D297353CC}">
              <c16:uniqueId val="{00000004-1743-471F-BC55-5872FAA33E6E}"/>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3024601366419577"/>
          <c:y val="3.662665613049472E-2"/>
          <c:w val="0.4658305464290638"/>
          <c:h val="0.94738780666069544"/>
        </c:manualLayout>
      </c:layout>
      <c:pieChart>
        <c:varyColors val="1"/>
        <c:ser>
          <c:idx val="0"/>
          <c:order val="0"/>
          <c:tx>
            <c:strRef>
              <c:f>Sheet1!$B$1</c:f>
              <c:strCache>
                <c:ptCount val="1"/>
                <c:pt idx="0">
                  <c:v>列1</c:v>
                </c:pt>
              </c:strCache>
            </c:strRef>
          </c:tx>
          <c:dPt>
            <c:idx val="0"/>
            <c:bubble3D val="0"/>
            <c:spPr>
              <a:solidFill>
                <a:srgbClr val="FFAEBF"/>
              </a:solidFill>
            </c:spPr>
            <c:extLst xmlns:c16r2="http://schemas.microsoft.com/office/drawing/2015/06/chart">
              <c:ext xmlns:c16="http://schemas.microsoft.com/office/drawing/2014/chart" uri="{C3380CC4-5D6E-409C-BE32-E72D297353CC}">
                <c16:uniqueId val="{00000002-8DD7-46D8-B553-579A7AAEE3E2}"/>
              </c:ext>
            </c:extLst>
          </c:dPt>
          <c:dPt>
            <c:idx val="1"/>
            <c:bubble3D val="0"/>
            <c:spPr>
              <a:solidFill>
                <a:srgbClr val="57B3DC"/>
              </a:solidFill>
            </c:spPr>
            <c:extLst xmlns:c16r2="http://schemas.microsoft.com/office/drawing/2015/06/chart">
              <c:ext xmlns:c16="http://schemas.microsoft.com/office/drawing/2014/chart" uri="{C3380CC4-5D6E-409C-BE32-E72D297353CC}">
                <c16:uniqueId val="{00000000-8DD7-46D8-B553-579A7AAEE3E2}"/>
              </c:ext>
            </c:extLst>
          </c:dPt>
          <c:dPt>
            <c:idx val="2"/>
            <c:bubble3D val="0"/>
            <c:spPr>
              <a:solidFill>
                <a:srgbClr val="D8DE58"/>
              </a:solidFill>
            </c:spPr>
            <c:extLst xmlns:c16r2="http://schemas.microsoft.com/office/drawing/2015/06/chart">
              <c:ext xmlns:c16="http://schemas.microsoft.com/office/drawing/2014/chart" uri="{C3380CC4-5D6E-409C-BE32-E72D297353CC}">
                <c16:uniqueId val="{00000003-8DD7-46D8-B553-579A7AAEE3E2}"/>
              </c:ext>
            </c:extLst>
          </c:dPt>
          <c:dPt>
            <c:idx val="3"/>
            <c:bubble3D val="0"/>
            <c:spPr>
              <a:solidFill>
                <a:srgbClr val="F4BA65"/>
              </a:solidFill>
            </c:spPr>
            <c:extLst xmlns:c16r2="http://schemas.microsoft.com/office/drawing/2015/06/chart">
              <c:ext xmlns:c16="http://schemas.microsoft.com/office/drawing/2014/chart" uri="{C3380CC4-5D6E-409C-BE32-E72D297353CC}">
                <c16:uniqueId val="{00000004-8DD7-46D8-B553-579A7AAEE3E2}"/>
              </c:ext>
            </c:extLst>
          </c:dPt>
          <c:dPt>
            <c:idx val="4"/>
            <c:bubble3D val="0"/>
            <c:spPr>
              <a:solidFill>
                <a:srgbClr val="FFFFCC"/>
              </a:solidFill>
            </c:spPr>
            <c:extLst xmlns:c16r2="http://schemas.microsoft.com/office/drawing/2015/06/chart">
              <c:ext xmlns:c16="http://schemas.microsoft.com/office/drawing/2014/chart" uri="{C3380CC4-5D6E-409C-BE32-E72D297353CC}">
                <c16:uniqueId val="{00000005-8DD7-46D8-B553-579A7AAEE3E2}"/>
              </c:ext>
            </c:extLst>
          </c:dPt>
          <c:dPt>
            <c:idx val="5"/>
            <c:bubble3D val="0"/>
            <c:spPr>
              <a:solidFill>
                <a:srgbClr val="BA76AD"/>
              </a:solidFill>
            </c:spPr>
            <c:extLst xmlns:c16r2="http://schemas.microsoft.com/office/drawing/2015/06/chart">
              <c:ext xmlns:c16="http://schemas.microsoft.com/office/drawing/2014/chart" uri="{C3380CC4-5D6E-409C-BE32-E72D297353CC}">
                <c16:uniqueId val="{00000006-8DD7-46D8-B553-579A7AAEE3E2}"/>
              </c:ext>
            </c:extLst>
          </c:dPt>
          <c:dPt>
            <c:idx val="6"/>
            <c:bubble3D val="0"/>
            <c:spPr>
              <a:solidFill>
                <a:srgbClr val="3BB3AA"/>
              </a:solidFill>
            </c:spPr>
            <c:extLst xmlns:c16r2="http://schemas.microsoft.com/office/drawing/2015/06/chart">
              <c:ext xmlns:c16="http://schemas.microsoft.com/office/drawing/2014/chart" uri="{C3380CC4-5D6E-409C-BE32-E72D297353CC}">
                <c16:uniqueId val="{00000007-8DD7-46D8-B553-579A7AAEE3E2}"/>
              </c:ext>
            </c:extLst>
          </c:dPt>
          <c:dLbls>
            <c:dLbl>
              <c:idx val="0"/>
              <c:layout>
                <c:manualLayout>
                  <c:x val="-0.15087388276091265"/>
                  <c:y val="9.3148096114278434E-2"/>
                </c:manualLayout>
              </c:layout>
              <c:tx>
                <c:rich>
                  <a:bodyPr/>
                  <a:lstStyle/>
                  <a:p>
                    <a:r>
                      <a:rPr lang="ja-JP" altLang="en-US" sz="2800" baseline="0" dirty="0" smtClean="0">
                        <a:latin typeface="+mn-ea"/>
                        <a:ea typeface="+mn-ea"/>
                      </a:rPr>
                      <a:t>ない（</a:t>
                    </a:r>
                    <a:r>
                      <a:rPr lang="en-US" altLang="ja-JP" sz="2800" baseline="0" dirty="0" smtClean="0">
                        <a:latin typeface="+mn-ea"/>
                        <a:ea typeface="+mn-ea"/>
                      </a:rPr>
                      <a:t>1</a:t>
                    </a:r>
                    <a:r>
                      <a:rPr lang="ja-JP" altLang="en-US" sz="2800" baseline="0" dirty="0" smtClean="0">
                        <a:latin typeface="+mn-ea"/>
                        <a:ea typeface="+mn-ea"/>
                      </a:rPr>
                      <a:t>回目）　</a:t>
                    </a:r>
                    <a:fld id="{5B842F34-1AAA-4C8A-BDF6-D6B041065579}" type="PERCENTAGE">
                      <a:rPr lang="en-US" altLang="ja-JP" sz="2800" baseline="0" smtClean="0">
                        <a:latin typeface="+mn-ea"/>
                        <a:ea typeface="+mn-ea"/>
                      </a:rPr>
                      <a:pPr/>
                      <a:t>[パーセンテージ]</a:t>
                    </a:fld>
                    <a:endParaRPr lang="ja-JP" altLang="en-US" sz="2800" baseline="0" dirty="0" smtClean="0">
                      <a:latin typeface="+mn-ea"/>
                      <a:ea typeface="+mn-ea"/>
                    </a:endParaRPr>
                  </a:p>
                  <a:p>
                    <a:r>
                      <a:rPr lang="ja-JP" altLang="en-US" sz="2800" baseline="0" dirty="0" smtClean="0">
                        <a:latin typeface="+mn-ea"/>
                        <a:ea typeface="+mn-ea"/>
                      </a:rPr>
                      <a:t>（</a:t>
                    </a:r>
                    <a:r>
                      <a:rPr lang="en-US" altLang="ja-JP" sz="2800" baseline="0" dirty="0" smtClean="0">
                        <a:latin typeface="+mn-ea"/>
                        <a:ea typeface="+mn-ea"/>
                      </a:rPr>
                      <a:t>45</a:t>
                    </a:r>
                    <a:r>
                      <a:rPr lang="ja-JP" altLang="en-US" sz="2800" baseline="0" dirty="0" smtClean="0">
                        <a:latin typeface="+mn-ea"/>
                        <a:ea typeface="+mn-ea"/>
                      </a:rPr>
                      <a:t>件）</a:t>
                    </a:r>
                  </a:p>
                </c:rich>
              </c:tx>
              <c:showLegendKey val="0"/>
              <c:showVal val="1"/>
              <c:showCatName val="1"/>
              <c:showSerName val="0"/>
              <c:showPercent val="1"/>
              <c:showBubbleSize val="0"/>
              <c:extLst>
                <c:ext xmlns:c15="http://schemas.microsoft.com/office/drawing/2012/chart" uri="{CE6537A1-D6FC-4f65-9D91-7224C49458BB}">
                  <c15:layout>
                    <c:manualLayout>
                      <c:w val="0.29972662897538382"/>
                      <c:h val="0.29357583283412858"/>
                    </c:manualLayout>
                  </c15:layout>
                  <c15:dlblFieldTable/>
                  <c15:showDataLabelsRange val="0"/>
                </c:ext>
              </c:extLst>
            </c:dLbl>
            <c:dLbl>
              <c:idx val="1"/>
              <c:layout>
                <c:manualLayout>
                  <c:x val="8.7686473244351568E-2"/>
                  <c:y val="-7.272904432031381E-2"/>
                </c:manualLayout>
              </c:layout>
              <c:tx>
                <c:rich>
                  <a:bodyPr/>
                  <a:lstStyle/>
                  <a:p>
                    <a:fld id="{C94E37DB-B498-474C-ABEF-C06DFCB4F5D1}" type="CATEGORYNAME">
                      <a:rPr lang="ja-JP" altLang="en-US" sz="2800" smtClean="0">
                        <a:latin typeface="+mn-ea"/>
                        <a:ea typeface="+mn-ea"/>
                      </a:rPr>
                      <a:pPr/>
                      <a:t>[分類名]</a:t>
                    </a:fld>
                    <a:r>
                      <a:rPr lang="ja-JP" altLang="en-US" sz="2800" dirty="0" smtClean="0">
                        <a:latin typeface="+mn-ea"/>
                        <a:ea typeface="+mn-ea"/>
                      </a:rPr>
                      <a:t> </a:t>
                    </a:r>
                    <a:r>
                      <a:rPr lang="en-US" altLang="ja-JP" sz="2800" dirty="0" smtClean="0">
                        <a:latin typeface="+mn-ea"/>
                        <a:ea typeface="+mn-ea"/>
                      </a:rPr>
                      <a:t>7.5%</a:t>
                    </a:r>
                    <a:r>
                      <a:rPr lang="ja-JP" altLang="en-US" sz="2800" baseline="0" dirty="0" smtClean="0">
                        <a:latin typeface="+mn-ea"/>
                        <a:ea typeface="+mn-ea"/>
                      </a:rPr>
                      <a:t> </a:t>
                    </a:r>
                  </a:p>
                  <a:p>
                    <a:r>
                      <a:rPr lang="ja-JP" altLang="en-US" sz="2800" baseline="0" dirty="0" smtClean="0">
                        <a:latin typeface="+mn-ea"/>
                        <a:ea typeface="+mn-ea"/>
                      </a:rPr>
                      <a:t>（</a:t>
                    </a:r>
                    <a:r>
                      <a:rPr lang="en-US" altLang="ja-JP" sz="2800" baseline="0" dirty="0" smtClean="0">
                        <a:latin typeface="+mn-ea"/>
                        <a:ea typeface="+mn-ea"/>
                      </a:rPr>
                      <a:t>9</a:t>
                    </a:r>
                    <a:r>
                      <a:rPr lang="ja-JP" altLang="en-US" sz="2800" baseline="0" dirty="0" smtClean="0">
                        <a:latin typeface="+mn-ea"/>
                        <a:ea typeface="+mn-ea"/>
                      </a:rPr>
                      <a:t>件）</a:t>
                    </a:r>
                  </a:p>
                </c:rich>
              </c:tx>
              <c:showLegendKey val="0"/>
              <c:showVal val="1"/>
              <c:showCatName val="1"/>
              <c:showSerName val="0"/>
              <c:showPercent val="1"/>
              <c:showBubbleSize val="0"/>
              <c:extLst>
                <c:ext xmlns:c15="http://schemas.microsoft.com/office/drawing/2012/chart" uri="{CE6537A1-D6FC-4f65-9D91-7224C49458BB}">
                  <c15:layout>
                    <c:manualLayout>
                      <c:w val="0.20324810033523885"/>
                      <c:h val="0.19833334294662891"/>
                    </c:manualLayout>
                  </c15:layout>
                  <c15:dlblFieldTable/>
                  <c15:showDataLabelsRange val="0"/>
                </c:ext>
              </c:extLst>
            </c:dLbl>
            <c:dLbl>
              <c:idx val="2"/>
              <c:tx>
                <c:rich>
                  <a:bodyPr/>
                  <a:lstStyle/>
                  <a:p>
                    <a:r>
                      <a:rPr lang="en-US" altLang="ja-JP" sz="2400" dirty="0" smtClean="0">
                        <a:latin typeface="+mn-ea"/>
                        <a:ea typeface="+mn-ea"/>
                      </a:rPr>
                      <a:t>3</a:t>
                    </a:r>
                    <a:r>
                      <a:rPr lang="ja-JP" altLang="en-US" sz="2400" dirty="0" smtClean="0">
                        <a:latin typeface="+mn-ea"/>
                        <a:ea typeface="+mn-ea"/>
                      </a:rPr>
                      <a:t>回目 </a:t>
                    </a:r>
                    <a:r>
                      <a:rPr lang="en-US" altLang="ja-JP" sz="2400" dirty="0" smtClean="0">
                        <a:latin typeface="+mn-ea"/>
                        <a:ea typeface="+mn-ea"/>
                      </a:rPr>
                      <a:t>7%</a:t>
                    </a:r>
                    <a:r>
                      <a:rPr lang="ja-JP" altLang="en-US" sz="2400" dirty="0" smtClean="0">
                        <a:latin typeface="+mn-ea"/>
                        <a:ea typeface="+mn-ea"/>
                      </a:rPr>
                      <a:t>（</a:t>
                    </a:r>
                    <a:r>
                      <a:rPr lang="en-US" altLang="ja-JP" sz="2400" dirty="0" smtClean="0">
                        <a:latin typeface="+mn-ea"/>
                        <a:ea typeface="+mn-ea"/>
                      </a:rPr>
                      <a:t>8</a:t>
                    </a:r>
                    <a:r>
                      <a:rPr lang="ja-JP" altLang="en-US" sz="2400" dirty="0" smtClean="0">
                        <a:latin typeface="+mn-ea"/>
                        <a:ea typeface="+mn-ea"/>
                      </a:rPr>
                      <a:t>件）</a:t>
                    </a:r>
                    <a:endParaRPr lang="ja-JP" altLang="en-US" sz="2400" dirty="0">
                      <a:latin typeface="+mn-ea"/>
                      <a:ea typeface="+mn-ea"/>
                    </a:endParaRPr>
                  </a:p>
                </c:rich>
              </c:tx>
              <c:showLegendKey val="0"/>
              <c:showVal val="1"/>
              <c:showCatName val="1"/>
              <c:showSerName val="0"/>
              <c:showPercent val="1"/>
              <c:showBubbleSize val="0"/>
              <c:extLst>
                <c:ext xmlns:c15="http://schemas.microsoft.com/office/drawing/2012/chart" uri="{CE6537A1-D6FC-4f65-9D91-7224C49458BB}">
                  <c15:layout>
                    <c:manualLayout>
                      <c:w val="0.25598969599185145"/>
                      <c:h val="0.13146353361123997"/>
                    </c:manualLayout>
                  </c15:layout>
                </c:ext>
              </c:extLst>
            </c:dLbl>
            <c:dLbl>
              <c:idx val="3"/>
              <c:tx>
                <c:rich>
                  <a:bodyPr/>
                  <a:lstStyle/>
                  <a:p>
                    <a:fld id="{5FBF60F9-D8E9-428A-85BF-B1C48F45F7EC}" type="CATEGORYNAME">
                      <a:rPr lang="ja-JP" altLang="en-US" sz="2400" smtClean="0">
                        <a:latin typeface="+mn-ea"/>
                        <a:ea typeface="+mn-ea"/>
                      </a:rPr>
                      <a:pPr/>
                      <a:t>[分類名]</a:t>
                    </a:fld>
                    <a:r>
                      <a:rPr lang="ja-JP" altLang="en-US" sz="2400" baseline="0" dirty="0" smtClean="0">
                        <a:latin typeface="+mn-ea"/>
                        <a:ea typeface="+mn-ea"/>
                      </a:rPr>
                      <a:t> </a:t>
                    </a:r>
                    <a:fld id="{C111B0FD-19EB-49FF-BEE7-5A51830EB2DA}" type="PERCENTAGE">
                      <a:rPr lang="en-US" altLang="ja-JP" sz="2400" baseline="0" smtClean="0">
                        <a:latin typeface="+mn-ea"/>
                        <a:ea typeface="+mn-ea"/>
                      </a:rPr>
                      <a:pPr/>
                      <a:t>[パーセンテージ]</a:t>
                    </a:fld>
                    <a:r>
                      <a:rPr lang="ja-JP" altLang="en-US" sz="2400" baseline="0" dirty="0" smtClean="0">
                        <a:latin typeface="+mn-ea"/>
                        <a:ea typeface="+mn-ea"/>
                      </a:rPr>
                      <a:t>（</a:t>
                    </a:r>
                    <a:r>
                      <a:rPr lang="en-US" altLang="ja-JP" sz="2400" baseline="0" dirty="0" smtClean="0">
                        <a:latin typeface="+mn-ea"/>
                        <a:ea typeface="+mn-ea"/>
                      </a:rPr>
                      <a:t>1</a:t>
                    </a:r>
                    <a:r>
                      <a:rPr lang="ja-JP" altLang="en-US" sz="2400" baseline="0" dirty="0" smtClean="0">
                        <a:latin typeface="+mn-ea"/>
                        <a:ea typeface="+mn-ea"/>
                      </a:rPr>
                      <a:t>件）</a:t>
                    </a:r>
                  </a:p>
                </c:rich>
              </c:tx>
              <c:showLegendKey val="0"/>
              <c:showVal val="1"/>
              <c:showCatName val="1"/>
              <c:showSerName val="0"/>
              <c:showPercent val="1"/>
              <c:showBubbleSize val="0"/>
              <c:extLst>
                <c:ext xmlns:c15="http://schemas.microsoft.com/office/drawing/2012/chart" uri="{CE6537A1-D6FC-4f65-9D91-7224C49458BB}">
                  <c15:layout>
                    <c:manualLayout>
                      <c:w val="0.24827141370063985"/>
                      <c:h val="7.0637122537382677E-2"/>
                    </c:manualLayout>
                  </c15:layout>
                  <c15:dlblFieldTable/>
                  <c15:showDataLabelsRange val="0"/>
                </c:ext>
              </c:extLst>
            </c:dLbl>
            <c:dLbl>
              <c:idx val="4"/>
              <c:tx>
                <c:rich>
                  <a:bodyPr/>
                  <a:lstStyle/>
                  <a:p>
                    <a:fld id="{FE214985-39B6-49B5-867C-D88423BB1515}" type="CATEGORYNAME">
                      <a:rPr lang="ja-JP" altLang="en-US" sz="2400" smtClean="0">
                        <a:latin typeface="+mn-ea"/>
                        <a:ea typeface="+mn-ea"/>
                      </a:rPr>
                      <a:pPr/>
                      <a:t>[分類名]</a:t>
                    </a:fld>
                    <a:r>
                      <a:rPr lang="ja-JP" altLang="en-US" sz="2400" baseline="0" dirty="0" smtClean="0">
                        <a:latin typeface="+mn-ea"/>
                        <a:ea typeface="+mn-ea"/>
                      </a:rPr>
                      <a:t> </a:t>
                    </a:r>
                    <a:fld id="{72E42E44-A30D-4DDE-9EE7-43C60F202A2F}" type="PERCENTAGE">
                      <a:rPr lang="en-US" altLang="ja-JP" sz="2400" baseline="0" smtClean="0">
                        <a:latin typeface="+mn-ea"/>
                        <a:ea typeface="+mn-ea"/>
                      </a:rPr>
                      <a:pPr/>
                      <a:t>[パーセンテージ]</a:t>
                    </a:fld>
                    <a:r>
                      <a:rPr lang="en-US" altLang="ja-JP" sz="2400" baseline="0" dirty="0" smtClean="0">
                        <a:latin typeface="+mn-ea"/>
                        <a:ea typeface="+mn-ea"/>
                      </a:rPr>
                      <a:t>(18</a:t>
                    </a:r>
                    <a:r>
                      <a:rPr lang="ja-JP" altLang="en-US" sz="2400" baseline="0" dirty="0" smtClean="0">
                        <a:latin typeface="+mn-ea"/>
                        <a:ea typeface="+mn-ea"/>
                      </a:rPr>
                      <a:t>件</a:t>
                    </a:r>
                    <a:r>
                      <a:rPr lang="en-US" altLang="ja-JP" sz="2400" baseline="0" dirty="0" smtClean="0">
                        <a:latin typeface="+mn-ea"/>
                        <a:ea typeface="+mn-ea"/>
                      </a:rPr>
                      <a:t>)</a:t>
                    </a:r>
                  </a:p>
                </c:rich>
              </c:tx>
              <c:showLegendKey val="0"/>
              <c:showVal val="1"/>
              <c:showCatName val="1"/>
              <c:showSerName val="0"/>
              <c:showPercent val="1"/>
              <c:showBubbleSize val="0"/>
              <c:extLst>
                <c:ext xmlns:c15="http://schemas.microsoft.com/office/drawing/2012/chart" uri="{CE6537A1-D6FC-4f65-9D91-7224C49458BB}">
                  <c15:layout>
                    <c:manualLayout>
                      <c:w val="0.27046147528787318"/>
                      <c:h val="0.14519852966017549"/>
                    </c:manualLayout>
                  </c15:layout>
                  <c15:dlblFieldTable/>
                  <c15:showDataLabelsRange val="0"/>
                </c:ext>
              </c:extLst>
            </c:dLbl>
            <c:dLbl>
              <c:idx val="5"/>
              <c:layout>
                <c:manualLayout>
                  <c:x val="6.3972709288263971E-2"/>
                  <c:y val="6.5404743090169137E-2"/>
                </c:manualLayout>
              </c:layout>
              <c:tx>
                <c:rich>
                  <a:bodyPr/>
                  <a:lstStyle/>
                  <a:p>
                    <a:fld id="{3809DBE3-F4F5-4FC1-881F-847F25B63D68}" type="CATEGORYNAME">
                      <a:rPr lang="ja-JP" altLang="en-US" sz="2000" smtClean="0">
                        <a:latin typeface="+mn-ea"/>
                        <a:ea typeface="+mn-ea"/>
                      </a:rPr>
                      <a:pPr/>
                      <a:t>[分類名]</a:t>
                    </a:fld>
                    <a:r>
                      <a:rPr lang="ja-JP" altLang="en-US" sz="2000" baseline="0" dirty="0" smtClean="0">
                        <a:latin typeface="+mn-ea"/>
                        <a:ea typeface="+mn-ea"/>
                      </a:rPr>
                      <a:t> </a:t>
                    </a:r>
                    <a:r>
                      <a:rPr lang="en-US" altLang="ja-JP" sz="2000" baseline="0" dirty="0" smtClean="0">
                        <a:latin typeface="+mn-ea"/>
                        <a:ea typeface="+mn-ea"/>
                      </a:rPr>
                      <a:t>5.8%(5</a:t>
                    </a:r>
                    <a:r>
                      <a:rPr lang="ja-JP" altLang="en-US" sz="2000" baseline="0" dirty="0" smtClean="0">
                        <a:latin typeface="+mn-ea"/>
                        <a:ea typeface="+mn-ea"/>
                      </a:rPr>
                      <a:t>件</a:t>
                    </a:r>
                    <a:r>
                      <a:rPr lang="en-US" altLang="ja-JP" sz="2000" baseline="0" dirty="0" smtClean="0">
                        <a:latin typeface="+mn-ea"/>
                        <a:ea typeface="+mn-ea"/>
                      </a:rPr>
                      <a:t>)</a:t>
                    </a:r>
                  </a:p>
                </c:rich>
              </c:tx>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6-8DD7-46D8-B553-579A7AAEE3E2}"/>
                </c:ext>
                <c:ext xmlns:c15="http://schemas.microsoft.com/office/drawing/2012/chart" uri="{CE6537A1-D6FC-4f65-9D91-7224C49458BB}">
                  <c15:layout>
                    <c:manualLayout>
                      <c:w val="0.26113521751932584"/>
                      <c:h val="0.21195071345759753"/>
                    </c:manualLayout>
                  </c15:layout>
                  <c15:dlblFieldTable/>
                  <c15:showDataLabelsRange val="0"/>
                </c:ext>
              </c:extLst>
            </c:dLbl>
            <c:dLbl>
              <c:idx val="6"/>
              <c:tx>
                <c:rich>
                  <a:bodyPr/>
                  <a:lstStyle/>
                  <a:p>
                    <a:fld id="{44C05D72-33EF-4F91-B47B-73D32748317E}" type="CATEGORYNAME">
                      <a:rPr lang="ja-JP" altLang="en-US" sz="2400" smtClean="0">
                        <a:latin typeface="+mn-ea"/>
                        <a:ea typeface="+mn-ea"/>
                      </a:rPr>
                      <a:pPr/>
                      <a:t>[分類名]</a:t>
                    </a:fld>
                    <a:r>
                      <a:rPr lang="ja-JP" altLang="en-US" sz="2400" baseline="0" smtClean="0">
                        <a:latin typeface="+mn-ea"/>
                        <a:ea typeface="+mn-ea"/>
                      </a:rPr>
                      <a:t> </a:t>
                    </a:r>
                    <a:fld id="{E500B6DD-B7E8-49FD-8B36-04260FBD6E42}" type="PERCENTAGE">
                      <a:rPr lang="en-US" altLang="ja-JP" sz="2400" baseline="0" smtClean="0">
                        <a:latin typeface="+mn-ea"/>
                        <a:ea typeface="+mn-ea"/>
                      </a:rPr>
                      <a:pPr/>
                      <a:t>[パーセンテージ]</a:t>
                    </a:fld>
                    <a:r>
                      <a:rPr lang="en-US" altLang="ja-JP" sz="2400" baseline="0" smtClean="0">
                        <a:latin typeface="+mn-ea"/>
                        <a:ea typeface="+mn-ea"/>
                      </a:rPr>
                      <a:t>(</a:t>
                    </a:r>
                  </a:p>
                  <a:p>
                    <a:r>
                      <a:rPr lang="en-US" altLang="ja-JP" sz="2400" baseline="0" smtClean="0">
                        <a:latin typeface="+mn-ea"/>
                        <a:ea typeface="+mn-ea"/>
                      </a:rPr>
                      <a:t>34</a:t>
                    </a:r>
                    <a:r>
                      <a:rPr lang="ja-JP" altLang="en-US" sz="2400" baseline="0" smtClean="0">
                        <a:latin typeface="+mn-ea"/>
                        <a:ea typeface="+mn-ea"/>
                      </a:rPr>
                      <a:t>件</a:t>
                    </a:r>
                    <a:r>
                      <a:rPr lang="en-US" altLang="ja-JP" sz="2400" baseline="0" smtClean="0">
                        <a:latin typeface="+mn-ea"/>
                        <a:ea typeface="+mn-ea"/>
                      </a:rPr>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Lst>
            </c:dLbl>
            <c:spPr>
              <a:noFill/>
              <a:ln>
                <a:noFill/>
              </a:ln>
              <a:effectLst/>
            </c:spPr>
            <c:showLegendKey val="0"/>
            <c:showVal val="1"/>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Sheet1!$A$2:$A$7</c:f>
              <c:strCache>
                <c:ptCount val="6"/>
                <c:pt idx="0">
                  <c:v>ない（今回が初めて）</c:v>
                </c:pt>
                <c:pt idx="1">
                  <c:v>2回目</c:v>
                </c:pt>
                <c:pt idx="2">
                  <c:v>3回目</c:v>
                </c:pt>
                <c:pt idx="3">
                  <c:v>4回目</c:v>
                </c:pt>
                <c:pt idx="4">
                  <c:v>5回以上</c:v>
                </c:pt>
                <c:pt idx="5">
                  <c:v>乗せたことはあるが回数は覚えていない</c:v>
                </c:pt>
              </c:strCache>
            </c:strRef>
          </c:cat>
          <c:val>
            <c:numRef>
              <c:f>Sheet1!$B$2:$B$7</c:f>
              <c:numCache>
                <c:formatCode>General</c:formatCode>
                <c:ptCount val="6"/>
                <c:pt idx="0">
                  <c:v>45</c:v>
                </c:pt>
                <c:pt idx="1">
                  <c:v>9</c:v>
                </c:pt>
                <c:pt idx="2">
                  <c:v>8</c:v>
                </c:pt>
                <c:pt idx="3">
                  <c:v>1</c:v>
                </c:pt>
                <c:pt idx="4">
                  <c:v>18</c:v>
                </c:pt>
                <c:pt idx="5">
                  <c:v>5</c:v>
                </c:pt>
              </c:numCache>
            </c:numRef>
          </c:val>
          <c:extLst xmlns:c16r2="http://schemas.microsoft.com/office/drawing/2015/06/chart">
            <c:ext xmlns:c16="http://schemas.microsoft.com/office/drawing/2014/chart" uri="{C3380CC4-5D6E-409C-BE32-E72D297353CC}">
              <c16:uniqueId val="{00000001-8DD7-46D8-B553-579A7AAEE3E2}"/>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07138783122649"/>
          <c:y val="7.9588014003312609E-3"/>
          <c:w val="0.47998073062961838"/>
          <c:h val="0.98987602861241331"/>
        </c:manualLayout>
      </c:layout>
      <c:pieChart>
        <c:varyColors val="1"/>
        <c:ser>
          <c:idx val="0"/>
          <c:order val="0"/>
          <c:tx>
            <c:strRef>
              <c:f>Sheet1!$B$1</c:f>
              <c:strCache>
                <c:ptCount val="1"/>
                <c:pt idx="0">
                  <c:v>列1</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7F7-4962-BC99-146A7DD6A686}"/>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87F7-4962-BC99-146A7DD6A68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4-87F7-4962-BC99-146A7DD6A68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2-87F7-4962-BC99-146A7DD6A686}"/>
              </c:ext>
            </c:extLst>
          </c:dPt>
          <c:dLbls>
            <c:dLbl>
              <c:idx val="0"/>
              <c:layout>
                <c:manualLayout>
                  <c:x val="-0.25840252017110277"/>
                  <c:y val="-0.1580887429334304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D371238-2044-411D-8238-46836A018E44}" type="CATEGORYNAME">
                      <a:rPr lang="ja-JP" altLang="en-US" sz="2400" smtClean="0">
                        <a:latin typeface="+mn-ea"/>
                        <a:ea typeface="+mn-ea"/>
                      </a:rPr>
                      <a:pPr>
                        <a:defRPr/>
                      </a:pPr>
                      <a:t>[分類名]</a:t>
                    </a:fld>
                    <a:r>
                      <a:rPr lang="ja-JP" altLang="en-US" sz="2400" baseline="0" dirty="0" smtClean="0">
                        <a:latin typeface="+mn-ea"/>
                        <a:ea typeface="+mn-ea"/>
                      </a:rPr>
                      <a:t> </a:t>
                    </a:r>
                    <a:fld id="{B6077D0A-E308-47CF-B40C-6A9D99541FCE}" type="PERCENTAGE">
                      <a:rPr lang="en-US" altLang="ja-JP" sz="2400" baseline="0" smtClean="0">
                        <a:latin typeface="+mn-ea"/>
                        <a:ea typeface="+mn-ea"/>
                      </a:rPr>
                      <a:pPr>
                        <a:defRPr/>
                      </a:pPr>
                      <a:t>[パーセンテージ]</a:t>
                    </a:fld>
                    <a:r>
                      <a:rPr lang="ja-JP" altLang="en-US" sz="2400" baseline="0" dirty="0" smtClean="0">
                        <a:latin typeface="+mn-ea"/>
                        <a:ea typeface="+mn-ea"/>
                      </a:rPr>
                      <a:t>（</a:t>
                    </a:r>
                    <a:r>
                      <a:rPr lang="en-US" altLang="ja-JP" sz="2400" baseline="0" dirty="0" smtClean="0">
                        <a:latin typeface="+mn-ea"/>
                        <a:ea typeface="+mn-ea"/>
                      </a:rPr>
                      <a:t>58</a:t>
                    </a:r>
                    <a:r>
                      <a:rPr lang="ja-JP" altLang="en-US" sz="2400" baseline="0" dirty="0" smtClean="0">
                        <a:latin typeface="+mn-ea"/>
                        <a:ea typeface="+mn-ea"/>
                      </a:rPr>
                      <a:t>件</a:t>
                    </a:r>
                    <a:r>
                      <a:rPr lang="en-US" altLang="ja-JP" sz="2400" baseline="0" dirty="0" smtClean="0">
                        <a:latin typeface="+mn-ea"/>
                        <a:ea typeface="+mn-ea"/>
                      </a:rPr>
                      <a:t>)</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87F7-4962-BC99-146A7DD6A686}"/>
                </c:ext>
                <c:ext xmlns:c15="http://schemas.microsoft.com/office/drawing/2012/chart" uri="{CE6537A1-D6FC-4f65-9D91-7224C49458BB}">
                  <c15:layout>
                    <c:manualLayout>
                      <c:w val="0.27756229499578788"/>
                      <c:h val="0.4737078593477167"/>
                    </c:manualLayout>
                  </c15:layout>
                  <c15:dlblFieldTable/>
                  <c15:showDataLabelsRange val="0"/>
                </c:ext>
              </c:extLst>
            </c:dLbl>
            <c:dLbl>
              <c:idx val="1"/>
              <c:layout>
                <c:manualLayout>
                  <c:x val="0.21230021727673676"/>
                  <c:y val="4.70203271130043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A9C7314-2B19-4F63-A260-2B167C04DC02}" type="CATEGORYNAME">
                      <a:rPr lang="ja-JP" altLang="en-US" sz="2400" smtClean="0">
                        <a:latin typeface="+mn-ea"/>
                        <a:ea typeface="+mn-ea"/>
                      </a:rPr>
                      <a:pPr>
                        <a:defRPr/>
                      </a:pPr>
                      <a:t>[分類名]</a:t>
                    </a:fld>
                    <a:r>
                      <a:rPr lang="ja-JP" altLang="en-US" sz="2400" baseline="0" dirty="0" smtClean="0">
                        <a:latin typeface="+mn-ea"/>
                        <a:ea typeface="+mn-ea"/>
                      </a:rPr>
                      <a:t> </a:t>
                    </a:r>
                    <a:fld id="{441E4F6C-99A7-4D90-AD18-9E7E9D620F2F}" type="PERCENTAGE">
                      <a:rPr lang="en-US" altLang="ja-JP" sz="2400" baseline="0" smtClean="0">
                        <a:latin typeface="+mn-ea"/>
                        <a:ea typeface="+mn-ea"/>
                      </a:rPr>
                      <a:pPr>
                        <a:defRPr/>
                      </a:pPr>
                      <a:t>[パーセンテージ]</a:t>
                    </a:fld>
                    <a:r>
                      <a:rPr lang="en-US" altLang="ja-JP" sz="2400" baseline="0" dirty="0" smtClean="0">
                        <a:latin typeface="+mn-ea"/>
                        <a:ea typeface="+mn-ea"/>
                      </a:rPr>
                      <a:t>(28</a:t>
                    </a:r>
                    <a:r>
                      <a:rPr lang="ja-JP" altLang="en-US" sz="2400" baseline="0" dirty="0" smtClean="0">
                        <a:latin typeface="+mn-ea"/>
                        <a:ea typeface="+mn-ea"/>
                      </a:rPr>
                      <a:t>件</a:t>
                    </a:r>
                    <a:r>
                      <a:rPr lang="en-US" altLang="ja-JP" sz="2400" baseline="0" dirty="0" smtClean="0">
                        <a:latin typeface="+mn-ea"/>
                        <a:ea typeface="+mn-ea"/>
                      </a:rPr>
                      <a:t>)</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87F7-4962-BC99-146A7DD6A686}"/>
                </c:ext>
                <c:ext xmlns:c15="http://schemas.microsoft.com/office/drawing/2012/chart" uri="{CE6537A1-D6FC-4f65-9D91-7224C49458BB}">
                  <c15:layout>
                    <c:manualLayout>
                      <c:w val="0.25051609682210357"/>
                      <c:h val="0.4387290316394733"/>
                    </c:manualLayout>
                  </c15:layout>
                  <c15:dlblFieldTable/>
                  <c15:showDataLabelsRange val="0"/>
                </c:ext>
              </c:extLst>
            </c:dLbl>
            <c:dLbl>
              <c:idx val="2"/>
              <c:layout>
                <c:manualLayout>
                  <c:x val="0.12970198618143858"/>
                  <c:y val="0.12269818825510695"/>
                </c:manualLayout>
              </c:layout>
              <c:tx>
                <c:rich>
                  <a:bodyPr/>
                  <a:lstStyle/>
                  <a:p>
                    <a:fld id="{9CC88162-F045-4036-95B2-7F1D8B2DBA7A}" type="CATEGORYNAME">
                      <a:rPr lang="ja-JP" altLang="en-US" sz="2400" smtClean="0">
                        <a:latin typeface="+mn-ea"/>
                        <a:ea typeface="+mn-ea"/>
                      </a:rPr>
                      <a:pPr/>
                      <a:t>[分類名]</a:t>
                    </a:fld>
                    <a:r>
                      <a:rPr lang="ja-JP" altLang="en-US" sz="2400" baseline="0" dirty="0" smtClean="0">
                        <a:latin typeface="+mn-ea"/>
                        <a:ea typeface="+mn-ea"/>
                      </a:rPr>
                      <a:t> </a:t>
                    </a:r>
                    <a:fld id="{DD3509A8-E50B-4530-8D64-2224C884174B}" type="PERCENTAGE">
                      <a:rPr lang="en-US" altLang="ja-JP" sz="2400" baseline="0" smtClean="0">
                        <a:latin typeface="+mn-ea"/>
                        <a:ea typeface="+mn-ea"/>
                      </a:rPr>
                      <a:pPr/>
                      <a:t>[パーセンテージ]</a:t>
                    </a:fld>
                    <a:r>
                      <a:rPr lang="en-US" altLang="ja-JP" sz="2400" baseline="0" dirty="0" smtClean="0">
                        <a:latin typeface="+mn-ea"/>
                        <a:ea typeface="+mn-ea"/>
                      </a:rPr>
                      <a:t>(10</a:t>
                    </a:r>
                    <a:r>
                      <a:rPr lang="ja-JP" altLang="en-US" sz="2400" baseline="0" dirty="0" smtClean="0">
                        <a:latin typeface="+mn-ea"/>
                        <a:ea typeface="+mn-ea"/>
                      </a:rPr>
                      <a:t>件</a:t>
                    </a:r>
                    <a:r>
                      <a:rPr lang="en-US" altLang="ja-JP" sz="2400" baseline="0" dirty="0" smtClean="0">
                        <a:latin typeface="+mn-ea"/>
                        <a:ea typeface="+mn-ea"/>
                      </a:rPr>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Lst>
            </c:dLbl>
            <c:dLbl>
              <c:idx val="3"/>
              <c:layout>
                <c:manualLayout>
                  <c:x val="0.1359981091221284"/>
                  <c:y val="0.18805686803826827"/>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A8E511B-0DD3-4A85-93C0-680FFB6969D6}" type="CATEGORYNAME">
                      <a:rPr lang="ja-JP" altLang="en-US" sz="1800"/>
                      <a:pPr>
                        <a:defRPr/>
                      </a:pPr>
                      <a:t>[分類名]</a:t>
                    </a:fld>
                    <a:r>
                      <a:rPr lang="en-US" altLang="ja-JP" sz="1800" baseline="0" dirty="0"/>
                      <a:t>, </a:t>
                    </a:r>
                    <a:fld id="{CB79D38A-DC39-4589-BFE4-EF809F55D701}" type="VALUE">
                      <a:rPr lang="en-US" altLang="ja-JP" sz="1800" baseline="0">
                        <a:latin typeface="+mn-lt"/>
                        <a:ea typeface="+mn-ea"/>
                      </a:rPr>
                      <a:pPr>
                        <a:defRPr/>
                      </a:pPr>
                      <a:t>[値]</a:t>
                    </a:fld>
                    <a:r>
                      <a:rPr lang="en-US" altLang="ja-JP" sz="1800" baseline="0" dirty="0">
                        <a:latin typeface="+mn-lt"/>
                        <a:ea typeface="+mn-ea"/>
                      </a:rPr>
                      <a:t>, </a:t>
                    </a:r>
                    <a:fld id="{491A0C2B-A270-4792-BEC1-656923A09518}" type="PERCENTAGE">
                      <a:rPr lang="en-US" altLang="ja-JP" sz="1800" baseline="0">
                        <a:latin typeface="+mn-lt"/>
                        <a:ea typeface="+mn-ea"/>
                      </a:rPr>
                      <a:pPr>
                        <a:defRPr/>
                      </a:pPr>
                      <a:t>[パーセンテージ]</a:t>
                    </a:fld>
                    <a:endParaRPr lang="en-US" altLang="ja-JP" sz="1800" baseline="0" dirty="0">
                      <a:latin typeface="+mn-lt"/>
                      <a:ea typeface="+mn-ea"/>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87F7-4962-BC99-146A7DD6A686}"/>
                </c:ext>
                <c:ext xmlns:c15="http://schemas.microsoft.com/office/drawing/2012/chart" uri="{CE6537A1-D6FC-4f65-9D91-7224C49458BB}">
                  <c15:layout>
                    <c:manualLayout>
                      <c:w val="0.16768616532337827"/>
                      <c:h val="0.18188514133557046"/>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Sheet1!$A$2:$A$4</c:f>
              <c:strCache>
                <c:ptCount val="3"/>
                <c:pt idx="0">
                  <c:v>よく知っていた</c:v>
                </c:pt>
                <c:pt idx="1">
                  <c:v>少し知っていた</c:v>
                </c:pt>
                <c:pt idx="2">
                  <c:v>知らなかった</c:v>
                </c:pt>
              </c:strCache>
            </c:strRef>
          </c:cat>
          <c:val>
            <c:numRef>
              <c:f>Sheet1!$B$2:$B$4</c:f>
              <c:numCache>
                <c:formatCode>General</c:formatCode>
                <c:ptCount val="3"/>
                <c:pt idx="0">
                  <c:v>58</c:v>
                </c:pt>
                <c:pt idx="1">
                  <c:v>28</c:v>
                </c:pt>
                <c:pt idx="2">
                  <c:v>10</c:v>
                </c:pt>
              </c:numCache>
            </c:numRef>
          </c:val>
          <c:extLst xmlns:c16r2="http://schemas.microsoft.com/office/drawing/2015/06/chart">
            <c:ext xmlns:c16="http://schemas.microsoft.com/office/drawing/2014/chart" uri="{C3380CC4-5D6E-409C-BE32-E72D297353CC}">
              <c16:uniqueId val="{00000000-87F7-4962-BC99-146A7DD6A686}"/>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0.55594</cdr:x>
      <cdr:y>0.06264</cdr:y>
    </cdr:from>
    <cdr:to>
      <cdr:x>0.91131</cdr:x>
      <cdr:y>0.77422</cdr:y>
    </cdr:to>
    <cdr:sp macro="" textlink="">
      <cdr:nvSpPr>
        <cdr:cNvPr id="2" name="テキスト ボックス 1"/>
        <cdr:cNvSpPr txBox="1"/>
      </cdr:nvSpPr>
      <cdr:spPr>
        <a:xfrm xmlns:a="http://schemas.openxmlformats.org/drawingml/2006/main">
          <a:off x="5490228" y="277680"/>
          <a:ext cx="3509463" cy="31541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400" dirty="0" smtClean="0">
              <a:latin typeface="+mn-ea"/>
            </a:rPr>
            <a:t>どうやって知ったか？</a:t>
          </a:r>
          <a:endParaRPr lang="en-US" altLang="ja-JP" sz="2400" dirty="0" smtClean="0">
            <a:latin typeface="+mn-ea"/>
          </a:endParaRPr>
        </a:p>
        <a:p xmlns:a="http://schemas.openxmlformats.org/drawingml/2006/main">
          <a:r>
            <a:rPr lang="ja-JP" altLang="en-US" sz="2400" dirty="0" smtClean="0">
              <a:latin typeface="+mn-ea"/>
            </a:rPr>
            <a:t>・会社の朝礼で聞いた。</a:t>
          </a:r>
          <a:endParaRPr lang="en-US" altLang="ja-JP" sz="2400" dirty="0" smtClean="0">
            <a:latin typeface="+mn-ea"/>
          </a:endParaRPr>
        </a:p>
        <a:p xmlns:a="http://schemas.openxmlformats.org/drawingml/2006/main">
          <a:r>
            <a:rPr lang="ja-JP" altLang="en-US" sz="2400" dirty="0" smtClean="0">
              <a:latin typeface="+mn-ea"/>
            </a:rPr>
            <a:t>・会社から数日前～前日までに聞いた。</a:t>
          </a:r>
          <a:endParaRPr lang="en-US" altLang="ja-JP" sz="2400" dirty="0" smtClean="0">
            <a:latin typeface="+mn-ea"/>
          </a:endParaRPr>
        </a:p>
        <a:p xmlns:a="http://schemas.openxmlformats.org/drawingml/2006/main">
          <a:r>
            <a:rPr lang="ja-JP" altLang="en-US" sz="2400" dirty="0" smtClean="0">
              <a:latin typeface="+mn-ea"/>
            </a:rPr>
            <a:t>・他の運転手から聞いた。</a:t>
          </a:r>
          <a:endParaRPr lang="en-US" altLang="ja-JP" sz="2400" dirty="0" smtClean="0">
            <a:latin typeface="+mn-ea"/>
          </a:endParaRPr>
        </a:p>
        <a:p xmlns:a="http://schemas.openxmlformats.org/drawingml/2006/main">
          <a:r>
            <a:rPr lang="ja-JP" altLang="en-US" sz="2400" dirty="0" smtClean="0">
              <a:latin typeface="+mn-ea"/>
            </a:rPr>
            <a:t>・新聞</a:t>
          </a:r>
          <a:endParaRPr lang="en-US" altLang="ja-JP" sz="2400" dirty="0" smtClean="0">
            <a:latin typeface="+mn-ea"/>
          </a:endParaRPr>
        </a:p>
        <a:p xmlns:a="http://schemas.openxmlformats.org/drawingml/2006/main">
          <a:r>
            <a:rPr lang="ja-JP" altLang="en-US" sz="2400" dirty="0" smtClean="0">
              <a:latin typeface="+mn-ea"/>
            </a:rPr>
            <a:t>・チラシ</a:t>
          </a:r>
          <a:endParaRPr lang="en-US" altLang="ja-JP" sz="2400" dirty="0" smtClean="0">
            <a:latin typeface="+mn-ea"/>
          </a:endParaRPr>
        </a:p>
        <a:p xmlns:a="http://schemas.openxmlformats.org/drawingml/2006/main">
          <a:r>
            <a:rPr lang="ja-JP" altLang="en-US" sz="2400" dirty="0" smtClean="0">
              <a:latin typeface="+mn-ea"/>
            </a:rPr>
            <a:t>・</a:t>
          </a:r>
          <a:r>
            <a:rPr lang="en-US" altLang="ja-JP" sz="2400" dirty="0" smtClean="0">
              <a:latin typeface="+mn-ea"/>
            </a:rPr>
            <a:t>DPI</a:t>
          </a:r>
          <a:r>
            <a:rPr lang="ja-JP" altLang="en-US" sz="2400" dirty="0" smtClean="0">
              <a:latin typeface="+mn-ea"/>
            </a:rPr>
            <a:t>のホームページ</a:t>
          </a:r>
          <a:endParaRPr lang="en-US" altLang="ja-JP" sz="2400" dirty="0" smtClean="0">
            <a:latin typeface="+mn-ea"/>
          </a:endParaRPr>
        </a:p>
        <a:p xmlns:a="http://schemas.openxmlformats.org/drawingml/2006/main">
          <a:r>
            <a:rPr lang="ja-JP" altLang="en-US" sz="2400" dirty="0" smtClean="0">
              <a:latin typeface="+mn-ea"/>
            </a:rPr>
            <a:t>・インターネット</a:t>
          </a:r>
          <a:endParaRPr lang="en-US" altLang="ja-JP" sz="2400" dirty="0" smtClean="0">
            <a:latin typeface="+mn-ea"/>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FD73CEB6-3B9F-4923-A8F9-5C38072588D7}" type="datetimeFigureOut">
              <a:rPr kumimoji="1" lang="ja-JP" altLang="en-US" smtClean="0"/>
              <a:t>2019/11/12</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7E86441-CA38-47AA-9758-0797F2E009D8}" type="slidenum">
              <a:rPr kumimoji="1" lang="ja-JP" altLang="en-US" smtClean="0"/>
              <a:t>‹#›</a:t>
            </a:fld>
            <a:endParaRPr kumimoji="1" lang="ja-JP" altLang="en-US"/>
          </a:p>
        </p:txBody>
      </p:sp>
    </p:spTree>
    <p:extLst>
      <p:ext uri="{BB962C8B-B14F-4D97-AF65-F5344CB8AC3E}">
        <p14:creationId xmlns:p14="http://schemas.microsoft.com/office/powerpoint/2010/main" val="20921914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5</a:t>
            </a:fld>
            <a:endParaRPr kumimoji="1" lang="ja-JP" altLang="en-US"/>
          </a:p>
        </p:txBody>
      </p:sp>
    </p:spTree>
    <p:extLst>
      <p:ext uri="{BB962C8B-B14F-4D97-AF65-F5344CB8AC3E}">
        <p14:creationId xmlns:p14="http://schemas.microsoft.com/office/powerpoint/2010/main" val="3596557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8</a:t>
            </a:fld>
            <a:endParaRPr kumimoji="1" lang="ja-JP" altLang="en-US"/>
          </a:p>
        </p:txBody>
      </p:sp>
    </p:spTree>
    <p:extLst>
      <p:ext uri="{BB962C8B-B14F-4D97-AF65-F5344CB8AC3E}">
        <p14:creationId xmlns:p14="http://schemas.microsoft.com/office/powerpoint/2010/main" val="2652532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13</a:t>
            </a:fld>
            <a:endParaRPr kumimoji="1" lang="ja-JP" altLang="en-US"/>
          </a:p>
        </p:txBody>
      </p:sp>
    </p:spTree>
    <p:extLst>
      <p:ext uri="{BB962C8B-B14F-4D97-AF65-F5344CB8AC3E}">
        <p14:creationId xmlns:p14="http://schemas.microsoft.com/office/powerpoint/2010/main" val="1590883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23</a:t>
            </a:fld>
            <a:endParaRPr kumimoji="1" lang="ja-JP" altLang="en-US"/>
          </a:p>
        </p:txBody>
      </p:sp>
    </p:spTree>
    <p:extLst>
      <p:ext uri="{BB962C8B-B14F-4D97-AF65-F5344CB8AC3E}">
        <p14:creationId xmlns:p14="http://schemas.microsoft.com/office/powerpoint/2010/main" val="1722736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44</a:t>
            </a:fld>
            <a:endParaRPr kumimoji="1" lang="ja-JP" altLang="en-US"/>
          </a:p>
        </p:txBody>
      </p:sp>
    </p:spTree>
    <p:extLst>
      <p:ext uri="{BB962C8B-B14F-4D97-AF65-F5344CB8AC3E}">
        <p14:creationId xmlns:p14="http://schemas.microsoft.com/office/powerpoint/2010/main" val="446920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7581C921-A9DD-480A-AA76-4A81D7AE937F}" type="datetimeFigureOut">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3EDE5E7-212B-44F1-8802-A5BF0C172592}" type="slidenum">
              <a:rPr kumimoji="1" lang="ja-JP" altLang="en-US" smtClean="0"/>
              <a:t>‹#›</a:t>
            </a:fld>
            <a:endParaRPr kumimoji="1" lang="ja-JP" alt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52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46936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2931584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77367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226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48436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147257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55161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66438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881837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2019/11/12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23355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7581C921-A9DD-480A-AA76-4A81D7AE937F}" type="datetimeFigureOut">
              <a:rPr kumimoji="1" lang="ja-JP" altLang="en-US" smtClean="0"/>
              <a:t>2019/11/12</a:t>
            </a:fld>
            <a:endParaRPr kumimoji="1" lang="ja-JP"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83555845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9730" y="882375"/>
            <a:ext cx="10823944" cy="2785857"/>
          </a:xfrm>
          <a:noFill/>
        </p:spPr>
        <p:txBody>
          <a:bodyPr>
            <a:normAutofit fontScale="90000"/>
          </a:bodyPr>
          <a:lstStyle/>
          <a:p>
            <a:r>
              <a:rPr lang="en-US" altLang="ja-JP" sz="2700" b="0" dirty="0">
                <a:latin typeface="+mn-ea"/>
                <a:ea typeface="+mn-ea"/>
              </a:rPr>
              <a:t>UD</a:t>
            </a:r>
            <a:r>
              <a:rPr lang="ja-JP" altLang="ja-JP" sz="2700" b="0" dirty="0">
                <a:latin typeface="+mn-ea"/>
                <a:ea typeface="+mn-ea"/>
              </a:rPr>
              <a:t>タクシーの乗車拒否をなくそう！　より使いやすい</a:t>
            </a:r>
            <a:r>
              <a:rPr lang="en-US" altLang="ja-JP" sz="2700" b="0" dirty="0">
                <a:latin typeface="+mn-ea"/>
                <a:ea typeface="+mn-ea"/>
              </a:rPr>
              <a:t>UD</a:t>
            </a:r>
            <a:r>
              <a:rPr lang="ja-JP" altLang="ja-JP" sz="2700" b="0" dirty="0">
                <a:latin typeface="+mn-ea"/>
                <a:ea typeface="+mn-ea"/>
              </a:rPr>
              <a:t>タクシーの開発を！</a:t>
            </a:r>
            <a:br>
              <a:rPr lang="ja-JP" altLang="ja-JP" sz="2700" b="0" dirty="0">
                <a:latin typeface="+mn-ea"/>
                <a:ea typeface="+mn-ea"/>
              </a:rPr>
            </a:br>
            <a:r>
              <a:rPr lang="en-US" altLang="ja-JP" sz="2700" b="0" dirty="0">
                <a:latin typeface="+mn-ea"/>
                <a:ea typeface="+mn-ea"/>
              </a:rPr>
              <a:t>10</a:t>
            </a:r>
            <a:r>
              <a:rPr lang="ja-JP" altLang="ja-JP" sz="2700" b="0" dirty="0" smtClean="0">
                <a:latin typeface="+mn-ea"/>
                <a:ea typeface="+mn-ea"/>
              </a:rPr>
              <a:t>月</a:t>
            </a:r>
            <a:r>
              <a:rPr lang="en-US" altLang="ja-JP" sz="2700" b="0" dirty="0">
                <a:latin typeface="+mn-ea"/>
                <a:ea typeface="+mn-ea"/>
              </a:rPr>
              <a:t>30</a:t>
            </a:r>
            <a:r>
              <a:rPr lang="ja-JP" altLang="ja-JP" sz="2700" b="0" dirty="0" smtClean="0">
                <a:latin typeface="+mn-ea"/>
                <a:ea typeface="+mn-ea"/>
              </a:rPr>
              <a:t>日</a:t>
            </a:r>
            <a:r>
              <a:rPr lang="ja-JP" altLang="ja-JP" sz="2700" b="0" dirty="0">
                <a:latin typeface="+mn-ea"/>
                <a:ea typeface="+mn-ea"/>
              </a:rPr>
              <a:t>（水）東京パラリンピック</a:t>
            </a:r>
            <a:r>
              <a:rPr lang="en-US" altLang="ja-JP" sz="2700" b="0" dirty="0">
                <a:latin typeface="+mn-ea"/>
                <a:ea typeface="+mn-ea"/>
              </a:rPr>
              <a:t>300</a:t>
            </a:r>
            <a:r>
              <a:rPr lang="ja-JP" altLang="ja-JP" sz="2700" b="0" dirty="0" smtClean="0">
                <a:latin typeface="+mn-ea"/>
                <a:ea typeface="+mn-ea"/>
              </a:rPr>
              <a:t>日前</a:t>
            </a:r>
            <a:r>
              <a:rPr lang="en-US" altLang="ja-JP" sz="2700" b="0" dirty="0" smtClean="0">
                <a:latin typeface="+mn-ea"/>
                <a:ea typeface="+mn-ea"/>
              </a:rPr>
              <a:t/>
            </a:r>
            <a:br>
              <a:rPr lang="en-US" altLang="ja-JP" sz="2700" b="0" dirty="0" smtClean="0">
                <a:latin typeface="+mn-ea"/>
                <a:ea typeface="+mn-ea"/>
              </a:rPr>
            </a:br>
            <a:r>
              <a:rPr lang="ja-JP" altLang="ja-JP" sz="4400" dirty="0">
                <a:latin typeface="+mn-ea"/>
                <a:ea typeface="+mn-ea"/>
              </a:rPr>
              <a:t/>
            </a:r>
            <a:br>
              <a:rPr lang="ja-JP" altLang="ja-JP" sz="4400" dirty="0">
                <a:latin typeface="+mn-ea"/>
                <a:ea typeface="+mn-ea"/>
              </a:rPr>
            </a:br>
            <a:r>
              <a:rPr lang="ja-JP" altLang="en-US" sz="4400" b="0" dirty="0" smtClean="0">
                <a:latin typeface="+mn-ea"/>
                <a:ea typeface="+mn-ea"/>
              </a:rPr>
              <a:t>全国一斉行動！</a:t>
            </a:r>
            <a:r>
              <a:rPr lang="en-US" altLang="ja-JP" sz="4400" b="0" dirty="0" smtClean="0">
                <a:latin typeface="+mn-ea"/>
                <a:ea typeface="+mn-ea"/>
              </a:rPr>
              <a:t>UD</a:t>
            </a:r>
            <a:r>
              <a:rPr lang="ja-JP" altLang="en-US" sz="4400" b="0" dirty="0" smtClean="0">
                <a:latin typeface="+mn-ea"/>
                <a:ea typeface="+mn-ea"/>
              </a:rPr>
              <a:t>タクシー乗車運動</a:t>
            </a:r>
            <a:r>
              <a:rPr kumimoji="1" lang="en-US" altLang="ja-JP" sz="4400" b="0" dirty="0">
                <a:latin typeface="+mn-ea"/>
                <a:ea typeface="+mn-ea"/>
              </a:rPr>
              <a:t/>
            </a:r>
            <a:br>
              <a:rPr kumimoji="1" lang="en-US" altLang="ja-JP" sz="4400" b="0" dirty="0">
                <a:latin typeface="+mn-ea"/>
                <a:ea typeface="+mn-ea"/>
              </a:rPr>
            </a:br>
            <a:r>
              <a:rPr kumimoji="1" lang="en-US" altLang="ja-JP" sz="4400" b="0" dirty="0" smtClean="0">
                <a:latin typeface="+mn-ea"/>
                <a:ea typeface="+mn-ea"/>
              </a:rPr>
              <a:t/>
            </a:r>
            <a:br>
              <a:rPr kumimoji="1" lang="en-US" altLang="ja-JP" sz="4400" b="0" dirty="0" smtClean="0">
                <a:latin typeface="+mn-ea"/>
                <a:ea typeface="+mn-ea"/>
              </a:rPr>
            </a:br>
            <a:r>
              <a:rPr lang="ja-JP" altLang="en-US" sz="5400" b="0" dirty="0" smtClean="0">
                <a:latin typeface="HGP創英角ｺﾞｼｯｸUB" panose="020B0900000000000000" pitchFamily="50" charset="-128"/>
                <a:ea typeface="HGP創英角ｺﾞｼｯｸUB" panose="020B0900000000000000" pitchFamily="50" charset="-128"/>
              </a:rPr>
              <a:t>アンケート</a:t>
            </a:r>
            <a:r>
              <a:rPr lang="ja-JP" altLang="en-US" sz="5400" b="0" dirty="0">
                <a:latin typeface="HGP創英角ｺﾞｼｯｸUB" panose="020B0900000000000000" pitchFamily="50" charset="-128"/>
                <a:ea typeface="HGP創英角ｺﾞｼｯｸUB" panose="020B0900000000000000" pitchFamily="50" charset="-128"/>
              </a:rPr>
              <a:t>集計結果</a:t>
            </a:r>
            <a:endParaRPr kumimoji="1" lang="ja-JP" altLang="en-US" sz="5400" b="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3230880" y="4603897"/>
            <a:ext cx="7576457" cy="1230301"/>
          </a:xfrm>
        </p:spPr>
        <p:txBody>
          <a:bodyPr vert="horz" lIns="91440" tIns="45720" rIns="91440" bIns="45720" rtlCol="0" anchor="t">
            <a:normAutofit lnSpcReduction="10000"/>
          </a:bodyPr>
          <a:lstStyle/>
          <a:p>
            <a:r>
              <a:rPr kumimoji="1" lang="ja-JP" altLang="en-US" sz="3600" dirty="0">
                <a:latin typeface="+mj-ea"/>
                <a:ea typeface="+mj-ea"/>
              </a:rPr>
              <a:t>ＤＰＩ日本会議　バリアフリー部会</a:t>
            </a:r>
            <a:endParaRPr kumimoji="1" lang="en-US" altLang="ja-JP" sz="3600" dirty="0">
              <a:latin typeface="+mj-ea"/>
              <a:ea typeface="+mj-ea"/>
            </a:endParaRPr>
          </a:p>
          <a:p>
            <a:r>
              <a:rPr lang="ja-JP" altLang="en-US" sz="3600" dirty="0" smtClean="0">
                <a:latin typeface="+mj-ea"/>
                <a:ea typeface="+mj-ea"/>
              </a:rPr>
              <a:t>（</a:t>
            </a:r>
            <a:r>
              <a:rPr lang="en-US" altLang="ja-JP" sz="3600" dirty="0" smtClean="0">
                <a:latin typeface="+mj-ea"/>
                <a:ea typeface="+mj-ea"/>
              </a:rPr>
              <a:t>2019</a:t>
            </a:r>
            <a:r>
              <a:rPr lang="ja-JP" altLang="en-US" sz="3600" dirty="0">
                <a:latin typeface="+mj-ea"/>
                <a:ea typeface="+mj-ea"/>
              </a:rPr>
              <a:t>年10月</a:t>
            </a:r>
            <a:r>
              <a:rPr lang="ja-JP" altLang="en-US" sz="3600" dirty="0" smtClean="0">
                <a:latin typeface="+mj-ea"/>
                <a:ea typeface="+mj-ea"/>
              </a:rPr>
              <a:t>30日調査）</a:t>
            </a:r>
            <a:endParaRPr lang="ja-JP" altLang="en-US" sz="3600" dirty="0">
              <a:latin typeface="+mj-ea"/>
              <a:ea typeface="+mj-ea"/>
            </a:endParaRPr>
          </a:p>
        </p:txBody>
      </p:sp>
      <p:pic>
        <p:nvPicPr>
          <p:cNvPr id="4" name="Picture 2" descr="C:\Users\ssato51\Google ドライブ\写真\2015\過去の写真\DPI.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55576" y="4149080"/>
            <a:ext cx="2101266"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674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C2B886DF-4FFD-4455-BBA7-9F0E520F255C}"/>
              </a:ext>
            </a:extLst>
          </p:cNvPr>
          <p:cNvSpPr>
            <a:spLocks noGrp="1"/>
          </p:cNvSpPr>
          <p:nvPr>
            <p:ph type="title"/>
          </p:nvPr>
        </p:nvSpPr>
        <p:spPr>
          <a:xfrm>
            <a:off x="1155700" y="774700"/>
            <a:ext cx="9862820" cy="632460"/>
          </a:xfrm>
        </p:spPr>
        <p:txBody>
          <a:bodyPr>
            <a:normAutofit/>
          </a:bodyPr>
          <a:lstStyle/>
          <a:p>
            <a:pPr algn="ctr"/>
            <a:r>
              <a:rPr lang="ja-JP" altLang="en-US" sz="3600" dirty="0">
                <a:solidFill>
                  <a:srgbClr val="000000"/>
                </a:solidFill>
                <a:ea typeface="ＭＳ ゴシック"/>
              </a:rPr>
              <a:t>２．</a:t>
            </a:r>
            <a:r>
              <a:rPr lang="ja-JP" altLang="en-US" sz="3600" dirty="0" smtClean="0">
                <a:solidFill>
                  <a:srgbClr val="000000"/>
                </a:solidFill>
                <a:ea typeface="ＭＳ ゴシック"/>
              </a:rPr>
              <a:t>拒否</a:t>
            </a:r>
            <a:r>
              <a:rPr lang="ja-JP" altLang="en-US" sz="3600" dirty="0">
                <a:solidFill>
                  <a:srgbClr val="000000"/>
                </a:solidFill>
                <a:ea typeface="ＭＳ ゴシック"/>
              </a:rPr>
              <a:t>の詳細　②タクシー乗り場</a:t>
            </a:r>
            <a:endParaRPr lang="ja-JP" altLang="en-US" sz="2000" dirty="0">
              <a:ea typeface="ＭＳ ゴシック"/>
            </a:endParaRPr>
          </a:p>
        </p:txBody>
      </p:sp>
      <p:graphicFrame>
        <p:nvGraphicFramePr>
          <p:cNvPr id="4" name="表 4">
            <a:extLst>
              <a:ext uri="{FF2B5EF4-FFF2-40B4-BE49-F238E27FC236}">
                <a16:creationId xmlns="" xmlns:a16="http://schemas.microsoft.com/office/drawing/2014/main" id="{08627DB8-3223-4A48-B96C-6CBD5CDE2D05}"/>
              </a:ext>
            </a:extLst>
          </p:cNvPr>
          <p:cNvGraphicFramePr>
            <a:graphicFrameLocks noGrp="1"/>
          </p:cNvGraphicFramePr>
          <p:nvPr>
            <p:ph idx="1"/>
            <p:extLst>
              <p:ext uri="{D42A27DB-BD31-4B8C-83A1-F6EECF244321}">
                <p14:modId xmlns:p14="http://schemas.microsoft.com/office/powerpoint/2010/main" val="3181390814"/>
              </p:ext>
            </p:extLst>
          </p:nvPr>
        </p:nvGraphicFramePr>
        <p:xfrm>
          <a:off x="1390831" y="2428971"/>
          <a:ext cx="9799683" cy="3119496"/>
        </p:xfrm>
        <a:graphic>
          <a:graphicData uri="http://schemas.openxmlformats.org/drawingml/2006/table">
            <a:tbl>
              <a:tblPr firstRow="1" bandRow="1">
                <a:tableStyleId>{21E4AEA4-8DFA-4A89-87EB-49C32662AFE0}</a:tableStyleId>
              </a:tblPr>
              <a:tblGrid>
                <a:gridCol w="3407591">
                  <a:extLst>
                    <a:ext uri="{9D8B030D-6E8A-4147-A177-3AD203B41FA5}">
                      <a16:colId xmlns="" xmlns:a16="http://schemas.microsoft.com/office/drawing/2014/main" val="2460838247"/>
                    </a:ext>
                  </a:extLst>
                </a:gridCol>
                <a:gridCol w="1480458">
                  <a:extLst>
                    <a:ext uri="{9D8B030D-6E8A-4147-A177-3AD203B41FA5}">
                      <a16:colId xmlns="" xmlns:a16="http://schemas.microsoft.com/office/drawing/2014/main" val="1764204962"/>
                    </a:ext>
                  </a:extLst>
                </a:gridCol>
                <a:gridCol w="1497874">
                  <a:extLst>
                    <a:ext uri="{9D8B030D-6E8A-4147-A177-3AD203B41FA5}">
                      <a16:colId xmlns="" xmlns:a16="http://schemas.microsoft.com/office/drawing/2014/main" val="2464851727"/>
                    </a:ext>
                  </a:extLst>
                </a:gridCol>
                <a:gridCol w="3413760">
                  <a:extLst>
                    <a:ext uri="{9D8B030D-6E8A-4147-A177-3AD203B41FA5}">
                      <a16:colId xmlns="" xmlns:a16="http://schemas.microsoft.com/office/drawing/2014/main" val="624248848"/>
                    </a:ext>
                  </a:extLst>
                </a:gridCol>
              </a:tblGrid>
              <a:tr h="0">
                <a:tc>
                  <a:txBody>
                    <a:bodyPr/>
                    <a:lstStyle/>
                    <a:p>
                      <a:pPr algn="ctr"/>
                      <a:endParaRPr kumimoji="1" lang="ja-JP" altLang="en-US" sz="2400" dirty="0"/>
                    </a:p>
                  </a:txBody>
                  <a:tcPr anchor="ctr"/>
                </a:tc>
                <a:tc>
                  <a:txBody>
                    <a:bodyPr/>
                    <a:lstStyle/>
                    <a:p>
                      <a:pPr algn="ctr"/>
                      <a:r>
                        <a:rPr lang="ja-JP" altLang="en-US" sz="2800" dirty="0"/>
                        <a:t>件数</a:t>
                      </a:r>
                      <a:endParaRPr kumimoji="1" lang="ja-JP" altLang="en-US" sz="2800" dirty="0"/>
                    </a:p>
                  </a:txBody>
                  <a:tcPr anchor="ctr"/>
                </a:tc>
                <a:tc>
                  <a:txBody>
                    <a:bodyPr/>
                    <a:lstStyle/>
                    <a:p>
                      <a:pPr algn="ctr"/>
                      <a:r>
                        <a:rPr kumimoji="1" lang="ja-JP" altLang="en-US" sz="2800" dirty="0" smtClean="0"/>
                        <a:t>比率</a:t>
                      </a:r>
                      <a:endParaRPr kumimoji="1" lang="ja-JP" altLang="en-US" sz="2800" dirty="0"/>
                    </a:p>
                  </a:txBody>
                  <a:tcPr anchor="ctr"/>
                </a:tc>
                <a:tc>
                  <a:txBody>
                    <a:bodyPr/>
                    <a:lstStyle/>
                    <a:p>
                      <a:pPr algn="ctr"/>
                      <a:r>
                        <a:rPr kumimoji="1" lang="ja-JP" altLang="en-US" sz="2400" dirty="0" smtClean="0"/>
                        <a:t>内訳</a:t>
                      </a:r>
                      <a:endParaRPr kumimoji="1" lang="ja-JP" altLang="en-US" sz="2400" dirty="0"/>
                    </a:p>
                  </a:txBody>
                  <a:tcPr anchor="ctr"/>
                </a:tc>
                <a:extLst>
                  <a:ext uri="{0D108BD9-81ED-4DB2-BD59-A6C34878D82A}">
                    <a16:rowId xmlns="" xmlns:a16="http://schemas.microsoft.com/office/drawing/2014/main" val="1451126459"/>
                  </a:ext>
                </a:extLst>
              </a:tr>
              <a:tr h="867112">
                <a:tc>
                  <a:txBody>
                    <a:bodyPr/>
                    <a:lstStyle/>
                    <a:p>
                      <a:pPr algn="ctr"/>
                      <a:r>
                        <a:rPr lang="ja-JP" altLang="en-US" sz="2800" dirty="0" smtClean="0"/>
                        <a:t>乗車できた</a:t>
                      </a:r>
                      <a:endParaRPr kumimoji="1" lang="ja-JP" altLang="en-US" sz="2800" dirty="0"/>
                    </a:p>
                  </a:txBody>
                  <a:tcPr anchor="ctr"/>
                </a:tc>
                <a:tc>
                  <a:txBody>
                    <a:bodyPr/>
                    <a:lstStyle/>
                    <a:p>
                      <a:pPr algn="ctr"/>
                      <a:r>
                        <a:rPr kumimoji="1" lang="en-US" altLang="ja-JP" sz="2800" dirty="0" smtClean="0">
                          <a:latin typeface="+mn-ea"/>
                          <a:ea typeface="+mn-ea"/>
                        </a:rPr>
                        <a:t>28</a:t>
                      </a:r>
                      <a:endParaRPr kumimoji="1" lang="ja-JP" altLang="en-US" sz="2800" dirty="0">
                        <a:latin typeface="+mn-ea"/>
                        <a:ea typeface="+mn-ea"/>
                      </a:endParaRPr>
                    </a:p>
                  </a:txBody>
                  <a:tcPr anchor="ctr"/>
                </a:tc>
                <a:tc>
                  <a:txBody>
                    <a:bodyPr/>
                    <a:lstStyle/>
                    <a:p>
                      <a:pPr algn="ctr"/>
                      <a:r>
                        <a:rPr lang="en-US" altLang="ja-JP" sz="2800" dirty="0" smtClean="0">
                          <a:latin typeface="+mn-ea"/>
                          <a:ea typeface="+mn-ea"/>
                        </a:rPr>
                        <a:t>76</a:t>
                      </a:r>
                      <a:r>
                        <a:rPr lang="ja-JP" altLang="en-US" sz="2800" dirty="0" smtClean="0">
                          <a:latin typeface="+mn-ea"/>
                          <a:ea typeface="+mn-ea"/>
                        </a:rPr>
                        <a:t>%</a:t>
                      </a:r>
                      <a:endParaRPr kumimoji="1" lang="ja-JP" altLang="en-US" sz="2800" dirty="0">
                        <a:latin typeface="+mn-ea"/>
                        <a:ea typeface="+mn-ea"/>
                      </a:endParaRPr>
                    </a:p>
                  </a:txBody>
                  <a:tcPr anchor="ctr"/>
                </a:tc>
                <a:tc>
                  <a:txBody>
                    <a:bodyPr/>
                    <a:lstStyle/>
                    <a:p>
                      <a:pPr algn="ctr"/>
                      <a:endParaRPr kumimoji="1" lang="ja-JP" altLang="en-US" sz="2400" dirty="0">
                        <a:latin typeface="+mn-ea"/>
                        <a:ea typeface="+mn-ea"/>
                      </a:endParaRPr>
                    </a:p>
                  </a:txBody>
                  <a:tcPr anchor="ctr"/>
                </a:tc>
                <a:extLst>
                  <a:ext uri="{0D108BD9-81ED-4DB2-BD59-A6C34878D82A}">
                    <a16:rowId xmlns="" xmlns:a16="http://schemas.microsoft.com/office/drawing/2014/main" val="1936650878"/>
                  </a:ext>
                </a:extLst>
              </a:tr>
              <a:tr h="867112">
                <a:tc>
                  <a:txBody>
                    <a:bodyPr/>
                    <a:lstStyle/>
                    <a:p>
                      <a:pPr algn="ctr"/>
                      <a:r>
                        <a:rPr lang="ja-JP" altLang="en-US" sz="2800" b="1" dirty="0" smtClean="0">
                          <a:solidFill>
                            <a:srgbClr val="FF0000"/>
                          </a:solidFill>
                        </a:rPr>
                        <a:t>乗車出来なかった</a:t>
                      </a:r>
                      <a:endParaRPr lang="ja-JP" altLang="en-US" sz="2800" b="1" dirty="0">
                        <a:solidFill>
                          <a:srgbClr val="FF0000"/>
                        </a:solidFill>
                      </a:endParaRPr>
                    </a:p>
                  </a:txBody>
                  <a:tcPr anchor="ctr"/>
                </a:tc>
                <a:tc>
                  <a:txBody>
                    <a:bodyPr/>
                    <a:lstStyle/>
                    <a:p>
                      <a:pPr algn="ctr"/>
                      <a:r>
                        <a:rPr kumimoji="1" lang="en-US" altLang="ja-JP" sz="2800" b="1" dirty="0">
                          <a:solidFill>
                            <a:srgbClr val="FF0000"/>
                          </a:solidFill>
                          <a:latin typeface="+mn-ea"/>
                          <a:ea typeface="+mn-ea"/>
                        </a:rPr>
                        <a:t>9</a:t>
                      </a:r>
                      <a:endParaRPr kumimoji="1" lang="ja-JP" altLang="en-US" sz="2800" b="1" dirty="0">
                        <a:solidFill>
                          <a:srgbClr val="FF0000"/>
                        </a:solidFill>
                        <a:latin typeface="+mn-ea"/>
                        <a:ea typeface="+mn-ea"/>
                      </a:endParaRPr>
                    </a:p>
                  </a:txBody>
                  <a:tcPr anchor="ctr"/>
                </a:tc>
                <a:tc>
                  <a:txBody>
                    <a:bodyPr/>
                    <a:lstStyle/>
                    <a:p>
                      <a:pPr algn="ctr"/>
                      <a:r>
                        <a:rPr lang="en-US" altLang="ja-JP" sz="2800" b="1" dirty="0" smtClean="0">
                          <a:solidFill>
                            <a:srgbClr val="FF0000"/>
                          </a:solidFill>
                          <a:latin typeface="+mn-ea"/>
                          <a:ea typeface="+mn-ea"/>
                        </a:rPr>
                        <a:t>24</a:t>
                      </a:r>
                      <a:r>
                        <a:rPr lang="ja-JP" altLang="en-US" sz="2800" b="1" dirty="0" smtClean="0">
                          <a:solidFill>
                            <a:srgbClr val="FF0000"/>
                          </a:solidFill>
                          <a:latin typeface="+mn-ea"/>
                          <a:ea typeface="+mn-ea"/>
                        </a:rPr>
                        <a:t>%</a:t>
                      </a:r>
                      <a:endParaRPr kumimoji="1" lang="ja-JP" altLang="en-US" sz="2800" b="1" dirty="0">
                        <a:solidFill>
                          <a:srgbClr val="FF0000"/>
                        </a:solidFill>
                        <a:latin typeface="+mn-ea"/>
                        <a:ea typeface="+mn-ea"/>
                      </a:endParaRPr>
                    </a:p>
                  </a:txBody>
                  <a:tcPr anchor="ctr"/>
                </a:tc>
                <a:tc>
                  <a:txBody>
                    <a:bodyPr/>
                    <a:lstStyle/>
                    <a:p>
                      <a:pPr algn="ctr"/>
                      <a:r>
                        <a:rPr kumimoji="1" lang="ja-JP" altLang="en-US" sz="2400" b="1" dirty="0" smtClean="0">
                          <a:solidFill>
                            <a:srgbClr val="FF0000"/>
                          </a:solidFill>
                          <a:latin typeface="+mn-ea"/>
                          <a:ea typeface="+mn-ea"/>
                        </a:rPr>
                        <a:t>電動</a:t>
                      </a:r>
                      <a:r>
                        <a:rPr kumimoji="1" lang="en-US" altLang="ja-JP" sz="2400" b="1" dirty="0" smtClean="0">
                          <a:solidFill>
                            <a:srgbClr val="FF0000"/>
                          </a:solidFill>
                          <a:latin typeface="+mn-ea"/>
                          <a:ea typeface="+mn-ea"/>
                        </a:rPr>
                        <a:t>5</a:t>
                      </a:r>
                      <a:r>
                        <a:rPr kumimoji="1" lang="ja-JP" altLang="en-US" sz="2400" b="1" dirty="0" err="1" smtClean="0">
                          <a:solidFill>
                            <a:srgbClr val="FF0000"/>
                          </a:solidFill>
                          <a:latin typeface="+mn-ea"/>
                          <a:ea typeface="+mn-ea"/>
                        </a:rPr>
                        <a:t>、</a:t>
                      </a:r>
                      <a:r>
                        <a:rPr kumimoji="1" lang="ja-JP" altLang="en-US" sz="2400" b="1" dirty="0" smtClean="0">
                          <a:solidFill>
                            <a:srgbClr val="FF0000"/>
                          </a:solidFill>
                          <a:latin typeface="+mn-ea"/>
                          <a:ea typeface="+mn-ea"/>
                        </a:rPr>
                        <a:t>簡易</a:t>
                      </a:r>
                      <a:r>
                        <a:rPr kumimoji="1" lang="en-US" altLang="ja-JP" sz="2400" b="1" dirty="0" smtClean="0">
                          <a:solidFill>
                            <a:srgbClr val="FF0000"/>
                          </a:solidFill>
                          <a:latin typeface="+mn-ea"/>
                          <a:ea typeface="+mn-ea"/>
                        </a:rPr>
                        <a:t>2</a:t>
                      </a:r>
                      <a:r>
                        <a:rPr kumimoji="1" lang="ja-JP" altLang="en-US" sz="2400" b="1" dirty="0" err="1" smtClean="0">
                          <a:solidFill>
                            <a:srgbClr val="FF0000"/>
                          </a:solidFill>
                          <a:latin typeface="+mn-ea"/>
                          <a:ea typeface="+mn-ea"/>
                        </a:rPr>
                        <a:t>、</a:t>
                      </a:r>
                      <a:r>
                        <a:rPr kumimoji="1" lang="ja-JP" altLang="en-US" sz="2400" b="1" dirty="0" smtClean="0">
                          <a:solidFill>
                            <a:srgbClr val="FF0000"/>
                          </a:solidFill>
                          <a:latin typeface="+mn-ea"/>
                          <a:ea typeface="+mn-ea"/>
                        </a:rPr>
                        <a:t>手動</a:t>
                      </a:r>
                      <a:r>
                        <a:rPr kumimoji="1" lang="en-US" altLang="ja-JP" sz="2400" b="1" dirty="0" smtClean="0">
                          <a:solidFill>
                            <a:srgbClr val="FF0000"/>
                          </a:solidFill>
                          <a:latin typeface="+mn-ea"/>
                          <a:ea typeface="+mn-ea"/>
                        </a:rPr>
                        <a:t>1</a:t>
                      </a:r>
                      <a:endParaRPr kumimoji="1" lang="ja-JP" altLang="en-US" sz="2400" b="1" dirty="0">
                        <a:solidFill>
                          <a:srgbClr val="FF0000"/>
                        </a:solidFill>
                        <a:latin typeface="+mn-ea"/>
                        <a:ea typeface="+mn-ea"/>
                      </a:endParaRPr>
                    </a:p>
                  </a:txBody>
                  <a:tcPr anchor="ctr"/>
                </a:tc>
                <a:extLst>
                  <a:ext uri="{0D108BD9-81ED-4DB2-BD59-A6C34878D82A}">
                    <a16:rowId xmlns="" xmlns:a16="http://schemas.microsoft.com/office/drawing/2014/main" val="4098044854"/>
                  </a:ext>
                </a:extLst>
              </a:tr>
              <a:tr h="867112">
                <a:tc>
                  <a:txBody>
                    <a:bodyPr/>
                    <a:lstStyle/>
                    <a:p>
                      <a:pPr algn="ctr"/>
                      <a:r>
                        <a:rPr lang="ja-JP" altLang="en-US" sz="2800" dirty="0" smtClean="0">
                          <a:solidFill>
                            <a:schemeClr val="tx1"/>
                          </a:solidFill>
                        </a:rPr>
                        <a:t>総数</a:t>
                      </a:r>
                      <a:endParaRPr lang="ja-JP" altLang="en-US" sz="2800" dirty="0">
                        <a:solidFill>
                          <a:schemeClr val="tx1"/>
                        </a:solidFill>
                      </a:endParaRPr>
                    </a:p>
                  </a:txBody>
                  <a:tcPr anchor="ctr"/>
                </a:tc>
                <a:tc>
                  <a:txBody>
                    <a:bodyPr/>
                    <a:lstStyle/>
                    <a:p>
                      <a:pPr algn="ctr"/>
                      <a:r>
                        <a:rPr kumimoji="1" lang="en-US" altLang="ja-JP" sz="2800" dirty="0" smtClean="0">
                          <a:solidFill>
                            <a:schemeClr val="tx1"/>
                          </a:solidFill>
                          <a:latin typeface="+mn-ea"/>
                          <a:ea typeface="+mn-ea"/>
                        </a:rPr>
                        <a:t>37</a:t>
                      </a:r>
                      <a:endParaRPr kumimoji="1" lang="ja-JP" altLang="en-US" sz="2800" dirty="0">
                        <a:solidFill>
                          <a:schemeClr val="tx1"/>
                        </a:solidFill>
                        <a:latin typeface="+mn-ea"/>
                        <a:ea typeface="+mn-ea"/>
                      </a:endParaRPr>
                    </a:p>
                  </a:txBody>
                  <a:tcPr anchor="ctr"/>
                </a:tc>
                <a:tc>
                  <a:txBody>
                    <a:bodyPr/>
                    <a:lstStyle/>
                    <a:p>
                      <a:pPr algn="ctr"/>
                      <a:endParaRPr kumimoji="1" lang="ja-JP" altLang="en-US" sz="2800" dirty="0">
                        <a:solidFill>
                          <a:schemeClr val="tx1"/>
                        </a:solidFill>
                        <a:latin typeface="+mn-ea"/>
                        <a:ea typeface="+mn-ea"/>
                      </a:endParaRPr>
                    </a:p>
                  </a:txBody>
                  <a:tcPr anchor="ctr"/>
                </a:tc>
                <a:tc>
                  <a:txBody>
                    <a:bodyPr/>
                    <a:lstStyle/>
                    <a:p>
                      <a:pPr algn="ctr"/>
                      <a:endParaRPr kumimoji="1" lang="ja-JP" altLang="en-US" sz="2400" dirty="0">
                        <a:solidFill>
                          <a:schemeClr val="tx1"/>
                        </a:solidFill>
                        <a:latin typeface="+mn-ea"/>
                        <a:ea typeface="+mn-ea"/>
                      </a:endParaRPr>
                    </a:p>
                  </a:txBody>
                  <a:tcPr anchor="ct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58242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C2B886DF-4FFD-4455-BBA7-9F0E520F255C}"/>
              </a:ext>
            </a:extLst>
          </p:cNvPr>
          <p:cNvSpPr>
            <a:spLocks noGrp="1"/>
          </p:cNvSpPr>
          <p:nvPr>
            <p:ph type="title"/>
          </p:nvPr>
        </p:nvSpPr>
        <p:spPr>
          <a:xfrm>
            <a:off x="1155700" y="774700"/>
            <a:ext cx="9862820" cy="632460"/>
          </a:xfrm>
        </p:spPr>
        <p:txBody>
          <a:bodyPr>
            <a:normAutofit/>
          </a:bodyPr>
          <a:lstStyle/>
          <a:p>
            <a:pPr algn="ctr"/>
            <a:r>
              <a:rPr lang="ja-JP" altLang="en-US" sz="3600" dirty="0" smtClean="0">
                <a:solidFill>
                  <a:srgbClr val="000000"/>
                </a:solidFill>
                <a:ea typeface="ＭＳ ゴシック"/>
              </a:rPr>
              <a:t>２．拒否</a:t>
            </a:r>
            <a:r>
              <a:rPr lang="ja-JP" altLang="en-US" sz="3600" dirty="0">
                <a:solidFill>
                  <a:srgbClr val="000000"/>
                </a:solidFill>
                <a:ea typeface="ＭＳ ゴシック"/>
              </a:rPr>
              <a:t>の詳細　</a:t>
            </a:r>
            <a:r>
              <a:rPr lang="ja-JP" altLang="en-US" sz="3600" dirty="0" smtClean="0">
                <a:solidFill>
                  <a:srgbClr val="000000"/>
                </a:solidFill>
                <a:ea typeface="ＭＳ ゴシック"/>
              </a:rPr>
              <a:t>③電話予約</a:t>
            </a:r>
            <a:endParaRPr lang="ja-JP" altLang="en-US" sz="2000" dirty="0">
              <a:ea typeface="ＭＳ ゴシック"/>
            </a:endParaRPr>
          </a:p>
        </p:txBody>
      </p:sp>
      <p:graphicFrame>
        <p:nvGraphicFramePr>
          <p:cNvPr id="4" name="表 4">
            <a:extLst>
              <a:ext uri="{FF2B5EF4-FFF2-40B4-BE49-F238E27FC236}">
                <a16:creationId xmlns="" xmlns:a16="http://schemas.microsoft.com/office/drawing/2014/main" id="{08627DB8-3223-4A48-B96C-6CBD5CDE2D05}"/>
              </a:ext>
            </a:extLst>
          </p:cNvPr>
          <p:cNvGraphicFramePr>
            <a:graphicFrameLocks noGrp="1"/>
          </p:cNvGraphicFramePr>
          <p:nvPr>
            <p:ph idx="1"/>
            <p:extLst>
              <p:ext uri="{D42A27DB-BD31-4B8C-83A1-F6EECF244321}">
                <p14:modId xmlns:p14="http://schemas.microsoft.com/office/powerpoint/2010/main" val="2915701565"/>
              </p:ext>
            </p:extLst>
          </p:nvPr>
        </p:nvGraphicFramePr>
        <p:xfrm>
          <a:off x="1390831" y="2428971"/>
          <a:ext cx="9799683" cy="3441104"/>
        </p:xfrm>
        <a:graphic>
          <a:graphicData uri="http://schemas.openxmlformats.org/drawingml/2006/table">
            <a:tbl>
              <a:tblPr firstRow="1" bandRow="1">
                <a:tableStyleId>{21E4AEA4-8DFA-4A89-87EB-49C32662AFE0}</a:tableStyleId>
              </a:tblPr>
              <a:tblGrid>
                <a:gridCol w="3407591">
                  <a:extLst>
                    <a:ext uri="{9D8B030D-6E8A-4147-A177-3AD203B41FA5}">
                      <a16:colId xmlns="" xmlns:a16="http://schemas.microsoft.com/office/drawing/2014/main" val="2460838247"/>
                    </a:ext>
                  </a:extLst>
                </a:gridCol>
                <a:gridCol w="1480458">
                  <a:extLst>
                    <a:ext uri="{9D8B030D-6E8A-4147-A177-3AD203B41FA5}">
                      <a16:colId xmlns="" xmlns:a16="http://schemas.microsoft.com/office/drawing/2014/main" val="1764204962"/>
                    </a:ext>
                  </a:extLst>
                </a:gridCol>
                <a:gridCol w="1497874">
                  <a:extLst>
                    <a:ext uri="{9D8B030D-6E8A-4147-A177-3AD203B41FA5}">
                      <a16:colId xmlns="" xmlns:a16="http://schemas.microsoft.com/office/drawing/2014/main" val="2464851727"/>
                    </a:ext>
                  </a:extLst>
                </a:gridCol>
                <a:gridCol w="3413760">
                  <a:extLst>
                    <a:ext uri="{9D8B030D-6E8A-4147-A177-3AD203B41FA5}">
                      <a16:colId xmlns="" xmlns:a16="http://schemas.microsoft.com/office/drawing/2014/main" val="624248848"/>
                    </a:ext>
                  </a:extLst>
                </a:gridCol>
              </a:tblGrid>
              <a:tr h="0">
                <a:tc>
                  <a:txBody>
                    <a:bodyPr/>
                    <a:lstStyle/>
                    <a:p>
                      <a:pPr algn="ctr"/>
                      <a:endParaRPr kumimoji="1" lang="ja-JP" altLang="en-US" sz="2400" dirty="0"/>
                    </a:p>
                  </a:txBody>
                  <a:tcPr anchor="ctr"/>
                </a:tc>
                <a:tc>
                  <a:txBody>
                    <a:bodyPr/>
                    <a:lstStyle/>
                    <a:p>
                      <a:pPr algn="ctr"/>
                      <a:r>
                        <a:rPr lang="ja-JP" altLang="en-US" sz="2800" dirty="0"/>
                        <a:t>件数</a:t>
                      </a:r>
                      <a:endParaRPr kumimoji="1" lang="ja-JP" altLang="en-US" sz="2800" dirty="0"/>
                    </a:p>
                  </a:txBody>
                  <a:tcPr anchor="ctr"/>
                </a:tc>
                <a:tc>
                  <a:txBody>
                    <a:bodyPr/>
                    <a:lstStyle/>
                    <a:p>
                      <a:pPr algn="ctr"/>
                      <a:r>
                        <a:rPr kumimoji="1" lang="ja-JP" altLang="en-US" sz="2800" dirty="0" smtClean="0"/>
                        <a:t>比率</a:t>
                      </a:r>
                      <a:endParaRPr kumimoji="1" lang="ja-JP" altLang="en-US" sz="2800" dirty="0"/>
                    </a:p>
                  </a:txBody>
                  <a:tcPr anchor="ctr"/>
                </a:tc>
                <a:tc>
                  <a:txBody>
                    <a:bodyPr/>
                    <a:lstStyle/>
                    <a:p>
                      <a:pPr algn="ctr"/>
                      <a:r>
                        <a:rPr kumimoji="1" lang="ja-JP" altLang="en-US" sz="2400" dirty="0" smtClean="0"/>
                        <a:t>内訳</a:t>
                      </a:r>
                      <a:endParaRPr kumimoji="1" lang="ja-JP" altLang="en-US" sz="2400" dirty="0"/>
                    </a:p>
                  </a:txBody>
                  <a:tcPr anchor="ctr"/>
                </a:tc>
                <a:extLst>
                  <a:ext uri="{0D108BD9-81ED-4DB2-BD59-A6C34878D82A}">
                    <a16:rowId xmlns="" xmlns:a16="http://schemas.microsoft.com/office/drawing/2014/main" val="1451126459"/>
                  </a:ext>
                </a:extLst>
              </a:tr>
              <a:tr h="867112">
                <a:tc>
                  <a:txBody>
                    <a:bodyPr/>
                    <a:lstStyle/>
                    <a:p>
                      <a:pPr algn="ctr"/>
                      <a:r>
                        <a:rPr lang="ja-JP" altLang="en-US" sz="2800" dirty="0" smtClean="0"/>
                        <a:t>配車できた</a:t>
                      </a:r>
                      <a:endParaRPr kumimoji="1" lang="ja-JP" altLang="en-US" sz="2800" dirty="0"/>
                    </a:p>
                  </a:txBody>
                  <a:tcPr anchor="ctr"/>
                </a:tc>
                <a:tc>
                  <a:txBody>
                    <a:bodyPr/>
                    <a:lstStyle/>
                    <a:p>
                      <a:pPr algn="ctr"/>
                      <a:r>
                        <a:rPr kumimoji="1" lang="en-US" altLang="ja-JP" sz="2800" dirty="0" smtClean="0">
                          <a:latin typeface="+mn-ea"/>
                          <a:ea typeface="+mn-ea"/>
                        </a:rPr>
                        <a:t>35</a:t>
                      </a:r>
                      <a:endParaRPr kumimoji="1" lang="ja-JP" altLang="en-US" sz="2800" dirty="0">
                        <a:latin typeface="+mn-ea"/>
                        <a:ea typeface="+mn-ea"/>
                      </a:endParaRPr>
                    </a:p>
                  </a:txBody>
                  <a:tcPr anchor="ctr"/>
                </a:tc>
                <a:tc>
                  <a:txBody>
                    <a:bodyPr/>
                    <a:lstStyle/>
                    <a:p>
                      <a:pPr algn="ctr"/>
                      <a:r>
                        <a:rPr lang="en-US" altLang="ja-JP" sz="2800" dirty="0" smtClean="0">
                          <a:latin typeface="+mn-ea"/>
                          <a:ea typeface="+mn-ea"/>
                        </a:rPr>
                        <a:t>71</a:t>
                      </a:r>
                      <a:r>
                        <a:rPr lang="ja-JP" altLang="en-US" sz="2800" dirty="0" smtClean="0">
                          <a:latin typeface="+mn-ea"/>
                          <a:ea typeface="+mn-ea"/>
                        </a:rPr>
                        <a:t>%</a:t>
                      </a:r>
                      <a:endParaRPr kumimoji="1" lang="ja-JP" altLang="en-US" sz="2800" dirty="0">
                        <a:latin typeface="+mn-ea"/>
                        <a:ea typeface="+mn-ea"/>
                      </a:endParaRPr>
                    </a:p>
                  </a:txBody>
                  <a:tcPr anchor="ctr"/>
                </a:tc>
                <a:tc>
                  <a:txBody>
                    <a:bodyPr/>
                    <a:lstStyle/>
                    <a:p>
                      <a:pPr algn="ctr"/>
                      <a:endParaRPr kumimoji="1" lang="ja-JP" altLang="en-US" sz="2400" dirty="0">
                        <a:latin typeface="+mn-ea"/>
                        <a:ea typeface="+mn-ea"/>
                      </a:endParaRPr>
                    </a:p>
                  </a:txBody>
                  <a:tcPr anchor="ctr"/>
                </a:tc>
                <a:extLst>
                  <a:ext uri="{0D108BD9-81ED-4DB2-BD59-A6C34878D82A}">
                    <a16:rowId xmlns="" xmlns:a16="http://schemas.microsoft.com/office/drawing/2014/main" val="1936650878"/>
                  </a:ext>
                </a:extLst>
              </a:tr>
              <a:tr h="867112">
                <a:tc>
                  <a:txBody>
                    <a:bodyPr/>
                    <a:lstStyle/>
                    <a:p>
                      <a:pPr algn="ctr"/>
                      <a:r>
                        <a:rPr lang="ja-JP" altLang="en-US" sz="2800" b="1" dirty="0" smtClean="0">
                          <a:solidFill>
                            <a:srgbClr val="FF0000"/>
                          </a:solidFill>
                        </a:rPr>
                        <a:t>配車出来なかった</a:t>
                      </a:r>
                      <a:endParaRPr lang="ja-JP" altLang="en-US" sz="2800" b="1" dirty="0">
                        <a:solidFill>
                          <a:srgbClr val="FF0000"/>
                        </a:solidFill>
                      </a:endParaRPr>
                    </a:p>
                  </a:txBody>
                  <a:tcPr anchor="ctr"/>
                </a:tc>
                <a:tc>
                  <a:txBody>
                    <a:bodyPr/>
                    <a:lstStyle/>
                    <a:p>
                      <a:pPr algn="ctr"/>
                      <a:r>
                        <a:rPr kumimoji="1" lang="en-US" altLang="ja-JP" sz="2800" b="1" dirty="0">
                          <a:solidFill>
                            <a:srgbClr val="FF0000"/>
                          </a:solidFill>
                          <a:latin typeface="+mn-ea"/>
                          <a:ea typeface="+mn-ea"/>
                        </a:rPr>
                        <a:t>14</a:t>
                      </a:r>
                      <a:endParaRPr kumimoji="1" lang="ja-JP" altLang="en-US" sz="2800" b="1" dirty="0">
                        <a:solidFill>
                          <a:srgbClr val="FF0000"/>
                        </a:solidFill>
                        <a:latin typeface="+mn-ea"/>
                        <a:ea typeface="+mn-ea"/>
                      </a:endParaRPr>
                    </a:p>
                  </a:txBody>
                  <a:tcPr anchor="ctr"/>
                </a:tc>
                <a:tc>
                  <a:txBody>
                    <a:bodyPr/>
                    <a:lstStyle/>
                    <a:p>
                      <a:pPr algn="ctr"/>
                      <a:r>
                        <a:rPr lang="en-US" altLang="ja-JP" sz="2800" b="1" dirty="0" smtClean="0">
                          <a:solidFill>
                            <a:srgbClr val="FF0000"/>
                          </a:solidFill>
                          <a:latin typeface="+mn-ea"/>
                          <a:ea typeface="+mn-ea"/>
                        </a:rPr>
                        <a:t>29</a:t>
                      </a:r>
                      <a:r>
                        <a:rPr lang="ja-JP" altLang="en-US" sz="2800" b="1" dirty="0" smtClean="0">
                          <a:solidFill>
                            <a:srgbClr val="FF0000"/>
                          </a:solidFill>
                          <a:latin typeface="+mn-ea"/>
                          <a:ea typeface="+mn-ea"/>
                        </a:rPr>
                        <a:t>%</a:t>
                      </a:r>
                      <a:endParaRPr kumimoji="1" lang="ja-JP" altLang="en-US" sz="2800" b="1" dirty="0">
                        <a:solidFill>
                          <a:srgbClr val="FF0000"/>
                        </a:solidFill>
                        <a:latin typeface="+mn-ea"/>
                        <a:ea typeface="+mn-ea"/>
                      </a:endParaRPr>
                    </a:p>
                  </a:txBody>
                  <a:tcPr anchor="ctr"/>
                </a:tc>
                <a:tc>
                  <a:txBody>
                    <a:bodyPr/>
                    <a:lstStyle/>
                    <a:p>
                      <a:pPr algn="ctr"/>
                      <a:r>
                        <a:rPr kumimoji="1" lang="zh-TW" altLang="en-US" sz="2400" dirty="0" smtClean="0">
                          <a:solidFill>
                            <a:srgbClr val="FF0000"/>
                          </a:solidFill>
                          <a:latin typeface="+mn-ea"/>
                          <a:ea typeface="+mn-ea"/>
                        </a:rPr>
                        <a:t>北海道</a:t>
                      </a:r>
                      <a:r>
                        <a:rPr kumimoji="1" lang="en-US" altLang="zh-TW" sz="2400" dirty="0" smtClean="0">
                          <a:solidFill>
                            <a:srgbClr val="FF0000"/>
                          </a:solidFill>
                          <a:latin typeface="+mn-ea"/>
                          <a:ea typeface="+mn-ea"/>
                        </a:rPr>
                        <a:t>1</a:t>
                      </a:r>
                      <a:r>
                        <a:rPr kumimoji="1" lang="zh-TW" altLang="en-US" sz="2400" dirty="0" smtClean="0">
                          <a:solidFill>
                            <a:srgbClr val="FF0000"/>
                          </a:solidFill>
                          <a:latin typeface="+mn-ea"/>
                          <a:ea typeface="+mn-ea"/>
                        </a:rPr>
                        <a:t>、青森</a:t>
                      </a:r>
                      <a:r>
                        <a:rPr kumimoji="1" lang="en-US" altLang="zh-TW" sz="2400" dirty="0" smtClean="0">
                          <a:solidFill>
                            <a:srgbClr val="FF0000"/>
                          </a:solidFill>
                          <a:latin typeface="+mn-ea"/>
                          <a:ea typeface="+mn-ea"/>
                        </a:rPr>
                        <a:t>1</a:t>
                      </a:r>
                      <a:r>
                        <a:rPr kumimoji="1" lang="zh-TW" altLang="en-US" sz="2400" dirty="0" smtClean="0">
                          <a:solidFill>
                            <a:srgbClr val="FF0000"/>
                          </a:solidFill>
                          <a:latin typeface="+mn-ea"/>
                          <a:ea typeface="+mn-ea"/>
                        </a:rPr>
                        <a:t>、東京</a:t>
                      </a:r>
                      <a:r>
                        <a:rPr kumimoji="1" lang="en-US" altLang="zh-TW" sz="2400" dirty="0" smtClean="0">
                          <a:solidFill>
                            <a:srgbClr val="FF0000"/>
                          </a:solidFill>
                          <a:latin typeface="+mn-ea"/>
                          <a:ea typeface="+mn-ea"/>
                        </a:rPr>
                        <a:t>2</a:t>
                      </a:r>
                      <a:r>
                        <a:rPr kumimoji="1" lang="zh-TW" altLang="en-US" sz="2400" dirty="0" smtClean="0">
                          <a:solidFill>
                            <a:srgbClr val="FF0000"/>
                          </a:solidFill>
                          <a:latin typeface="+mn-ea"/>
                          <a:ea typeface="+mn-ea"/>
                        </a:rPr>
                        <a:t>、静岡</a:t>
                      </a:r>
                      <a:r>
                        <a:rPr kumimoji="1" lang="en-US" altLang="zh-TW" sz="2400" dirty="0" smtClean="0">
                          <a:solidFill>
                            <a:srgbClr val="FF0000"/>
                          </a:solidFill>
                          <a:latin typeface="+mn-ea"/>
                          <a:ea typeface="+mn-ea"/>
                        </a:rPr>
                        <a:t>1</a:t>
                      </a:r>
                      <a:r>
                        <a:rPr kumimoji="1" lang="zh-TW" altLang="en-US" sz="2400" dirty="0" smtClean="0">
                          <a:solidFill>
                            <a:srgbClr val="FF0000"/>
                          </a:solidFill>
                          <a:latin typeface="+mn-ea"/>
                          <a:ea typeface="+mn-ea"/>
                        </a:rPr>
                        <a:t>、愛知</a:t>
                      </a:r>
                      <a:r>
                        <a:rPr kumimoji="1" lang="en-US" altLang="zh-TW" sz="2400" dirty="0" smtClean="0">
                          <a:solidFill>
                            <a:srgbClr val="FF0000"/>
                          </a:solidFill>
                          <a:latin typeface="+mn-ea"/>
                          <a:ea typeface="+mn-ea"/>
                        </a:rPr>
                        <a:t>2</a:t>
                      </a:r>
                      <a:r>
                        <a:rPr kumimoji="1" lang="zh-TW" altLang="en-US" sz="2400" dirty="0" smtClean="0">
                          <a:solidFill>
                            <a:srgbClr val="FF0000"/>
                          </a:solidFill>
                          <a:latin typeface="+mn-ea"/>
                          <a:ea typeface="+mn-ea"/>
                        </a:rPr>
                        <a:t>、大阪</a:t>
                      </a:r>
                      <a:r>
                        <a:rPr kumimoji="1" lang="en-US" altLang="zh-TW" sz="2400" dirty="0" smtClean="0">
                          <a:solidFill>
                            <a:srgbClr val="FF0000"/>
                          </a:solidFill>
                          <a:latin typeface="+mn-ea"/>
                          <a:ea typeface="+mn-ea"/>
                        </a:rPr>
                        <a:t>3</a:t>
                      </a:r>
                      <a:r>
                        <a:rPr kumimoji="1" lang="zh-TW" altLang="en-US" sz="2400" dirty="0" smtClean="0">
                          <a:solidFill>
                            <a:srgbClr val="FF0000"/>
                          </a:solidFill>
                          <a:latin typeface="+mn-ea"/>
                          <a:ea typeface="+mn-ea"/>
                        </a:rPr>
                        <a:t>、兵庫</a:t>
                      </a:r>
                      <a:r>
                        <a:rPr kumimoji="1" lang="en-US" altLang="zh-TW" sz="2400" dirty="0" smtClean="0">
                          <a:solidFill>
                            <a:srgbClr val="FF0000"/>
                          </a:solidFill>
                          <a:latin typeface="+mn-ea"/>
                          <a:ea typeface="+mn-ea"/>
                        </a:rPr>
                        <a:t>1</a:t>
                      </a:r>
                      <a:r>
                        <a:rPr kumimoji="1" lang="zh-TW" altLang="en-US" sz="2400" dirty="0" smtClean="0">
                          <a:solidFill>
                            <a:srgbClr val="FF0000"/>
                          </a:solidFill>
                          <a:latin typeface="+mn-ea"/>
                          <a:ea typeface="+mn-ea"/>
                        </a:rPr>
                        <a:t>、広島</a:t>
                      </a:r>
                      <a:r>
                        <a:rPr kumimoji="1" lang="en-US" altLang="zh-TW" sz="2400" dirty="0" smtClean="0">
                          <a:solidFill>
                            <a:srgbClr val="FF0000"/>
                          </a:solidFill>
                          <a:latin typeface="+mn-ea"/>
                          <a:ea typeface="+mn-ea"/>
                        </a:rPr>
                        <a:t>2</a:t>
                      </a:r>
                      <a:r>
                        <a:rPr kumimoji="1" lang="zh-TW" altLang="en-US" sz="2400" dirty="0" smtClean="0">
                          <a:solidFill>
                            <a:srgbClr val="FF0000"/>
                          </a:solidFill>
                          <a:latin typeface="+mn-ea"/>
                          <a:ea typeface="+mn-ea"/>
                        </a:rPr>
                        <a:t>、愛媛</a:t>
                      </a:r>
                      <a:r>
                        <a:rPr kumimoji="1" lang="en-US" altLang="zh-TW" sz="2400" dirty="0" smtClean="0">
                          <a:solidFill>
                            <a:srgbClr val="FF0000"/>
                          </a:solidFill>
                          <a:latin typeface="+mn-ea"/>
                          <a:ea typeface="+mn-ea"/>
                        </a:rPr>
                        <a:t>1</a:t>
                      </a:r>
                      <a:r>
                        <a:rPr kumimoji="1" lang="zh-TW" altLang="en-US" sz="2400" dirty="0" smtClean="0">
                          <a:solidFill>
                            <a:srgbClr val="FF0000"/>
                          </a:solidFill>
                          <a:latin typeface="+mn-ea"/>
                          <a:ea typeface="+mn-ea"/>
                        </a:rPr>
                        <a:t>、</a:t>
                      </a:r>
                      <a:endParaRPr kumimoji="1" lang="ja-JP" altLang="en-US" sz="2400" dirty="0">
                        <a:solidFill>
                          <a:srgbClr val="FF0000"/>
                        </a:solidFill>
                        <a:latin typeface="+mn-ea"/>
                        <a:ea typeface="+mn-ea"/>
                      </a:endParaRPr>
                    </a:p>
                  </a:txBody>
                  <a:tcPr anchor="ctr"/>
                </a:tc>
                <a:extLst>
                  <a:ext uri="{0D108BD9-81ED-4DB2-BD59-A6C34878D82A}">
                    <a16:rowId xmlns="" xmlns:a16="http://schemas.microsoft.com/office/drawing/2014/main" val="4098044854"/>
                  </a:ext>
                </a:extLst>
              </a:tr>
              <a:tr h="867112">
                <a:tc>
                  <a:txBody>
                    <a:bodyPr/>
                    <a:lstStyle/>
                    <a:p>
                      <a:pPr algn="ctr"/>
                      <a:r>
                        <a:rPr lang="ja-JP" altLang="en-US" sz="2800" dirty="0" smtClean="0">
                          <a:solidFill>
                            <a:schemeClr val="tx1"/>
                          </a:solidFill>
                        </a:rPr>
                        <a:t>総数</a:t>
                      </a:r>
                      <a:endParaRPr lang="ja-JP" altLang="en-US" sz="2800" dirty="0">
                        <a:solidFill>
                          <a:schemeClr val="tx1"/>
                        </a:solidFill>
                      </a:endParaRPr>
                    </a:p>
                  </a:txBody>
                  <a:tcPr anchor="ctr"/>
                </a:tc>
                <a:tc>
                  <a:txBody>
                    <a:bodyPr/>
                    <a:lstStyle/>
                    <a:p>
                      <a:pPr algn="ctr"/>
                      <a:r>
                        <a:rPr kumimoji="1" lang="en-US" altLang="ja-JP" sz="2800" dirty="0" smtClean="0">
                          <a:solidFill>
                            <a:schemeClr val="tx1"/>
                          </a:solidFill>
                          <a:latin typeface="+mn-ea"/>
                          <a:ea typeface="+mn-ea"/>
                        </a:rPr>
                        <a:t>49</a:t>
                      </a:r>
                      <a:endParaRPr kumimoji="1" lang="ja-JP" altLang="en-US" sz="2800" dirty="0">
                        <a:solidFill>
                          <a:schemeClr val="tx1"/>
                        </a:solidFill>
                        <a:latin typeface="+mn-ea"/>
                        <a:ea typeface="+mn-ea"/>
                      </a:endParaRPr>
                    </a:p>
                  </a:txBody>
                  <a:tcPr anchor="ctr"/>
                </a:tc>
                <a:tc>
                  <a:txBody>
                    <a:bodyPr/>
                    <a:lstStyle/>
                    <a:p>
                      <a:pPr algn="ctr"/>
                      <a:endParaRPr kumimoji="1" lang="ja-JP" altLang="en-US" sz="2800" dirty="0">
                        <a:solidFill>
                          <a:schemeClr val="tx1"/>
                        </a:solidFill>
                        <a:latin typeface="+mn-ea"/>
                        <a:ea typeface="+mn-ea"/>
                      </a:endParaRPr>
                    </a:p>
                  </a:txBody>
                  <a:tcPr anchor="ctr"/>
                </a:tc>
                <a:tc>
                  <a:txBody>
                    <a:bodyPr/>
                    <a:lstStyle/>
                    <a:p>
                      <a:pPr algn="ctr"/>
                      <a:endParaRPr kumimoji="1" lang="ja-JP" altLang="en-US" sz="2400" dirty="0">
                        <a:solidFill>
                          <a:schemeClr val="tx1"/>
                        </a:solidFill>
                        <a:latin typeface="+mn-ea"/>
                        <a:ea typeface="+mn-ea"/>
                      </a:endParaRPr>
                    </a:p>
                  </a:txBody>
                  <a:tcPr anchor="ct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63380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C2B886DF-4FFD-4455-BBA7-9F0E520F255C}"/>
              </a:ext>
            </a:extLst>
          </p:cNvPr>
          <p:cNvSpPr>
            <a:spLocks noGrp="1"/>
          </p:cNvSpPr>
          <p:nvPr>
            <p:ph type="title"/>
          </p:nvPr>
        </p:nvSpPr>
        <p:spPr>
          <a:xfrm>
            <a:off x="1155700" y="542261"/>
            <a:ext cx="9862820" cy="1158948"/>
          </a:xfrm>
        </p:spPr>
        <p:txBody>
          <a:bodyPr>
            <a:normAutofit/>
          </a:bodyPr>
          <a:lstStyle/>
          <a:p>
            <a:pPr algn="ctr"/>
            <a:r>
              <a:rPr lang="ja-JP" altLang="en-US" sz="3600" dirty="0" smtClean="0">
                <a:solidFill>
                  <a:srgbClr val="000000"/>
                </a:solidFill>
                <a:latin typeface="+mn-ea"/>
                <a:ea typeface="+mn-ea"/>
              </a:rPr>
              <a:t>２．拒否</a:t>
            </a:r>
            <a:r>
              <a:rPr lang="ja-JP" altLang="en-US" sz="3600" dirty="0">
                <a:solidFill>
                  <a:srgbClr val="000000"/>
                </a:solidFill>
                <a:latin typeface="+mn-ea"/>
                <a:ea typeface="+mn-ea"/>
              </a:rPr>
              <a:t>の詳細　</a:t>
            </a:r>
            <a:r>
              <a:rPr lang="ja-JP" altLang="en-US" sz="3600" dirty="0" smtClean="0">
                <a:solidFill>
                  <a:srgbClr val="000000"/>
                </a:solidFill>
                <a:latin typeface="+mn-ea"/>
                <a:ea typeface="+mn-ea"/>
              </a:rPr>
              <a:t>④その他</a:t>
            </a:r>
            <a:r>
              <a:rPr lang="en-US" altLang="ja-JP" sz="3600" dirty="0" smtClean="0">
                <a:solidFill>
                  <a:srgbClr val="000000"/>
                </a:solidFill>
                <a:latin typeface="+mn-ea"/>
                <a:ea typeface="+mn-ea"/>
              </a:rPr>
              <a:t/>
            </a:r>
            <a:br>
              <a:rPr lang="en-US" altLang="ja-JP" sz="3600" dirty="0" smtClean="0">
                <a:solidFill>
                  <a:srgbClr val="000000"/>
                </a:solidFill>
                <a:latin typeface="+mn-ea"/>
                <a:ea typeface="+mn-ea"/>
              </a:rPr>
            </a:br>
            <a:r>
              <a:rPr lang="ja-JP" altLang="en-US" sz="3200" dirty="0" smtClean="0">
                <a:solidFill>
                  <a:srgbClr val="000000"/>
                </a:solidFill>
                <a:latin typeface="+mn-ea"/>
                <a:ea typeface="+mn-ea"/>
              </a:rPr>
              <a:t>（営業所で予約</a:t>
            </a:r>
            <a:r>
              <a:rPr lang="en-US" altLang="ja-JP" sz="3200" dirty="0" smtClean="0">
                <a:solidFill>
                  <a:srgbClr val="000000"/>
                </a:solidFill>
                <a:latin typeface="+mn-ea"/>
                <a:ea typeface="+mn-ea"/>
              </a:rPr>
              <a:t>1</a:t>
            </a:r>
            <a:r>
              <a:rPr lang="ja-JP" altLang="en-US" sz="3200" dirty="0" err="1" smtClean="0">
                <a:solidFill>
                  <a:srgbClr val="000000"/>
                </a:solidFill>
                <a:latin typeface="+mn-ea"/>
                <a:ea typeface="+mn-ea"/>
              </a:rPr>
              <a:t>、</a:t>
            </a:r>
            <a:r>
              <a:rPr lang="ja-JP" altLang="en-US" sz="3200" dirty="0" smtClean="0">
                <a:solidFill>
                  <a:srgbClr val="000000"/>
                </a:solidFill>
                <a:latin typeface="+mn-ea"/>
                <a:ea typeface="+mn-ea"/>
              </a:rPr>
              <a:t>配車アプリ</a:t>
            </a:r>
            <a:r>
              <a:rPr lang="en-US" altLang="ja-JP" sz="3200" dirty="0" smtClean="0">
                <a:solidFill>
                  <a:srgbClr val="000000"/>
                </a:solidFill>
                <a:latin typeface="+mn-ea"/>
                <a:ea typeface="+mn-ea"/>
              </a:rPr>
              <a:t>3</a:t>
            </a:r>
            <a:r>
              <a:rPr lang="ja-JP" altLang="en-US" sz="3200" dirty="0" err="1" smtClean="0">
                <a:solidFill>
                  <a:srgbClr val="000000"/>
                </a:solidFill>
                <a:latin typeface="+mn-ea"/>
                <a:ea typeface="+mn-ea"/>
              </a:rPr>
              <a:t>、</a:t>
            </a:r>
            <a:r>
              <a:rPr lang="ja-JP" altLang="en-US" sz="3200" dirty="0" smtClean="0">
                <a:solidFill>
                  <a:srgbClr val="000000"/>
                </a:solidFill>
                <a:latin typeface="+mn-ea"/>
                <a:ea typeface="+mn-ea"/>
              </a:rPr>
              <a:t>未記入</a:t>
            </a:r>
            <a:r>
              <a:rPr lang="en-US" altLang="ja-JP" sz="3200" dirty="0" smtClean="0">
                <a:solidFill>
                  <a:srgbClr val="000000"/>
                </a:solidFill>
                <a:latin typeface="+mn-ea"/>
                <a:ea typeface="+mn-ea"/>
              </a:rPr>
              <a:t>5</a:t>
            </a:r>
            <a:r>
              <a:rPr lang="ja-JP" altLang="en-US" sz="3200" dirty="0" smtClean="0">
                <a:solidFill>
                  <a:srgbClr val="000000"/>
                </a:solidFill>
                <a:latin typeface="+mn-ea"/>
                <a:ea typeface="+mn-ea"/>
              </a:rPr>
              <a:t>）</a:t>
            </a:r>
            <a:endParaRPr lang="ja-JP" altLang="en-US" sz="3200" dirty="0">
              <a:latin typeface="+mn-ea"/>
              <a:ea typeface="+mn-ea"/>
            </a:endParaRPr>
          </a:p>
        </p:txBody>
      </p:sp>
      <p:graphicFrame>
        <p:nvGraphicFramePr>
          <p:cNvPr id="4" name="表 4">
            <a:extLst>
              <a:ext uri="{FF2B5EF4-FFF2-40B4-BE49-F238E27FC236}">
                <a16:creationId xmlns="" xmlns:a16="http://schemas.microsoft.com/office/drawing/2014/main" id="{08627DB8-3223-4A48-B96C-6CBD5CDE2D05}"/>
              </a:ext>
            </a:extLst>
          </p:cNvPr>
          <p:cNvGraphicFramePr>
            <a:graphicFrameLocks noGrp="1"/>
          </p:cNvGraphicFramePr>
          <p:nvPr>
            <p:ph idx="1"/>
            <p:extLst/>
          </p:nvPr>
        </p:nvGraphicFramePr>
        <p:xfrm>
          <a:off x="1390831" y="2428971"/>
          <a:ext cx="9799683" cy="3119496"/>
        </p:xfrm>
        <a:graphic>
          <a:graphicData uri="http://schemas.openxmlformats.org/drawingml/2006/table">
            <a:tbl>
              <a:tblPr firstRow="1" bandRow="1">
                <a:tableStyleId>{21E4AEA4-8DFA-4A89-87EB-49C32662AFE0}</a:tableStyleId>
              </a:tblPr>
              <a:tblGrid>
                <a:gridCol w="3407591">
                  <a:extLst>
                    <a:ext uri="{9D8B030D-6E8A-4147-A177-3AD203B41FA5}">
                      <a16:colId xmlns="" xmlns:a16="http://schemas.microsoft.com/office/drawing/2014/main" val="2460838247"/>
                    </a:ext>
                  </a:extLst>
                </a:gridCol>
                <a:gridCol w="1480458">
                  <a:extLst>
                    <a:ext uri="{9D8B030D-6E8A-4147-A177-3AD203B41FA5}">
                      <a16:colId xmlns="" xmlns:a16="http://schemas.microsoft.com/office/drawing/2014/main" val="1764204962"/>
                    </a:ext>
                  </a:extLst>
                </a:gridCol>
                <a:gridCol w="1497874">
                  <a:extLst>
                    <a:ext uri="{9D8B030D-6E8A-4147-A177-3AD203B41FA5}">
                      <a16:colId xmlns="" xmlns:a16="http://schemas.microsoft.com/office/drawing/2014/main" val="2464851727"/>
                    </a:ext>
                  </a:extLst>
                </a:gridCol>
                <a:gridCol w="3413760">
                  <a:extLst>
                    <a:ext uri="{9D8B030D-6E8A-4147-A177-3AD203B41FA5}">
                      <a16:colId xmlns="" xmlns:a16="http://schemas.microsoft.com/office/drawing/2014/main" val="624248848"/>
                    </a:ext>
                  </a:extLst>
                </a:gridCol>
              </a:tblGrid>
              <a:tr h="0">
                <a:tc>
                  <a:txBody>
                    <a:bodyPr/>
                    <a:lstStyle/>
                    <a:p>
                      <a:pPr algn="ctr"/>
                      <a:endParaRPr kumimoji="1" lang="ja-JP" altLang="en-US" sz="2400" dirty="0"/>
                    </a:p>
                  </a:txBody>
                  <a:tcPr anchor="ctr"/>
                </a:tc>
                <a:tc>
                  <a:txBody>
                    <a:bodyPr/>
                    <a:lstStyle/>
                    <a:p>
                      <a:pPr algn="ctr"/>
                      <a:r>
                        <a:rPr lang="ja-JP" altLang="en-US" sz="2800" dirty="0"/>
                        <a:t>件数</a:t>
                      </a:r>
                      <a:endParaRPr kumimoji="1" lang="ja-JP" altLang="en-US" sz="2800" dirty="0"/>
                    </a:p>
                  </a:txBody>
                  <a:tcPr anchor="ctr"/>
                </a:tc>
                <a:tc>
                  <a:txBody>
                    <a:bodyPr/>
                    <a:lstStyle/>
                    <a:p>
                      <a:pPr algn="ctr"/>
                      <a:r>
                        <a:rPr kumimoji="1" lang="ja-JP" altLang="en-US" sz="2800" dirty="0" smtClean="0"/>
                        <a:t>比率</a:t>
                      </a:r>
                      <a:endParaRPr kumimoji="1" lang="ja-JP" altLang="en-US" sz="2800" dirty="0"/>
                    </a:p>
                  </a:txBody>
                  <a:tcPr anchor="ctr"/>
                </a:tc>
                <a:tc>
                  <a:txBody>
                    <a:bodyPr/>
                    <a:lstStyle/>
                    <a:p>
                      <a:pPr algn="ctr"/>
                      <a:r>
                        <a:rPr kumimoji="1" lang="ja-JP" altLang="en-US" sz="2400" dirty="0" smtClean="0"/>
                        <a:t>内訳</a:t>
                      </a:r>
                      <a:endParaRPr kumimoji="1" lang="ja-JP" altLang="en-US" sz="2400" dirty="0"/>
                    </a:p>
                  </a:txBody>
                  <a:tcPr anchor="ctr"/>
                </a:tc>
                <a:extLst>
                  <a:ext uri="{0D108BD9-81ED-4DB2-BD59-A6C34878D82A}">
                    <a16:rowId xmlns="" xmlns:a16="http://schemas.microsoft.com/office/drawing/2014/main" val="1451126459"/>
                  </a:ext>
                </a:extLst>
              </a:tr>
              <a:tr h="867112">
                <a:tc>
                  <a:txBody>
                    <a:bodyPr/>
                    <a:lstStyle/>
                    <a:p>
                      <a:pPr algn="ctr"/>
                      <a:r>
                        <a:rPr kumimoji="1" lang="ja-JP" altLang="en-US" sz="2800" dirty="0" smtClean="0"/>
                        <a:t>乗れた</a:t>
                      </a:r>
                      <a:endParaRPr kumimoji="1" lang="ja-JP" altLang="en-US" sz="2800" dirty="0"/>
                    </a:p>
                  </a:txBody>
                  <a:tcPr anchor="ctr"/>
                </a:tc>
                <a:tc>
                  <a:txBody>
                    <a:bodyPr/>
                    <a:lstStyle/>
                    <a:p>
                      <a:pPr algn="ctr"/>
                      <a:r>
                        <a:rPr kumimoji="1" lang="en-US" altLang="ja-JP" sz="2800" dirty="0" smtClean="0">
                          <a:latin typeface="+mn-ea"/>
                          <a:ea typeface="+mn-ea"/>
                        </a:rPr>
                        <a:t>5</a:t>
                      </a:r>
                      <a:endParaRPr kumimoji="1" lang="ja-JP" altLang="en-US" sz="2800" dirty="0">
                        <a:latin typeface="+mn-ea"/>
                        <a:ea typeface="+mn-ea"/>
                      </a:endParaRPr>
                    </a:p>
                  </a:txBody>
                  <a:tcPr anchor="ctr"/>
                </a:tc>
                <a:tc>
                  <a:txBody>
                    <a:bodyPr/>
                    <a:lstStyle/>
                    <a:p>
                      <a:pPr algn="ctr"/>
                      <a:r>
                        <a:rPr lang="en-US" altLang="ja-JP" sz="2800" dirty="0" smtClean="0">
                          <a:latin typeface="+mn-ea"/>
                          <a:ea typeface="+mn-ea"/>
                        </a:rPr>
                        <a:t>56</a:t>
                      </a:r>
                      <a:r>
                        <a:rPr lang="ja-JP" altLang="en-US" sz="2800" dirty="0" smtClean="0">
                          <a:latin typeface="+mn-ea"/>
                          <a:ea typeface="+mn-ea"/>
                        </a:rPr>
                        <a:t>%</a:t>
                      </a:r>
                      <a:endParaRPr kumimoji="1" lang="ja-JP" altLang="en-US" sz="2800" dirty="0">
                        <a:latin typeface="+mn-ea"/>
                        <a:ea typeface="+mn-ea"/>
                      </a:endParaRPr>
                    </a:p>
                  </a:txBody>
                  <a:tcPr anchor="ctr"/>
                </a:tc>
                <a:tc>
                  <a:txBody>
                    <a:bodyPr/>
                    <a:lstStyle/>
                    <a:p>
                      <a:pPr algn="ctr"/>
                      <a:endParaRPr kumimoji="1" lang="ja-JP" altLang="en-US" sz="2400" dirty="0">
                        <a:latin typeface="+mn-ea"/>
                        <a:ea typeface="+mn-ea"/>
                      </a:endParaRPr>
                    </a:p>
                  </a:txBody>
                  <a:tcPr anchor="ctr"/>
                </a:tc>
                <a:extLst>
                  <a:ext uri="{0D108BD9-81ED-4DB2-BD59-A6C34878D82A}">
                    <a16:rowId xmlns="" xmlns:a16="http://schemas.microsoft.com/office/drawing/2014/main" val="1936650878"/>
                  </a:ext>
                </a:extLst>
              </a:tr>
              <a:tr h="867112">
                <a:tc>
                  <a:txBody>
                    <a:bodyPr/>
                    <a:lstStyle/>
                    <a:p>
                      <a:pPr algn="ctr"/>
                      <a:r>
                        <a:rPr lang="ja-JP" altLang="en-US" sz="2800" b="1" dirty="0" smtClean="0">
                          <a:solidFill>
                            <a:schemeClr val="tx1"/>
                          </a:solidFill>
                        </a:rPr>
                        <a:t>乗れなかった</a:t>
                      </a:r>
                      <a:endParaRPr lang="ja-JP" altLang="en-US" sz="2800" b="1" dirty="0">
                        <a:solidFill>
                          <a:schemeClr val="tx1"/>
                        </a:solidFill>
                      </a:endParaRPr>
                    </a:p>
                  </a:txBody>
                  <a:tcPr anchor="ctr"/>
                </a:tc>
                <a:tc>
                  <a:txBody>
                    <a:bodyPr/>
                    <a:lstStyle/>
                    <a:p>
                      <a:pPr algn="ctr"/>
                      <a:r>
                        <a:rPr kumimoji="1" lang="en-US" altLang="ja-JP" sz="2800" b="1" dirty="0" smtClean="0">
                          <a:solidFill>
                            <a:schemeClr val="tx1"/>
                          </a:solidFill>
                          <a:latin typeface="+mn-ea"/>
                          <a:ea typeface="+mn-ea"/>
                        </a:rPr>
                        <a:t>4</a:t>
                      </a:r>
                      <a:endParaRPr kumimoji="1" lang="ja-JP" altLang="en-US" sz="2800" b="1" dirty="0">
                        <a:solidFill>
                          <a:schemeClr val="tx1"/>
                        </a:solidFill>
                        <a:latin typeface="+mn-ea"/>
                        <a:ea typeface="+mn-ea"/>
                      </a:endParaRPr>
                    </a:p>
                  </a:txBody>
                  <a:tcPr anchor="ctr"/>
                </a:tc>
                <a:tc>
                  <a:txBody>
                    <a:bodyPr/>
                    <a:lstStyle/>
                    <a:p>
                      <a:pPr algn="ctr"/>
                      <a:r>
                        <a:rPr lang="en-US" altLang="ja-JP" sz="2800" b="1" dirty="0" smtClean="0">
                          <a:solidFill>
                            <a:schemeClr val="tx1"/>
                          </a:solidFill>
                          <a:latin typeface="+mn-ea"/>
                          <a:ea typeface="+mn-ea"/>
                        </a:rPr>
                        <a:t>44</a:t>
                      </a:r>
                      <a:r>
                        <a:rPr lang="ja-JP" altLang="en-US" sz="2800" b="1" dirty="0" smtClean="0">
                          <a:solidFill>
                            <a:schemeClr val="tx1"/>
                          </a:solidFill>
                          <a:latin typeface="+mn-ea"/>
                          <a:ea typeface="+mn-ea"/>
                        </a:rPr>
                        <a:t>%</a:t>
                      </a:r>
                      <a:endParaRPr kumimoji="1" lang="ja-JP" altLang="en-US" sz="2800" b="1" dirty="0">
                        <a:solidFill>
                          <a:schemeClr val="tx1"/>
                        </a:solidFill>
                        <a:latin typeface="+mn-ea"/>
                        <a:ea typeface="+mn-ea"/>
                      </a:endParaRPr>
                    </a:p>
                  </a:txBody>
                  <a:tcPr anchor="ctr"/>
                </a:tc>
                <a:tc>
                  <a:txBody>
                    <a:bodyPr/>
                    <a:lstStyle/>
                    <a:p>
                      <a:pPr algn="ctr"/>
                      <a:r>
                        <a:rPr kumimoji="1" lang="ja-JP" altLang="en-US" sz="2400" dirty="0" smtClean="0">
                          <a:solidFill>
                            <a:schemeClr val="tx1"/>
                          </a:solidFill>
                          <a:latin typeface="+mn-ea"/>
                          <a:ea typeface="+mn-ea"/>
                        </a:rPr>
                        <a:t>乗車方法未記入のみ</a:t>
                      </a:r>
                      <a:endParaRPr kumimoji="1" lang="ja-JP" altLang="en-US" sz="2400" dirty="0">
                        <a:solidFill>
                          <a:schemeClr val="tx1"/>
                        </a:solidFill>
                        <a:latin typeface="+mn-ea"/>
                        <a:ea typeface="+mn-ea"/>
                      </a:endParaRPr>
                    </a:p>
                  </a:txBody>
                  <a:tcPr anchor="ctr"/>
                </a:tc>
                <a:extLst>
                  <a:ext uri="{0D108BD9-81ED-4DB2-BD59-A6C34878D82A}">
                    <a16:rowId xmlns="" xmlns:a16="http://schemas.microsoft.com/office/drawing/2014/main" val="4098044854"/>
                  </a:ext>
                </a:extLst>
              </a:tr>
              <a:tr h="867112">
                <a:tc>
                  <a:txBody>
                    <a:bodyPr/>
                    <a:lstStyle/>
                    <a:p>
                      <a:pPr algn="ctr"/>
                      <a:r>
                        <a:rPr lang="ja-JP" altLang="en-US" sz="2800" dirty="0" smtClean="0">
                          <a:solidFill>
                            <a:schemeClr val="tx1"/>
                          </a:solidFill>
                        </a:rPr>
                        <a:t>総数</a:t>
                      </a:r>
                      <a:endParaRPr lang="ja-JP" altLang="en-US" sz="2800" dirty="0">
                        <a:solidFill>
                          <a:schemeClr val="tx1"/>
                        </a:solidFill>
                      </a:endParaRPr>
                    </a:p>
                  </a:txBody>
                  <a:tcPr anchor="ctr"/>
                </a:tc>
                <a:tc>
                  <a:txBody>
                    <a:bodyPr/>
                    <a:lstStyle/>
                    <a:p>
                      <a:pPr algn="ctr"/>
                      <a:r>
                        <a:rPr kumimoji="1" lang="en-US" altLang="ja-JP" sz="2800" dirty="0" smtClean="0">
                          <a:solidFill>
                            <a:schemeClr val="tx1"/>
                          </a:solidFill>
                          <a:latin typeface="+mn-ea"/>
                          <a:ea typeface="+mn-ea"/>
                        </a:rPr>
                        <a:t>9</a:t>
                      </a:r>
                      <a:endParaRPr kumimoji="1" lang="ja-JP" altLang="en-US" sz="2800" dirty="0">
                        <a:solidFill>
                          <a:schemeClr val="tx1"/>
                        </a:solidFill>
                        <a:latin typeface="+mn-ea"/>
                        <a:ea typeface="+mn-ea"/>
                      </a:endParaRPr>
                    </a:p>
                  </a:txBody>
                  <a:tcPr anchor="ctr"/>
                </a:tc>
                <a:tc>
                  <a:txBody>
                    <a:bodyPr/>
                    <a:lstStyle/>
                    <a:p>
                      <a:pPr algn="ctr"/>
                      <a:endParaRPr kumimoji="1" lang="ja-JP" altLang="en-US" sz="2800" dirty="0">
                        <a:solidFill>
                          <a:schemeClr val="tx1"/>
                        </a:solidFill>
                        <a:latin typeface="+mn-ea"/>
                        <a:ea typeface="+mn-ea"/>
                      </a:endParaRPr>
                    </a:p>
                  </a:txBody>
                  <a:tcPr anchor="ctr"/>
                </a:tc>
                <a:tc>
                  <a:txBody>
                    <a:bodyPr/>
                    <a:lstStyle/>
                    <a:p>
                      <a:pPr algn="ctr"/>
                      <a:endParaRPr kumimoji="1" lang="ja-JP" altLang="en-US" sz="2400" dirty="0">
                        <a:solidFill>
                          <a:schemeClr val="tx1"/>
                        </a:solidFill>
                        <a:latin typeface="+mn-ea"/>
                        <a:ea typeface="+mn-ea"/>
                      </a:endParaRPr>
                    </a:p>
                  </a:txBody>
                  <a:tcPr anchor="ct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606337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0368FE8-2631-437F-B06D-78ABD7386C9F}"/>
              </a:ext>
            </a:extLst>
          </p:cNvPr>
          <p:cNvSpPr>
            <a:spLocks noGrp="1"/>
          </p:cNvSpPr>
          <p:nvPr>
            <p:ph type="title"/>
          </p:nvPr>
        </p:nvSpPr>
        <p:spPr>
          <a:xfrm>
            <a:off x="707571" y="609600"/>
            <a:ext cx="10796451" cy="657860"/>
          </a:xfrm>
        </p:spPr>
        <p:txBody>
          <a:bodyPr>
            <a:normAutofit/>
          </a:bodyPr>
          <a:lstStyle/>
          <a:p>
            <a:pPr algn="ctr"/>
            <a:r>
              <a:rPr lang="ja-JP" altLang="en-US" sz="3600" dirty="0" smtClean="0">
                <a:ea typeface="ＭＳ ゴシック"/>
              </a:rPr>
              <a:t>３．流し　何台目</a:t>
            </a:r>
            <a:r>
              <a:rPr lang="ja-JP" altLang="en-US" sz="3600" dirty="0">
                <a:ea typeface="ＭＳ ゴシック"/>
              </a:rPr>
              <a:t>で乗れた</a:t>
            </a:r>
            <a:r>
              <a:rPr lang="ja-JP" altLang="en-US" sz="3600" dirty="0" smtClean="0">
                <a:ea typeface="ＭＳ ゴシック"/>
              </a:rPr>
              <a:t>か</a:t>
            </a:r>
            <a:endParaRPr lang="ja-JP" altLang="en-US" sz="2800" dirty="0">
              <a:ea typeface="ＭＳ ゴシック"/>
            </a:endParaRPr>
          </a:p>
        </p:txBody>
      </p:sp>
      <p:graphicFrame>
        <p:nvGraphicFramePr>
          <p:cNvPr id="4" name="表 4">
            <a:extLst>
              <a:ext uri="{FF2B5EF4-FFF2-40B4-BE49-F238E27FC236}">
                <a16:creationId xmlns="" xmlns:a16="http://schemas.microsoft.com/office/drawing/2014/main" id="{E0B8771F-B50E-4550-AA3E-0B59B3B2480A}"/>
              </a:ext>
            </a:extLst>
          </p:cNvPr>
          <p:cNvGraphicFramePr>
            <a:graphicFrameLocks noGrp="1"/>
          </p:cNvGraphicFramePr>
          <p:nvPr>
            <p:ph idx="1"/>
            <p:extLst>
              <p:ext uri="{D42A27DB-BD31-4B8C-83A1-F6EECF244321}">
                <p14:modId xmlns:p14="http://schemas.microsoft.com/office/powerpoint/2010/main" val="1089490860"/>
              </p:ext>
            </p:extLst>
          </p:nvPr>
        </p:nvGraphicFramePr>
        <p:xfrm>
          <a:off x="1013162" y="1509021"/>
          <a:ext cx="9768839" cy="4522976"/>
        </p:xfrm>
        <a:graphic>
          <a:graphicData uri="http://schemas.openxmlformats.org/drawingml/2006/table">
            <a:tbl>
              <a:tblPr firstRow="1" bandRow="1">
                <a:tableStyleId>{5C22544A-7EE6-4342-B048-85BDC9FD1C3A}</a:tableStyleId>
              </a:tblPr>
              <a:tblGrid>
                <a:gridCol w="2084302">
                  <a:extLst>
                    <a:ext uri="{9D8B030D-6E8A-4147-A177-3AD203B41FA5}">
                      <a16:colId xmlns="" xmlns:a16="http://schemas.microsoft.com/office/drawing/2014/main" val="2670162597"/>
                    </a:ext>
                  </a:extLst>
                </a:gridCol>
                <a:gridCol w="1127577">
                  <a:extLst>
                    <a:ext uri="{9D8B030D-6E8A-4147-A177-3AD203B41FA5}">
                      <a16:colId xmlns="" xmlns:a16="http://schemas.microsoft.com/office/drawing/2014/main" val="705083816"/>
                    </a:ext>
                  </a:extLst>
                </a:gridCol>
                <a:gridCol w="1436322">
                  <a:extLst>
                    <a:ext uri="{9D8B030D-6E8A-4147-A177-3AD203B41FA5}">
                      <a16:colId xmlns="" xmlns:a16="http://schemas.microsoft.com/office/drawing/2014/main" val="1143469221"/>
                    </a:ext>
                  </a:extLst>
                </a:gridCol>
                <a:gridCol w="1323702">
                  <a:extLst>
                    <a:ext uri="{9D8B030D-6E8A-4147-A177-3AD203B41FA5}">
                      <a16:colId xmlns="" xmlns:a16="http://schemas.microsoft.com/office/drawing/2014/main" val="2300269402"/>
                    </a:ext>
                  </a:extLst>
                </a:gridCol>
                <a:gridCol w="1715589">
                  <a:extLst>
                    <a:ext uri="{9D8B030D-6E8A-4147-A177-3AD203B41FA5}">
                      <a16:colId xmlns="" xmlns:a16="http://schemas.microsoft.com/office/drawing/2014/main" val="2836592962"/>
                    </a:ext>
                  </a:extLst>
                </a:gridCol>
                <a:gridCol w="2081347">
                  <a:extLst>
                    <a:ext uri="{9D8B030D-6E8A-4147-A177-3AD203B41FA5}">
                      <a16:colId xmlns="" xmlns:a16="http://schemas.microsoft.com/office/drawing/2014/main" val="20005"/>
                    </a:ext>
                  </a:extLst>
                </a:gridCol>
              </a:tblGrid>
              <a:tr h="529610">
                <a:tc>
                  <a:txBody>
                    <a:bodyPr/>
                    <a:lstStyle/>
                    <a:p>
                      <a:endParaRPr kumimoji="1" lang="ja-JP" altLang="en-US" sz="2400" dirty="0"/>
                    </a:p>
                  </a:txBody>
                  <a:tcPr anchor="ctr"/>
                </a:tc>
                <a:tc>
                  <a:txBody>
                    <a:bodyPr/>
                    <a:lstStyle/>
                    <a:p>
                      <a:pPr algn="ctr"/>
                      <a:r>
                        <a:rPr lang="ja-JP" altLang="en-US" sz="2400" dirty="0"/>
                        <a:t>手動</a:t>
                      </a:r>
                      <a:endParaRPr kumimoji="1" lang="ja-JP" altLang="en-US" sz="2400" dirty="0"/>
                    </a:p>
                  </a:txBody>
                  <a:tcPr anchor="ctr"/>
                </a:tc>
                <a:tc>
                  <a:txBody>
                    <a:bodyPr/>
                    <a:lstStyle/>
                    <a:p>
                      <a:pPr algn="ctr"/>
                      <a:r>
                        <a:rPr lang="ja-JP" altLang="en-US" sz="2400" dirty="0"/>
                        <a:t>簡易電動</a:t>
                      </a:r>
                      <a:endParaRPr kumimoji="1" lang="ja-JP" altLang="en-US" sz="2400" dirty="0"/>
                    </a:p>
                  </a:txBody>
                  <a:tcPr anchor="ctr"/>
                </a:tc>
                <a:tc>
                  <a:txBody>
                    <a:bodyPr/>
                    <a:lstStyle/>
                    <a:p>
                      <a:pPr algn="ctr"/>
                      <a:r>
                        <a:rPr lang="ja-JP" altLang="en-US" sz="2400" dirty="0"/>
                        <a:t>電動</a:t>
                      </a:r>
                      <a:endParaRPr kumimoji="1" lang="ja-JP" altLang="en-US" sz="2400" dirty="0"/>
                    </a:p>
                  </a:txBody>
                  <a:tcPr anchor="ctr"/>
                </a:tc>
                <a:tc>
                  <a:txBody>
                    <a:bodyPr/>
                    <a:lstStyle/>
                    <a:p>
                      <a:pPr lvl="0" algn="ctr">
                        <a:buNone/>
                      </a:pPr>
                      <a:r>
                        <a:rPr lang="ja-JP" altLang="en-US" sz="2800" dirty="0">
                          <a:solidFill>
                            <a:schemeClr val="tx1"/>
                          </a:solidFill>
                        </a:rPr>
                        <a:t>合計</a:t>
                      </a:r>
                      <a:endParaRPr kumimoji="1" lang="ja-JP" altLang="en-US" sz="2800" dirty="0">
                        <a:solidFill>
                          <a:schemeClr val="tx1"/>
                        </a:solidFill>
                      </a:endParaRPr>
                    </a:p>
                  </a:txBody>
                  <a:tcPr anchor="ctr"/>
                </a:tc>
                <a:tc>
                  <a:txBody>
                    <a:bodyPr/>
                    <a:lstStyle/>
                    <a:p>
                      <a:pPr lvl="0" algn="ctr">
                        <a:buNone/>
                      </a:pPr>
                      <a:r>
                        <a:rPr kumimoji="1" lang="ja-JP" altLang="en-US" sz="2800" dirty="0" smtClean="0">
                          <a:solidFill>
                            <a:srgbClr val="FF0000"/>
                          </a:solidFill>
                        </a:rPr>
                        <a:t>比率</a:t>
                      </a:r>
                      <a:endParaRPr kumimoji="1" lang="ja-JP" altLang="en-US" sz="2800" dirty="0">
                        <a:solidFill>
                          <a:srgbClr val="FF0000"/>
                        </a:solidFill>
                      </a:endParaRPr>
                    </a:p>
                  </a:txBody>
                  <a:tcPr anchor="ctr"/>
                </a:tc>
                <a:extLst>
                  <a:ext uri="{0D108BD9-81ED-4DB2-BD59-A6C34878D82A}">
                    <a16:rowId xmlns="" xmlns:a16="http://schemas.microsoft.com/office/drawing/2014/main" val="3694331888"/>
                  </a:ext>
                </a:extLst>
              </a:tr>
              <a:tr h="529610">
                <a:tc>
                  <a:txBody>
                    <a:bodyPr/>
                    <a:lstStyle/>
                    <a:p>
                      <a:pPr algn="ctr"/>
                      <a:r>
                        <a:rPr lang="ja-JP" altLang="en-US" sz="2400" dirty="0">
                          <a:latin typeface="+mn-ea"/>
                          <a:ea typeface="+mn-ea"/>
                        </a:rPr>
                        <a:t>1台目</a:t>
                      </a:r>
                      <a:endParaRPr kumimoji="1" lang="ja-JP" altLang="en-US" sz="2400" dirty="0">
                        <a:latin typeface="+mn-ea"/>
                        <a:ea typeface="+mn-ea"/>
                      </a:endParaRPr>
                    </a:p>
                  </a:txBody>
                  <a:tcPr anchor="ctr"/>
                </a:tc>
                <a:tc>
                  <a:txBody>
                    <a:bodyPr/>
                    <a:lstStyle/>
                    <a:p>
                      <a:pPr algn="ctr"/>
                      <a:r>
                        <a:rPr lang="ja-JP" altLang="en-US" sz="2000" dirty="0">
                          <a:latin typeface="+mn-ea"/>
                          <a:ea typeface="+mn-ea"/>
                        </a:rPr>
                        <a:t>5</a:t>
                      </a:r>
                      <a:endParaRPr kumimoji="1" lang="ja-JP" altLang="en-US" sz="2000" dirty="0">
                        <a:latin typeface="+mn-ea"/>
                        <a:ea typeface="+mn-ea"/>
                      </a:endParaRPr>
                    </a:p>
                  </a:txBody>
                  <a:tcPr anchor="ctr"/>
                </a:tc>
                <a:tc>
                  <a:txBody>
                    <a:bodyPr/>
                    <a:lstStyle/>
                    <a:p>
                      <a:pPr algn="ctr"/>
                      <a:r>
                        <a:rPr lang="ja-JP" altLang="en-US" sz="2000" dirty="0">
                          <a:latin typeface="+mn-ea"/>
                          <a:ea typeface="+mn-ea"/>
                        </a:rPr>
                        <a:t>3</a:t>
                      </a:r>
                      <a:endParaRPr kumimoji="1" lang="ja-JP" altLang="en-US" sz="2000" dirty="0">
                        <a:latin typeface="+mn-ea"/>
                        <a:ea typeface="+mn-ea"/>
                      </a:endParaRPr>
                    </a:p>
                  </a:txBody>
                  <a:tcPr anchor="ctr"/>
                </a:tc>
                <a:tc>
                  <a:txBody>
                    <a:bodyPr/>
                    <a:lstStyle/>
                    <a:p>
                      <a:pPr algn="ctr"/>
                      <a:r>
                        <a:rPr lang="ja-JP" altLang="en-US" sz="2000" dirty="0">
                          <a:latin typeface="+mn-ea"/>
                          <a:ea typeface="+mn-ea"/>
                        </a:rPr>
                        <a:t>3</a:t>
                      </a:r>
                      <a:endParaRPr kumimoji="1" lang="ja-JP" altLang="en-US" sz="2000" dirty="0">
                        <a:latin typeface="+mn-ea"/>
                        <a:ea typeface="+mn-ea"/>
                      </a:endParaRPr>
                    </a:p>
                  </a:txBody>
                  <a:tcPr anchor="ctr"/>
                </a:tc>
                <a:tc>
                  <a:txBody>
                    <a:bodyPr/>
                    <a:lstStyle/>
                    <a:p>
                      <a:pPr lvl="0" algn="ctr">
                        <a:buNone/>
                      </a:pPr>
                      <a:r>
                        <a:rPr lang="ja-JP" altLang="en-US" sz="2800" dirty="0">
                          <a:solidFill>
                            <a:schemeClr val="tx1"/>
                          </a:solidFill>
                          <a:latin typeface="+mn-ea"/>
                          <a:ea typeface="+mn-ea"/>
                        </a:rPr>
                        <a:t>11</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50%</a:t>
                      </a:r>
                      <a:endParaRPr kumimoji="1" lang="ja-JP" altLang="en-US" sz="2800" dirty="0">
                        <a:solidFill>
                          <a:srgbClr val="FF0000"/>
                        </a:solidFill>
                        <a:latin typeface="+mn-ea"/>
                        <a:ea typeface="+mn-ea"/>
                      </a:endParaRPr>
                    </a:p>
                  </a:txBody>
                  <a:tcPr anchor="ctr"/>
                </a:tc>
                <a:extLst>
                  <a:ext uri="{0D108BD9-81ED-4DB2-BD59-A6C34878D82A}">
                    <a16:rowId xmlns="" xmlns:a16="http://schemas.microsoft.com/office/drawing/2014/main" val="3256409841"/>
                  </a:ext>
                </a:extLst>
              </a:tr>
              <a:tr h="529610">
                <a:tc>
                  <a:txBody>
                    <a:bodyPr/>
                    <a:lstStyle/>
                    <a:p>
                      <a:pPr algn="ctr"/>
                      <a:r>
                        <a:rPr lang="ja-JP" altLang="en-US" sz="2400" dirty="0">
                          <a:latin typeface="+mn-ea"/>
                          <a:ea typeface="+mn-ea"/>
                        </a:rPr>
                        <a:t>2台目</a:t>
                      </a:r>
                      <a:endParaRPr kumimoji="1" lang="ja-JP" altLang="en-US" sz="2400" dirty="0">
                        <a:latin typeface="+mn-ea"/>
                        <a:ea typeface="+mn-ea"/>
                      </a:endParaRPr>
                    </a:p>
                  </a:txBody>
                  <a:tcPr anchor="ctr"/>
                </a:tc>
                <a:tc>
                  <a:txBody>
                    <a:bodyPr/>
                    <a:lstStyle/>
                    <a:p>
                      <a:pPr algn="ctr"/>
                      <a:r>
                        <a:rPr lang="ja-JP" altLang="en-US" sz="2000" dirty="0">
                          <a:latin typeface="+mn-ea"/>
                          <a:ea typeface="+mn-ea"/>
                        </a:rPr>
                        <a:t>1</a:t>
                      </a:r>
                      <a:endParaRPr kumimoji="1" lang="ja-JP" altLang="en-US" sz="2000" dirty="0">
                        <a:latin typeface="+mn-ea"/>
                        <a:ea typeface="+mn-ea"/>
                      </a:endParaRPr>
                    </a:p>
                  </a:txBody>
                  <a:tcPr anchor="ctr"/>
                </a:tc>
                <a:tc>
                  <a:txBody>
                    <a:bodyPr/>
                    <a:lstStyle/>
                    <a:p>
                      <a:pPr algn="ctr"/>
                      <a:r>
                        <a:rPr lang="ja-JP" altLang="en-US" sz="2000" dirty="0">
                          <a:latin typeface="+mn-ea"/>
                          <a:ea typeface="+mn-ea"/>
                        </a:rPr>
                        <a:t>1</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p>
                  </a:txBody>
                  <a:tcPr anchor="ctr"/>
                </a:tc>
                <a:tc>
                  <a:txBody>
                    <a:bodyPr/>
                    <a:lstStyle/>
                    <a:p>
                      <a:pPr lvl="0" algn="ctr">
                        <a:buNone/>
                      </a:pPr>
                      <a:r>
                        <a:rPr lang="ja-JP" altLang="en-US" sz="2800" dirty="0">
                          <a:solidFill>
                            <a:schemeClr val="tx1"/>
                          </a:solidFill>
                          <a:latin typeface="+mn-ea"/>
                          <a:ea typeface="+mn-ea"/>
                        </a:rPr>
                        <a:t>2</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9%</a:t>
                      </a:r>
                      <a:endParaRPr kumimoji="1" lang="ja-JP" altLang="en-US" sz="2800" dirty="0">
                        <a:solidFill>
                          <a:srgbClr val="FF0000"/>
                        </a:solidFill>
                        <a:latin typeface="+mn-ea"/>
                        <a:ea typeface="+mn-ea"/>
                      </a:endParaRPr>
                    </a:p>
                  </a:txBody>
                  <a:tcPr anchor="ctr"/>
                </a:tc>
                <a:extLst>
                  <a:ext uri="{0D108BD9-81ED-4DB2-BD59-A6C34878D82A}">
                    <a16:rowId xmlns="" xmlns:a16="http://schemas.microsoft.com/office/drawing/2014/main" val="841333580"/>
                  </a:ext>
                </a:extLst>
              </a:tr>
              <a:tr h="529610">
                <a:tc>
                  <a:txBody>
                    <a:bodyPr/>
                    <a:lstStyle/>
                    <a:p>
                      <a:pPr algn="ctr"/>
                      <a:r>
                        <a:rPr lang="ja-JP" altLang="en-US" sz="2400" dirty="0">
                          <a:latin typeface="+mn-ea"/>
                          <a:ea typeface="+mn-ea"/>
                        </a:rPr>
                        <a:t>3台目</a:t>
                      </a:r>
                      <a:endParaRPr kumimoji="1" lang="ja-JP" altLang="en-US" sz="2400" dirty="0">
                        <a:latin typeface="+mn-ea"/>
                        <a:ea typeface="+mn-ea"/>
                      </a:endParaRPr>
                    </a:p>
                  </a:txBody>
                  <a:tcPr anchor="ctr"/>
                </a:tc>
                <a:tc>
                  <a:txBody>
                    <a:bodyPr/>
                    <a:lstStyle/>
                    <a:p>
                      <a:pPr algn="ctr"/>
                      <a:r>
                        <a:rPr lang="ja-JP" altLang="en-US" sz="2000" dirty="0">
                          <a:latin typeface="+mn-ea"/>
                          <a:ea typeface="+mn-ea"/>
                        </a:rPr>
                        <a:t>2</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p>
                  </a:txBody>
                  <a:tcPr anchor="ctr"/>
                </a:tc>
                <a:tc>
                  <a:txBody>
                    <a:bodyPr/>
                    <a:lstStyle/>
                    <a:p>
                      <a:pPr algn="ctr"/>
                      <a:r>
                        <a:rPr lang="ja-JP" altLang="en-US" sz="2000" dirty="0">
                          <a:latin typeface="+mn-ea"/>
                          <a:ea typeface="+mn-ea"/>
                        </a:rPr>
                        <a:t>1</a:t>
                      </a:r>
                      <a:endParaRPr kumimoji="1" lang="ja-JP" altLang="en-US" sz="2000" dirty="0">
                        <a:latin typeface="+mn-ea"/>
                        <a:ea typeface="+mn-ea"/>
                      </a:endParaRPr>
                    </a:p>
                  </a:txBody>
                  <a:tcPr anchor="ctr"/>
                </a:tc>
                <a:tc>
                  <a:txBody>
                    <a:bodyPr/>
                    <a:lstStyle/>
                    <a:p>
                      <a:pPr lvl="0" algn="ctr">
                        <a:buNone/>
                      </a:pPr>
                      <a:r>
                        <a:rPr lang="ja-JP" altLang="en-US" sz="2800" dirty="0">
                          <a:solidFill>
                            <a:schemeClr val="tx1"/>
                          </a:solidFill>
                          <a:latin typeface="+mn-ea"/>
                          <a:ea typeface="+mn-ea"/>
                        </a:rPr>
                        <a:t>3</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14%</a:t>
                      </a:r>
                      <a:endParaRPr kumimoji="1" lang="ja-JP" altLang="en-US" sz="2800" dirty="0">
                        <a:solidFill>
                          <a:srgbClr val="FF0000"/>
                        </a:solidFill>
                        <a:latin typeface="+mn-ea"/>
                        <a:ea typeface="+mn-ea"/>
                      </a:endParaRPr>
                    </a:p>
                  </a:txBody>
                  <a:tcPr anchor="ctr"/>
                </a:tc>
                <a:extLst>
                  <a:ext uri="{0D108BD9-81ED-4DB2-BD59-A6C34878D82A}">
                    <a16:rowId xmlns="" xmlns:a16="http://schemas.microsoft.com/office/drawing/2014/main" val="1872103076"/>
                  </a:ext>
                </a:extLst>
              </a:tr>
              <a:tr h="529610">
                <a:tc>
                  <a:txBody>
                    <a:bodyPr/>
                    <a:lstStyle/>
                    <a:p>
                      <a:pPr algn="ctr"/>
                      <a:r>
                        <a:rPr lang="ja-JP" altLang="en-US" sz="2400" dirty="0">
                          <a:latin typeface="+mn-ea"/>
                          <a:ea typeface="+mn-ea"/>
                        </a:rPr>
                        <a:t>4台目</a:t>
                      </a:r>
                      <a:endParaRPr kumimoji="1" lang="ja-JP" altLang="en-US" sz="24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lvl="0" algn="ctr">
                        <a:buNone/>
                      </a:pPr>
                      <a:r>
                        <a:rPr kumimoji="1" lang="en-US" altLang="ja-JP" sz="2800" dirty="0" smtClean="0">
                          <a:solidFill>
                            <a:schemeClr val="tx1"/>
                          </a:solidFill>
                          <a:latin typeface="+mn-ea"/>
                          <a:ea typeface="+mn-ea"/>
                        </a:rPr>
                        <a:t>0</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chemeClr val="tx1"/>
                          </a:solidFill>
                          <a:latin typeface="+mn-ea"/>
                          <a:ea typeface="+mn-ea"/>
                        </a:rPr>
                        <a:t>0%</a:t>
                      </a:r>
                      <a:endParaRPr kumimoji="1" lang="ja-JP" altLang="en-US" sz="2800" dirty="0">
                        <a:solidFill>
                          <a:schemeClr val="tx1"/>
                        </a:solidFill>
                        <a:latin typeface="+mn-ea"/>
                        <a:ea typeface="+mn-ea"/>
                      </a:endParaRPr>
                    </a:p>
                  </a:txBody>
                  <a:tcPr anchor="ctr"/>
                </a:tc>
                <a:extLst>
                  <a:ext uri="{0D108BD9-81ED-4DB2-BD59-A6C34878D82A}">
                    <a16:rowId xmlns="" xmlns:a16="http://schemas.microsoft.com/office/drawing/2014/main" val="569114640"/>
                  </a:ext>
                </a:extLst>
              </a:tr>
              <a:tr h="529610">
                <a:tc>
                  <a:txBody>
                    <a:bodyPr/>
                    <a:lstStyle/>
                    <a:p>
                      <a:pPr algn="ctr"/>
                      <a:r>
                        <a:rPr lang="ja-JP" altLang="en-US" sz="2400" dirty="0">
                          <a:latin typeface="+mn-ea"/>
                          <a:ea typeface="+mn-ea"/>
                        </a:rPr>
                        <a:t>5台目</a:t>
                      </a:r>
                      <a:endParaRPr kumimoji="1" lang="ja-JP" altLang="en-US" sz="24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algn="ctr"/>
                      <a:r>
                        <a:rPr lang="ja-JP" altLang="en-US" sz="2000" dirty="0">
                          <a:latin typeface="+mn-ea"/>
                          <a:ea typeface="+mn-ea"/>
                        </a:rPr>
                        <a:t>1</a:t>
                      </a:r>
                      <a:endParaRPr kumimoji="1" lang="ja-JP" altLang="en-US" sz="2000" dirty="0">
                        <a:latin typeface="+mn-ea"/>
                        <a:ea typeface="+mn-ea"/>
                      </a:endParaRPr>
                    </a:p>
                  </a:txBody>
                  <a:tcPr anchor="ctr"/>
                </a:tc>
                <a:tc>
                  <a:txBody>
                    <a:bodyPr/>
                    <a:lstStyle/>
                    <a:p>
                      <a:pPr lvl="0" algn="ctr">
                        <a:buNone/>
                      </a:pPr>
                      <a:r>
                        <a:rPr lang="ja-JP" altLang="en-US" sz="2800" dirty="0">
                          <a:solidFill>
                            <a:schemeClr val="tx1"/>
                          </a:solidFill>
                          <a:latin typeface="+mn-ea"/>
                          <a:ea typeface="+mn-ea"/>
                        </a:rPr>
                        <a:t>1</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5%</a:t>
                      </a:r>
                      <a:endParaRPr kumimoji="1" lang="ja-JP" altLang="en-US" sz="2800" dirty="0">
                        <a:solidFill>
                          <a:srgbClr val="FF0000"/>
                        </a:solidFill>
                        <a:latin typeface="+mn-ea"/>
                        <a:ea typeface="+mn-ea"/>
                      </a:endParaRPr>
                    </a:p>
                  </a:txBody>
                  <a:tcPr anchor="ctr"/>
                </a:tc>
                <a:extLst>
                  <a:ext uri="{0D108BD9-81ED-4DB2-BD59-A6C34878D82A}">
                    <a16:rowId xmlns="" xmlns:a16="http://schemas.microsoft.com/office/drawing/2014/main" val="1484778544"/>
                  </a:ext>
                </a:extLst>
              </a:tr>
              <a:tr h="522356">
                <a:tc>
                  <a:txBody>
                    <a:bodyPr/>
                    <a:lstStyle/>
                    <a:p>
                      <a:pPr lvl="0" algn="ctr">
                        <a:buNone/>
                      </a:pPr>
                      <a:r>
                        <a:rPr kumimoji="1" lang="ja-JP" altLang="en-US" sz="2400" dirty="0" smtClean="0">
                          <a:solidFill>
                            <a:srgbClr val="FF0000"/>
                          </a:solidFill>
                          <a:latin typeface="+mn-ea"/>
                          <a:ea typeface="+mn-ea"/>
                        </a:rPr>
                        <a:t>乗車出来なかった</a:t>
                      </a:r>
                      <a:endParaRPr kumimoji="1" lang="ja-JP" altLang="en-US" sz="2400" dirty="0">
                        <a:solidFill>
                          <a:srgbClr val="FF0000"/>
                        </a:solidFill>
                        <a:latin typeface="+mn-ea"/>
                        <a:ea typeface="+mn-ea"/>
                      </a:endParaRPr>
                    </a:p>
                  </a:txBody>
                  <a:tcPr anchor="ctr"/>
                </a:tc>
                <a:tc>
                  <a:txBody>
                    <a:bodyPr/>
                    <a:lstStyle/>
                    <a:p>
                      <a:pPr lvl="0" algn="ctr">
                        <a:buNone/>
                      </a:pPr>
                      <a:r>
                        <a:rPr kumimoji="1" lang="en-US" altLang="ja-JP" sz="2000" dirty="0" smtClean="0">
                          <a:solidFill>
                            <a:srgbClr val="FF0000"/>
                          </a:solidFill>
                          <a:latin typeface="+mn-ea"/>
                          <a:ea typeface="+mn-ea"/>
                        </a:rPr>
                        <a:t>3</a:t>
                      </a:r>
                      <a:endParaRPr kumimoji="1" lang="ja-JP" altLang="en-US" sz="2000" dirty="0">
                        <a:solidFill>
                          <a:srgbClr val="FF0000"/>
                        </a:solidFill>
                        <a:latin typeface="+mn-ea"/>
                        <a:ea typeface="+mn-ea"/>
                      </a:endParaRPr>
                    </a:p>
                  </a:txBody>
                  <a:tcPr anchor="ctr"/>
                </a:tc>
                <a:tc>
                  <a:txBody>
                    <a:bodyPr/>
                    <a:lstStyle/>
                    <a:p>
                      <a:pPr lvl="0" algn="ctr">
                        <a:buNone/>
                      </a:pPr>
                      <a:endParaRPr kumimoji="1" lang="ja-JP" altLang="en-US" sz="2000" dirty="0">
                        <a:solidFill>
                          <a:srgbClr val="FF0000"/>
                        </a:solidFill>
                        <a:latin typeface="+mn-ea"/>
                        <a:ea typeface="+mn-ea"/>
                      </a:endParaRPr>
                    </a:p>
                  </a:txBody>
                  <a:tcPr anchor="ctr"/>
                </a:tc>
                <a:tc>
                  <a:txBody>
                    <a:bodyPr/>
                    <a:lstStyle/>
                    <a:p>
                      <a:pPr lvl="0" algn="ctr">
                        <a:buNone/>
                      </a:pPr>
                      <a:r>
                        <a:rPr kumimoji="1" lang="en-US" altLang="ja-JP" sz="2000" dirty="0" smtClean="0">
                          <a:solidFill>
                            <a:srgbClr val="FF0000"/>
                          </a:solidFill>
                          <a:latin typeface="+mn-ea"/>
                          <a:ea typeface="+mn-ea"/>
                        </a:rPr>
                        <a:t>2</a:t>
                      </a:r>
                      <a:endParaRPr kumimoji="1" lang="ja-JP" altLang="en-US" sz="2000" dirty="0">
                        <a:solidFill>
                          <a:srgbClr val="FF0000"/>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5</a:t>
                      </a:r>
                      <a:endParaRPr kumimoji="1" lang="ja-JP" altLang="en-US" sz="2800" dirty="0">
                        <a:solidFill>
                          <a:srgbClr val="FF0000"/>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23%</a:t>
                      </a:r>
                      <a:endParaRPr kumimoji="1" lang="ja-JP" altLang="en-US" sz="2800" dirty="0">
                        <a:solidFill>
                          <a:srgbClr val="FF0000"/>
                        </a:solidFill>
                        <a:latin typeface="+mn-ea"/>
                        <a:ea typeface="+mn-ea"/>
                      </a:endParaRPr>
                    </a:p>
                  </a:txBody>
                  <a:tcPr anchor="ctr"/>
                </a:tc>
                <a:extLst>
                  <a:ext uri="{0D108BD9-81ED-4DB2-BD59-A6C34878D82A}">
                    <a16:rowId xmlns="" xmlns:a16="http://schemas.microsoft.com/office/drawing/2014/main" val="10006"/>
                  </a:ext>
                </a:extLst>
              </a:tr>
              <a:tr h="522356">
                <a:tc>
                  <a:txBody>
                    <a:bodyPr/>
                    <a:lstStyle/>
                    <a:p>
                      <a:pPr lvl="0" algn="ctr">
                        <a:buNone/>
                      </a:pPr>
                      <a:r>
                        <a:rPr lang="ja-JP" altLang="en-US" sz="2400" dirty="0">
                          <a:latin typeface="+mn-ea"/>
                          <a:ea typeface="+mn-ea"/>
                        </a:rPr>
                        <a:t>合計</a:t>
                      </a:r>
                      <a:endParaRPr kumimoji="1" lang="ja-JP" altLang="en-US" sz="2400" dirty="0">
                        <a:latin typeface="+mn-ea"/>
                        <a:ea typeface="+mn-ea"/>
                      </a:endParaRPr>
                    </a:p>
                  </a:txBody>
                  <a:tcPr anchor="ctr"/>
                </a:tc>
                <a:tc>
                  <a:txBody>
                    <a:bodyPr/>
                    <a:lstStyle/>
                    <a:p>
                      <a:pPr lvl="0" algn="ctr">
                        <a:buNone/>
                      </a:pPr>
                      <a:r>
                        <a:rPr lang="ja-JP" altLang="en-US" sz="2000" dirty="0">
                          <a:latin typeface="+mn-ea"/>
                          <a:ea typeface="+mn-ea"/>
                        </a:rPr>
                        <a:t>11</a:t>
                      </a:r>
                      <a:endParaRPr kumimoji="1" lang="ja-JP" altLang="en-US" sz="2000" dirty="0">
                        <a:latin typeface="+mn-ea"/>
                        <a:ea typeface="+mn-ea"/>
                      </a:endParaRPr>
                    </a:p>
                  </a:txBody>
                  <a:tcPr anchor="ctr"/>
                </a:tc>
                <a:tc>
                  <a:txBody>
                    <a:bodyPr/>
                    <a:lstStyle/>
                    <a:p>
                      <a:pPr lvl="0" algn="ctr">
                        <a:buNone/>
                      </a:pPr>
                      <a:r>
                        <a:rPr lang="ja-JP" altLang="en-US" sz="2000" dirty="0">
                          <a:latin typeface="+mn-ea"/>
                          <a:ea typeface="+mn-ea"/>
                        </a:rPr>
                        <a:t>4</a:t>
                      </a:r>
                      <a:endParaRPr kumimoji="1" lang="ja-JP" altLang="en-US" sz="2000" dirty="0">
                        <a:latin typeface="+mn-ea"/>
                        <a:ea typeface="+mn-ea"/>
                      </a:endParaRPr>
                    </a:p>
                  </a:txBody>
                  <a:tcPr anchor="ctr"/>
                </a:tc>
                <a:tc>
                  <a:txBody>
                    <a:bodyPr/>
                    <a:lstStyle/>
                    <a:p>
                      <a:pPr lvl="0" algn="ctr">
                        <a:buNone/>
                      </a:pPr>
                      <a:r>
                        <a:rPr lang="ja-JP" altLang="en-US" sz="2000" dirty="0">
                          <a:latin typeface="+mn-ea"/>
                          <a:ea typeface="+mn-ea"/>
                        </a:rPr>
                        <a:t>5</a:t>
                      </a:r>
                      <a:endParaRPr kumimoji="1" lang="ja-JP" altLang="en-US" sz="2000" dirty="0">
                        <a:latin typeface="+mn-ea"/>
                        <a:ea typeface="+mn-ea"/>
                      </a:endParaRPr>
                    </a:p>
                  </a:txBody>
                  <a:tcPr anchor="ctr"/>
                </a:tc>
                <a:tc>
                  <a:txBody>
                    <a:bodyPr/>
                    <a:lstStyle/>
                    <a:p>
                      <a:pPr lvl="0" algn="ctr">
                        <a:buNone/>
                      </a:pPr>
                      <a:r>
                        <a:rPr lang="ja-JP" altLang="en-US" sz="2800" dirty="0" smtClean="0">
                          <a:solidFill>
                            <a:schemeClr val="tx1"/>
                          </a:solidFill>
                          <a:latin typeface="+mn-ea"/>
                          <a:ea typeface="+mn-ea"/>
                        </a:rPr>
                        <a:t>2</a:t>
                      </a:r>
                      <a:r>
                        <a:rPr lang="en-US" altLang="ja-JP" sz="2800" dirty="0" smtClean="0">
                          <a:solidFill>
                            <a:schemeClr val="tx1"/>
                          </a:solidFill>
                          <a:latin typeface="+mn-ea"/>
                          <a:ea typeface="+mn-ea"/>
                        </a:rPr>
                        <a:t>2</a:t>
                      </a:r>
                      <a:endParaRPr lang="ja-JP" altLang="en-US" sz="2800" dirty="0">
                        <a:solidFill>
                          <a:schemeClr val="tx1"/>
                        </a:solidFill>
                        <a:latin typeface="+mn-ea"/>
                        <a:ea typeface="+mn-ea"/>
                      </a:endParaRPr>
                    </a:p>
                  </a:txBody>
                  <a:tcPr anchor="ctr"/>
                </a:tc>
                <a:tc>
                  <a:txBody>
                    <a:bodyPr/>
                    <a:lstStyle/>
                    <a:p>
                      <a:pPr lvl="0" algn="ctr">
                        <a:buNone/>
                      </a:pPr>
                      <a:endParaRPr lang="ja-JP" altLang="en-US" sz="2800" dirty="0">
                        <a:solidFill>
                          <a:srgbClr val="FF0000"/>
                        </a:solidFill>
                        <a:latin typeface="+mn-ea"/>
                        <a:ea typeface="+mn-ea"/>
                      </a:endParaRPr>
                    </a:p>
                  </a:txBody>
                  <a:tcPr anchor="ctr"/>
                </a:tc>
                <a:extLst>
                  <a:ext uri="{0D108BD9-81ED-4DB2-BD59-A6C34878D82A}">
                    <a16:rowId xmlns="" xmlns:a16="http://schemas.microsoft.com/office/drawing/2014/main" val="2757092320"/>
                  </a:ext>
                </a:extLst>
              </a:tr>
            </a:tbl>
          </a:graphicData>
        </a:graphic>
      </p:graphicFrame>
      <p:sp>
        <p:nvSpPr>
          <p:cNvPr id="3" name="テキスト ボックス 2"/>
          <p:cNvSpPr txBox="1"/>
          <p:nvPr/>
        </p:nvSpPr>
        <p:spPr>
          <a:xfrm>
            <a:off x="8027582" y="6198781"/>
            <a:ext cx="3181768" cy="369332"/>
          </a:xfrm>
          <a:prstGeom prst="rect">
            <a:avLst/>
          </a:prstGeom>
          <a:noFill/>
        </p:spPr>
        <p:txBody>
          <a:bodyPr wrap="none" rtlCol="0">
            <a:spAutoFit/>
          </a:bodyPr>
          <a:lstStyle/>
          <a:p>
            <a:r>
              <a:rPr kumimoji="1" lang="ja-JP" altLang="en-US" dirty="0">
                <a:latin typeface="+mn-ea"/>
              </a:rPr>
              <a:t>有効回答</a:t>
            </a:r>
            <a:r>
              <a:rPr kumimoji="1" lang="ja-JP" altLang="en-US" dirty="0" smtClean="0">
                <a:latin typeface="+mn-ea"/>
              </a:rPr>
              <a:t>数</a:t>
            </a:r>
            <a:r>
              <a:rPr kumimoji="1" lang="en-US" altLang="ja-JP" dirty="0">
                <a:latin typeface="+mn-ea"/>
              </a:rPr>
              <a:t>22</a:t>
            </a:r>
            <a:r>
              <a:rPr kumimoji="1" lang="ja-JP" altLang="en-US" dirty="0" smtClean="0">
                <a:latin typeface="+mn-ea"/>
              </a:rPr>
              <a:t>件</a:t>
            </a:r>
            <a:r>
              <a:rPr kumimoji="1" lang="ja-JP" altLang="en-US" dirty="0">
                <a:latin typeface="+mn-ea"/>
              </a:rPr>
              <a:t>を対象に抽出</a:t>
            </a:r>
          </a:p>
        </p:txBody>
      </p:sp>
    </p:spTree>
    <p:extLst>
      <p:ext uri="{BB962C8B-B14F-4D97-AF65-F5344CB8AC3E}">
        <p14:creationId xmlns:p14="http://schemas.microsoft.com/office/powerpoint/2010/main" val="31071452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Ⅲ</a:t>
            </a:r>
            <a:r>
              <a:rPr kumimoji="1" lang="ja-JP" altLang="en-US" dirty="0" err="1" smtClean="0"/>
              <a:t>．</a:t>
            </a:r>
            <a:r>
              <a:rPr kumimoji="1" lang="ja-JP" altLang="en-US" dirty="0" smtClean="0"/>
              <a:t>乗降時間</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93807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8AF1FBE4-CD21-404B-B768-3C299E3AD84C}"/>
              </a:ext>
            </a:extLst>
          </p:cNvPr>
          <p:cNvSpPr>
            <a:spLocks noGrp="1"/>
          </p:cNvSpPr>
          <p:nvPr>
            <p:ph type="title"/>
          </p:nvPr>
        </p:nvSpPr>
        <p:spPr>
          <a:xfrm>
            <a:off x="653144" y="421341"/>
            <a:ext cx="10929256" cy="990600"/>
          </a:xfrm>
        </p:spPr>
        <p:txBody>
          <a:bodyPr>
            <a:noAutofit/>
          </a:bodyPr>
          <a:lstStyle/>
          <a:p>
            <a:pPr algn="ctr"/>
            <a:r>
              <a:rPr lang="ja-JP" altLang="en-US" sz="3600" dirty="0"/>
              <a:t>１</a:t>
            </a:r>
            <a:r>
              <a:rPr lang="ja-JP" altLang="en-US" sz="3600" dirty="0" smtClean="0"/>
              <a:t>．乗車に</a:t>
            </a:r>
            <a:r>
              <a:rPr lang="ja-JP" altLang="en-US" sz="3600" dirty="0"/>
              <a:t>要した</a:t>
            </a:r>
            <a:r>
              <a:rPr lang="ja-JP" altLang="en-US" sz="3600" dirty="0" smtClean="0"/>
              <a:t>時間　</a:t>
            </a:r>
            <a:r>
              <a:rPr lang="ja-JP" altLang="en-US" sz="3600" b="1" u="sng" dirty="0" smtClean="0">
                <a:latin typeface="+mn-ea"/>
              </a:rPr>
              <a:t>平均時間</a:t>
            </a:r>
            <a:r>
              <a:rPr lang="en-US" altLang="ja-JP" sz="3600" b="1" u="sng" dirty="0">
                <a:solidFill>
                  <a:srgbClr val="FF0000"/>
                </a:solidFill>
                <a:latin typeface="+mn-ea"/>
              </a:rPr>
              <a:t>11.2</a:t>
            </a:r>
            <a:r>
              <a:rPr lang="ja-JP" altLang="en-US" sz="3600" b="1" u="sng" dirty="0" smtClean="0">
                <a:latin typeface="+mn-ea"/>
              </a:rPr>
              <a:t>分</a:t>
            </a:r>
            <a:r>
              <a:rPr lang="en-US" altLang="ja-JP" sz="3600" dirty="0" smtClean="0"/>
              <a:t/>
            </a:r>
            <a:br>
              <a:rPr lang="en-US" altLang="ja-JP" sz="3600" dirty="0" smtClean="0"/>
            </a:br>
            <a:r>
              <a:rPr lang="ja-JP" altLang="en-US" sz="3600" dirty="0" smtClean="0"/>
              <a:t>①</a:t>
            </a:r>
            <a:r>
              <a:rPr lang="ja-JP" altLang="en-US" sz="3600" dirty="0" smtClean="0">
                <a:ea typeface="ＭＳ ゴシック"/>
              </a:rPr>
              <a:t>乗車方法別</a:t>
            </a:r>
            <a:endParaRPr lang="ja-JP" altLang="en-US" sz="3600" dirty="0">
              <a:ea typeface="ＭＳ ゴシック"/>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687221440"/>
              </p:ext>
            </p:extLst>
          </p:nvPr>
        </p:nvGraphicFramePr>
        <p:xfrm>
          <a:off x="766482" y="1433915"/>
          <a:ext cx="10690411"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58153" y="5606547"/>
            <a:ext cx="9958175" cy="738664"/>
          </a:xfrm>
          <a:prstGeom prst="rect">
            <a:avLst/>
          </a:prstGeom>
          <a:noFill/>
        </p:spPr>
        <p:txBody>
          <a:bodyPr wrap="none" rtlCol="0">
            <a:spAutoFit/>
          </a:bodyPr>
          <a:lstStyle/>
          <a:p>
            <a:r>
              <a:rPr kumimoji="1" lang="ja-JP" altLang="en-US" sz="2400" b="1" dirty="0">
                <a:latin typeface="+mn-ea"/>
              </a:rPr>
              <a:t>⚫</a:t>
            </a:r>
            <a:r>
              <a:rPr kumimoji="1" lang="ja-JP" altLang="en-US" sz="2400" b="1" u="sng" dirty="0" smtClean="0">
                <a:latin typeface="+mn-ea"/>
              </a:rPr>
              <a:t>平均乗車時間</a:t>
            </a:r>
            <a:r>
              <a:rPr kumimoji="1" lang="en-US" altLang="ja-JP" sz="2400" b="1" u="sng" dirty="0" smtClean="0">
                <a:solidFill>
                  <a:srgbClr val="FF0000"/>
                </a:solidFill>
                <a:latin typeface="+mn-ea"/>
              </a:rPr>
              <a:t>11.2</a:t>
            </a:r>
            <a:r>
              <a:rPr kumimoji="1" lang="ja-JP" altLang="en-US" sz="2400" b="1" u="sng" dirty="0">
                <a:latin typeface="+mn-ea"/>
              </a:rPr>
              <a:t>分</a:t>
            </a:r>
            <a:endParaRPr kumimoji="1" lang="en-US" altLang="ja-JP" sz="2400" b="1" u="sng" dirty="0">
              <a:latin typeface="+mn-ea"/>
            </a:endParaRPr>
          </a:p>
          <a:p>
            <a:r>
              <a:rPr kumimoji="1" lang="ja-JP" altLang="en-US" b="1" dirty="0" smtClean="0">
                <a:latin typeface="+mn-ea"/>
              </a:rPr>
              <a:t>（流し：</a:t>
            </a:r>
            <a:r>
              <a:rPr kumimoji="1" lang="en-US" altLang="ja-JP" b="1" dirty="0" smtClean="0">
                <a:latin typeface="+mn-ea"/>
              </a:rPr>
              <a:t>9.2</a:t>
            </a:r>
            <a:r>
              <a:rPr kumimoji="1" lang="ja-JP" altLang="en-US" b="1" dirty="0" smtClean="0">
                <a:latin typeface="+mn-ea"/>
              </a:rPr>
              <a:t>分　タクシー乗り場：</a:t>
            </a:r>
            <a:r>
              <a:rPr kumimoji="1" lang="en-US" altLang="ja-JP" b="1" dirty="0" smtClean="0">
                <a:latin typeface="+mn-ea"/>
              </a:rPr>
              <a:t>14.9</a:t>
            </a:r>
            <a:r>
              <a:rPr kumimoji="1" lang="ja-JP" altLang="en-US" b="1" dirty="0" smtClean="0">
                <a:latin typeface="+mn-ea"/>
              </a:rPr>
              <a:t>分　電話予約：</a:t>
            </a:r>
            <a:r>
              <a:rPr kumimoji="1" lang="en-US" altLang="ja-JP" b="1" dirty="0">
                <a:latin typeface="+mn-ea"/>
              </a:rPr>
              <a:t>9.1</a:t>
            </a:r>
            <a:r>
              <a:rPr kumimoji="1" lang="ja-JP" altLang="en-US" b="1" dirty="0" smtClean="0">
                <a:latin typeface="+mn-ea"/>
              </a:rPr>
              <a:t>分　配車アプリ、その他：</a:t>
            </a:r>
            <a:r>
              <a:rPr kumimoji="1" lang="en-US" altLang="ja-JP" b="1" dirty="0" smtClean="0">
                <a:latin typeface="+mn-ea"/>
              </a:rPr>
              <a:t>12.</a:t>
            </a:r>
            <a:r>
              <a:rPr kumimoji="1" lang="en-US" altLang="ja-JP" b="1" dirty="0">
                <a:latin typeface="+mn-ea"/>
              </a:rPr>
              <a:t>8</a:t>
            </a:r>
            <a:r>
              <a:rPr kumimoji="1" lang="ja-JP" altLang="en-US" b="1" dirty="0" smtClean="0">
                <a:latin typeface="+mn-ea"/>
              </a:rPr>
              <a:t>分）</a:t>
            </a:r>
            <a:endParaRPr kumimoji="1" lang="en-US" altLang="ja-JP" b="1" dirty="0" smtClean="0">
              <a:latin typeface="+mn-ea"/>
            </a:endParaRPr>
          </a:p>
        </p:txBody>
      </p:sp>
    </p:spTree>
    <p:extLst>
      <p:ext uri="{BB962C8B-B14F-4D97-AF65-F5344CB8AC3E}">
        <p14:creationId xmlns:p14="http://schemas.microsoft.com/office/powerpoint/2010/main" val="3067898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8AF1FBE4-CD21-404B-B768-3C299E3AD84C}"/>
              </a:ext>
            </a:extLst>
          </p:cNvPr>
          <p:cNvSpPr>
            <a:spLocks noGrp="1"/>
          </p:cNvSpPr>
          <p:nvPr>
            <p:ph type="title"/>
          </p:nvPr>
        </p:nvSpPr>
        <p:spPr>
          <a:xfrm>
            <a:off x="862149" y="421341"/>
            <a:ext cx="10772502" cy="990600"/>
          </a:xfrm>
        </p:spPr>
        <p:txBody>
          <a:bodyPr>
            <a:noAutofit/>
          </a:bodyPr>
          <a:lstStyle/>
          <a:p>
            <a:pPr algn="ctr"/>
            <a:r>
              <a:rPr lang="ja-JP" altLang="en-US" sz="3600" dirty="0"/>
              <a:t>１</a:t>
            </a:r>
            <a:r>
              <a:rPr lang="ja-JP" altLang="en-US" sz="3600" dirty="0" smtClean="0"/>
              <a:t>．乗車に</a:t>
            </a:r>
            <a:r>
              <a:rPr lang="ja-JP" altLang="en-US" sz="3600" dirty="0"/>
              <a:t>要した</a:t>
            </a:r>
            <a:r>
              <a:rPr lang="ja-JP" altLang="en-US" sz="3600" dirty="0" smtClean="0"/>
              <a:t>時間</a:t>
            </a:r>
            <a:r>
              <a:rPr lang="en-US" altLang="ja-JP" sz="3600" dirty="0" smtClean="0"/>
              <a:t/>
            </a:r>
            <a:br>
              <a:rPr lang="en-US" altLang="ja-JP" sz="3600" dirty="0" smtClean="0"/>
            </a:br>
            <a:r>
              <a:rPr lang="ja-JP" altLang="en-US" sz="3600" dirty="0" smtClean="0"/>
              <a:t>②</a:t>
            </a:r>
            <a:r>
              <a:rPr lang="ja-JP" altLang="en-US" sz="3600" dirty="0" smtClean="0">
                <a:ea typeface="ＭＳ ゴシック"/>
              </a:rPr>
              <a:t>車いす</a:t>
            </a:r>
            <a:r>
              <a:rPr lang="ja-JP" altLang="en-US" sz="3600" dirty="0">
                <a:ea typeface="ＭＳ ゴシック"/>
              </a:rPr>
              <a:t>タイプ</a:t>
            </a:r>
            <a:r>
              <a:rPr lang="ja-JP" altLang="en-US" sz="3600" dirty="0" smtClean="0">
                <a:ea typeface="ＭＳ ゴシック"/>
              </a:rPr>
              <a:t>別</a:t>
            </a:r>
            <a:endParaRPr lang="ja-JP" altLang="en-US" sz="3600" dirty="0">
              <a:ea typeface="ＭＳ ゴシック"/>
            </a:endParaRPr>
          </a:p>
        </p:txBody>
      </p:sp>
      <p:sp>
        <p:nvSpPr>
          <p:cNvPr id="5" name="テキスト ボックス 4"/>
          <p:cNvSpPr txBox="1"/>
          <p:nvPr/>
        </p:nvSpPr>
        <p:spPr>
          <a:xfrm>
            <a:off x="2163824" y="5710590"/>
            <a:ext cx="8032968" cy="461665"/>
          </a:xfrm>
          <a:prstGeom prst="rect">
            <a:avLst/>
          </a:prstGeom>
          <a:noFill/>
        </p:spPr>
        <p:txBody>
          <a:bodyPr wrap="none" rtlCol="0">
            <a:spAutoFit/>
          </a:bodyPr>
          <a:lstStyle/>
          <a:p>
            <a:r>
              <a:rPr kumimoji="1" lang="ja-JP" altLang="en-US" sz="2400" b="1" dirty="0">
                <a:latin typeface="+mn-ea"/>
              </a:rPr>
              <a:t>⚫</a:t>
            </a:r>
            <a:r>
              <a:rPr kumimoji="1" lang="ja-JP" altLang="en-US" sz="2400" b="1" dirty="0" smtClean="0">
                <a:latin typeface="+mn-ea"/>
              </a:rPr>
              <a:t>平均時間：手動</a:t>
            </a:r>
            <a:r>
              <a:rPr kumimoji="1" lang="en-US" altLang="ja-JP" sz="2400" b="1" dirty="0" smtClean="0">
                <a:latin typeface="+mn-ea"/>
              </a:rPr>
              <a:t>12.0</a:t>
            </a:r>
            <a:r>
              <a:rPr kumimoji="1" lang="ja-JP" altLang="en-US" sz="2400" b="1" dirty="0" smtClean="0">
                <a:latin typeface="+mn-ea"/>
              </a:rPr>
              <a:t>分　簡易電動</a:t>
            </a:r>
            <a:r>
              <a:rPr kumimoji="1" lang="en-US" altLang="ja-JP" sz="2400" b="1" dirty="0" smtClean="0">
                <a:latin typeface="+mn-ea"/>
              </a:rPr>
              <a:t>12.0</a:t>
            </a:r>
            <a:r>
              <a:rPr kumimoji="1" lang="ja-JP" altLang="en-US" sz="2400" b="1" dirty="0" smtClean="0">
                <a:latin typeface="+mn-ea"/>
              </a:rPr>
              <a:t>分　電動</a:t>
            </a:r>
            <a:r>
              <a:rPr kumimoji="1" lang="en-US" altLang="ja-JP" sz="2400" b="1" dirty="0" smtClean="0">
                <a:latin typeface="+mn-ea"/>
              </a:rPr>
              <a:t>9.6</a:t>
            </a:r>
            <a:r>
              <a:rPr kumimoji="1" lang="ja-JP" altLang="en-US" sz="2400" b="1" dirty="0" smtClean="0">
                <a:latin typeface="+mn-ea"/>
              </a:rPr>
              <a:t>分　</a:t>
            </a:r>
            <a:endParaRPr kumimoji="1" lang="en-US" altLang="ja-JP" sz="2400" b="1" dirty="0" smtClean="0">
              <a:latin typeface="+mn-ea"/>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927175460"/>
              </p:ext>
            </p:extLst>
          </p:nvPr>
        </p:nvGraphicFramePr>
        <p:xfrm>
          <a:off x="739588" y="1433915"/>
          <a:ext cx="10690412"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25775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29553" y="448235"/>
            <a:ext cx="9875520" cy="1111624"/>
          </a:xfrm>
        </p:spPr>
        <p:txBody>
          <a:bodyPr>
            <a:normAutofit/>
          </a:bodyPr>
          <a:lstStyle/>
          <a:p>
            <a:pPr algn="ctr"/>
            <a:r>
              <a:rPr lang="ja-JP" altLang="en-US" sz="3600" dirty="0"/>
              <a:t>２</a:t>
            </a:r>
            <a:r>
              <a:rPr lang="ja-JP" altLang="en-US" sz="3600" dirty="0" smtClean="0"/>
              <a:t>．降車に</a:t>
            </a:r>
            <a:r>
              <a:rPr lang="ja-JP" altLang="en-US" sz="3600" dirty="0"/>
              <a:t>要した</a:t>
            </a:r>
            <a:r>
              <a:rPr lang="ja-JP" altLang="en-US" sz="3600" dirty="0" smtClean="0"/>
              <a:t>時間　</a:t>
            </a:r>
            <a:r>
              <a:rPr lang="ja-JP" altLang="en-US" sz="3600" b="1" u="sng" dirty="0" smtClean="0">
                <a:latin typeface="+mn-ea"/>
                <a:ea typeface="+mn-ea"/>
              </a:rPr>
              <a:t>平均時間</a:t>
            </a:r>
            <a:r>
              <a:rPr lang="en-US" altLang="ja-JP" sz="3600" b="1" u="sng" dirty="0">
                <a:solidFill>
                  <a:srgbClr val="FF0000"/>
                </a:solidFill>
                <a:latin typeface="+mn-ea"/>
                <a:ea typeface="+mn-ea"/>
              </a:rPr>
              <a:t>5.1</a:t>
            </a:r>
            <a:r>
              <a:rPr lang="ja-JP" altLang="en-US" sz="3600" b="1" u="sng" dirty="0" smtClean="0">
                <a:latin typeface="+mn-ea"/>
                <a:ea typeface="+mn-ea"/>
              </a:rPr>
              <a:t>分</a:t>
            </a:r>
            <a:r>
              <a:rPr lang="ja-JP" altLang="en-US" sz="3600" dirty="0" smtClean="0">
                <a:latin typeface="+mn-ea"/>
                <a:ea typeface="+mn-ea"/>
              </a:rPr>
              <a:t>　</a:t>
            </a:r>
            <a:r>
              <a:rPr lang="en-US" altLang="ja-JP" sz="3600" dirty="0">
                <a:latin typeface="+mn-ea"/>
                <a:ea typeface="+mn-ea"/>
              </a:rPr>
              <a:t/>
            </a:r>
            <a:br>
              <a:rPr lang="en-US" altLang="ja-JP" sz="3600" dirty="0">
                <a:latin typeface="+mn-ea"/>
                <a:ea typeface="+mn-ea"/>
              </a:rPr>
            </a:br>
            <a:r>
              <a:rPr lang="ja-JP" altLang="en-US" sz="3600" dirty="0" smtClean="0"/>
              <a:t>①乗車</a:t>
            </a:r>
            <a:r>
              <a:rPr lang="ja-JP" altLang="en-US" sz="3600" dirty="0"/>
              <a:t>方法</a:t>
            </a:r>
            <a:r>
              <a:rPr lang="ja-JP" altLang="en-US" sz="3600" dirty="0" smtClean="0"/>
              <a:t>別</a:t>
            </a:r>
            <a:endParaRPr kumimoji="1" lang="ja-JP" altLang="en-US" sz="3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088637487"/>
              </p:ext>
            </p:extLst>
          </p:nvPr>
        </p:nvGraphicFramePr>
        <p:xfrm>
          <a:off x="779929" y="1613647"/>
          <a:ext cx="10636624"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565673" y="5652247"/>
            <a:ext cx="10775707" cy="1077218"/>
          </a:xfrm>
          <a:prstGeom prst="rect">
            <a:avLst/>
          </a:prstGeom>
          <a:noFill/>
        </p:spPr>
        <p:txBody>
          <a:bodyPr wrap="none" rtlCol="0">
            <a:spAutoFit/>
          </a:bodyPr>
          <a:lstStyle/>
          <a:p>
            <a:r>
              <a:rPr kumimoji="1" lang="ja-JP" altLang="en-US" sz="2400" b="1" dirty="0">
                <a:latin typeface="+mn-ea"/>
              </a:rPr>
              <a:t>⚫</a:t>
            </a:r>
            <a:r>
              <a:rPr kumimoji="1" lang="ja-JP" altLang="en-US" sz="2400" b="1" u="sng" dirty="0" smtClean="0">
                <a:latin typeface="+mn-ea"/>
              </a:rPr>
              <a:t>平均降車時間</a:t>
            </a:r>
            <a:r>
              <a:rPr kumimoji="1" lang="en-US" altLang="ja-JP" sz="2400" b="1" u="sng" dirty="0" smtClean="0">
                <a:solidFill>
                  <a:srgbClr val="FF0000"/>
                </a:solidFill>
                <a:latin typeface="+mn-ea"/>
              </a:rPr>
              <a:t>5.1</a:t>
            </a:r>
            <a:r>
              <a:rPr kumimoji="1" lang="ja-JP" altLang="en-US" sz="2400" b="1" u="sng" dirty="0" smtClean="0">
                <a:latin typeface="+mn-ea"/>
              </a:rPr>
              <a:t>分</a:t>
            </a:r>
            <a:endParaRPr kumimoji="1" lang="en-US" altLang="ja-JP" sz="2400" b="1" u="sng" dirty="0" smtClean="0">
              <a:latin typeface="+mn-ea"/>
            </a:endParaRPr>
          </a:p>
          <a:p>
            <a:r>
              <a:rPr kumimoji="1" lang="ja-JP" altLang="en-US" sz="2000" b="1" dirty="0" smtClean="0">
                <a:latin typeface="+mn-ea"/>
              </a:rPr>
              <a:t>（流し：</a:t>
            </a:r>
            <a:r>
              <a:rPr kumimoji="1" lang="en-US" altLang="ja-JP" sz="2000" b="1" dirty="0" smtClean="0">
                <a:latin typeface="+mn-ea"/>
              </a:rPr>
              <a:t>3.9</a:t>
            </a:r>
            <a:r>
              <a:rPr kumimoji="1" lang="ja-JP" altLang="en-US" sz="2000" b="1" dirty="0" smtClean="0">
                <a:latin typeface="+mn-ea"/>
              </a:rPr>
              <a:t>分　タクシー乗り場：</a:t>
            </a:r>
            <a:r>
              <a:rPr kumimoji="1" lang="en-US" altLang="ja-JP" sz="2000" b="1" dirty="0" smtClean="0">
                <a:latin typeface="+mn-ea"/>
              </a:rPr>
              <a:t>5.7</a:t>
            </a:r>
            <a:r>
              <a:rPr kumimoji="1" lang="ja-JP" altLang="en-US" sz="2000" b="1" dirty="0" smtClean="0">
                <a:latin typeface="+mn-ea"/>
              </a:rPr>
              <a:t>分　電話予約：</a:t>
            </a:r>
            <a:r>
              <a:rPr kumimoji="1" lang="en-US" altLang="ja-JP" sz="2000" b="1" dirty="0" smtClean="0">
                <a:latin typeface="+mn-ea"/>
              </a:rPr>
              <a:t>5.5</a:t>
            </a:r>
            <a:r>
              <a:rPr kumimoji="1" lang="ja-JP" altLang="en-US" sz="2000" b="1" dirty="0" smtClean="0">
                <a:latin typeface="+mn-ea"/>
              </a:rPr>
              <a:t>分　配車アプリ、その他：</a:t>
            </a:r>
            <a:r>
              <a:rPr kumimoji="1" lang="en-US" altLang="ja-JP" sz="2000" b="1" dirty="0" smtClean="0">
                <a:latin typeface="+mn-ea"/>
              </a:rPr>
              <a:t>4.0</a:t>
            </a:r>
            <a:r>
              <a:rPr kumimoji="1" lang="ja-JP" altLang="en-US" sz="2000" b="1" dirty="0" smtClean="0">
                <a:latin typeface="+mn-ea"/>
              </a:rPr>
              <a:t>分）</a:t>
            </a:r>
            <a:endParaRPr kumimoji="1" lang="en-US" altLang="ja-JP" sz="2000" b="1" dirty="0" smtClean="0">
              <a:latin typeface="+mn-ea"/>
            </a:endParaRPr>
          </a:p>
          <a:p>
            <a:endParaRPr kumimoji="1" lang="en-US" altLang="ja-JP" sz="2000" b="1" dirty="0" smtClean="0">
              <a:latin typeface="+mn-ea"/>
            </a:endParaRPr>
          </a:p>
        </p:txBody>
      </p:sp>
    </p:spTree>
    <p:extLst>
      <p:ext uri="{BB962C8B-B14F-4D97-AF65-F5344CB8AC3E}">
        <p14:creationId xmlns:p14="http://schemas.microsoft.com/office/powerpoint/2010/main" val="3710273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8AF1FBE4-CD21-404B-B768-3C299E3AD84C}"/>
              </a:ext>
            </a:extLst>
          </p:cNvPr>
          <p:cNvSpPr>
            <a:spLocks noGrp="1"/>
          </p:cNvSpPr>
          <p:nvPr>
            <p:ph type="title"/>
          </p:nvPr>
        </p:nvSpPr>
        <p:spPr>
          <a:xfrm>
            <a:off x="1223683" y="421341"/>
            <a:ext cx="9875520" cy="990600"/>
          </a:xfrm>
        </p:spPr>
        <p:txBody>
          <a:bodyPr>
            <a:noAutofit/>
          </a:bodyPr>
          <a:lstStyle/>
          <a:p>
            <a:pPr algn="ctr"/>
            <a:r>
              <a:rPr lang="ja-JP" altLang="en-US" sz="3600" dirty="0"/>
              <a:t>２</a:t>
            </a:r>
            <a:r>
              <a:rPr lang="ja-JP" altLang="en-US" sz="3600" dirty="0" smtClean="0"/>
              <a:t>．降車に</a:t>
            </a:r>
            <a:r>
              <a:rPr lang="ja-JP" altLang="en-US" sz="3600" dirty="0"/>
              <a:t>要した</a:t>
            </a:r>
            <a:r>
              <a:rPr lang="ja-JP" altLang="en-US" sz="3600" dirty="0" smtClean="0"/>
              <a:t>時間</a:t>
            </a:r>
            <a:r>
              <a:rPr lang="en-US" altLang="ja-JP" sz="3600" dirty="0" smtClean="0"/>
              <a:t/>
            </a:r>
            <a:br>
              <a:rPr lang="en-US" altLang="ja-JP" sz="3600" dirty="0" smtClean="0"/>
            </a:br>
            <a:r>
              <a:rPr lang="ja-JP" altLang="en-US" sz="3600" dirty="0" smtClean="0"/>
              <a:t>②</a:t>
            </a:r>
            <a:r>
              <a:rPr lang="ja-JP" altLang="en-US" sz="3600" dirty="0" smtClean="0">
                <a:ea typeface="ＭＳ ゴシック"/>
              </a:rPr>
              <a:t>車いす</a:t>
            </a:r>
            <a:r>
              <a:rPr lang="ja-JP" altLang="en-US" sz="3600" dirty="0">
                <a:ea typeface="ＭＳ ゴシック"/>
              </a:rPr>
              <a:t>タイプ</a:t>
            </a:r>
            <a:r>
              <a:rPr lang="ja-JP" altLang="en-US" sz="3600" dirty="0" smtClean="0">
                <a:ea typeface="ＭＳ ゴシック"/>
              </a:rPr>
              <a:t>別</a:t>
            </a:r>
            <a:endParaRPr lang="ja-JP" altLang="en-US" sz="3600" dirty="0">
              <a:ea typeface="ＭＳ ゴシック"/>
            </a:endParaRPr>
          </a:p>
        </p:txBody>
      </p:sp>
      <p:sp>
        <p:nvSpPr>
          <p:cNvPr id="5" name="テキスト ボックス 4"/>
          <p:cNvSpPr txBox="1"/>
          <p:nvPr/>
        </p:nvSpPr>
        <p:spPr>
          <a:xfrm>
            <a:off x="2581836" y="5728008"/>
            <a:ext cx="7721986" cy="461665"/>
          </a:xfrm>
          <a:prstGeom prst="rect">
            <a:avLst/>
          </a:prstGeom>
          <a:noFill/>
        </p:spPr>
        <p:txBody>
          <a:bodyPr wrap="none" rtlCol="0">
            <a:spAutoFit/>
          </a:bodyPr>
          <a:lstStyle/>
          <a:p>
            <a:r>
              <a:rPr kumimoji="1" lang="ja-JP" altLang="en-US" sz="2400" b="1" dirty="0">
                <a:latin typeface="+mn-ea"/>
              </a:rPr>
              <a:t>⚫</a:t>
            </a:r>
            <a:r>
              <a:rPr kumimoji="1" lang="ja-JP" altLang="en-US" sz="2400" b="1" dirty="0" smtClean="0">
                <a:latin typeface="+mn-ea"/>
              </a:rPr>
              <a:t>平均時間：手動</a:t>
            </a:r>
            <a:r>
              <a:rPr kumimoji="1" lang="en-US" altLang="ja-JP" sz="2400" b="1" dirty="0" smtClean="0">
                <a:latin typeface="+mn-ea"/>
              </a:rPr>
              <a:t>4.6</a:t>
            </a:r>
            <a:r>
              <a:rPr kumimoji="1" lang="ja-JP" altLang="en-US" sz="2400" b="1" dirty="0" smtClean="0">
                <a:latin typeface="+mn-ea"/>
              </a:rPr>
              <a:t>分　簡易電動</a:t>
            </a:r>
            <a:r>
              <a:rPr kumimoji="1" lang="en-US" altLang="ja-JP" sz="2400" b="1" dirty="0" smtClean="0">
                <a:latin typeface="+mn-ea"/>
              </a:rPr>
              <a:t>5.3</a:t>
            </a:r>
            <a:r>
              <a:rPr kumimoji="1" lang="ja-JP" altLang="en-US" sz="2400" b="1" dirty="0" smtClean="0">
                <a:latin typeface="+mn-ea"/>
              </a:rPr>
              <a:t>分　電動</a:t>
            </a:r>
            <a:r>
              <a:rPr kumimoji="1" lang="en-US" altLang="ja-JP" sz="2400" b="1" dirty="0" smtClean="0">
                <a:latin typeface="+mn-ea"/>
              </a:rPr>
              <a:t>5.6</a:t>
            </a:r>
            <a:r>
              <a:rPr kumimoji="1" lang="ja-JP" altLang="en-US" sz="2400" b="1" dirty="0" smtClean="0">
                <a:latin typeface="+mn-ea"/>
              </a:rPr>
              <a:t>分　</a:t>
            </a:r>
            <a:endParaRPr kumimoji="1" lang="en-US" altLang="ja-JP" sz="2400" b="1" dirty="0" smtClean="0">
              <a:latin typeface="+mn-ea"/>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660310341"/>
              </p:ext>
            </p:extLst>
          </p:nvPr>
        </p:nvGraphicFramePr>
        <p:xfrm>
          <a:off x="739588" y="1433915"/>
          <a:ext cx="10690412"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67452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891988"/>
            <a:ext cx="9875520" cy="775447"/>
          </a:xfrm>
        </p:spPr>
        <p:txBody>
          <a:bodyPr>
            <a:noAutofit/>
          </a:bodyPr>
          <a:lstStyle/>
          <a:p>
            <a:pPr algn="ctr"/>
            <a:r>
              <a:rPr lang="ja-JP" altLang="en-US" sz="4000" dirty="0" smtClean="0">
                <a:latin typeface="+mn-ea"/>
                <a:ea typeface="+mn-ea"/>
                <a:cs typeface="+mn-lt"/>
              </a:rPr>
              <a:t>３．</a:t>
            </a:r>
            <a:r>
              <a:rPr lang="ja-JP" altLang="ja-JP" sz="4000" dirty="0" smtClean="0">
                <a:latin typeface="+mn-ea"/>
                <a:ea typeface="+mn-ea"/>
                <a:cs typeface="+mn-lt"/>
              </a:rPr>
              <a:t>横向き</a:t>
            </a:r>
            <a:r>
              <a:rPr lang="ja-JP" altLang="ja-JP" sz="4000" dirty="0">
                <a:latin typeface="+mn-ea"/>
                <a:ea typeface="+mn-ea"/>
                <a:cs typeface="+mn-lt"/>
              </a:rPr>
              <a:t>乗車可能な場所があった</a:t>
            </a:r>
            <a:r>
              <a:rPr lang="ja-JP" altLang="ja-JP" sz="4000" dirty="0" smtClean="0">
                <a:latin typeface="+mn-ea"/>
                <a:ea typeface="+mn-ea"/>
                <a:cs typeface="+mn-lt"/>
              </a:rPr>
              <a:t>か</a:t>
            </a:r>
            <a:r>
              <a:rPr lang="en-US" altLang="ja-JP" sz="3200" dirty="0" smtClean="0">
                <a:ea typeface="+mn-lt"/>
                <a:cs typeface="+mn-lt"/>
              </a:rPr>
              <a:t/>
            </a:r>
            <a:br>
              <a:rPr lang="en-US" altLang="ja-JP" sz="3200" dirty="0" smtClean="0">
                <a:ea typeface="+mn-lt"/>
                <a:cs typeface="+mn-lt"/>
              </a:rPr>
            </a:br>
            <a:r>
              <a:rPr lang="ja-JP" altLang="en-US" sz="3200" dirty="0" smtClean="0">
                <a:latin typeface="+mn-ea"/>
                <a:ea typeface="+mn-ea"/>
                <a:cs typeface="+mn-lt"/>
              </a:rPr>
              <a:t>（道路で流しをひろって乗車）</a:t>
            </a:r>
            <a:endParaRPr kumimoji="1" lang="ja-JP" altLang="en-US" sz="3200" dirty="0">
              <a:latin typeface="+mn-ea"/>
              <a:ea typeface="+mn-ea"/>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108246048"/>
              </p:ext>
            </p:extLst>
          </p:nvPr>
        </p:nvGraphicFramePr>
        <p:xfrm>
          <a:off x="2729753" y="2030506"/>
          <a:ext cx="7032812" cy="43165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894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5400" dirty="0" smtClean="0"/>
              <a:t>目次</a:t>
            </a:r>
            <a:endParaRPr kumimoji="1" lang="ja-JP" altLang="en-US" sz="5400" dirty="0"/>
          </a:p>
        </p:txBody>
      </p:sp>
      <p:sp>
        <p:nvSpPr>
          <p:cNvPr id="3" name="コンテンツ プレースホルダー 2"/>
          <p:cNvSpPr>
            <a:spLocks noGrp="1"/>
          </p:cNvSpPr>
          <p:nvPr>
            <p:ph idx="1"/>
          </p:nvPr>
        </p:nvSpPr>
        <p:spPr>
          <a:xfrm>
            <a:off x="2403567" y="2057400"/>
            <a:ext cx="7323908" cy="4038600"/>
          </a:xfrm>
        </p:spPr>
        <p:txBody>
          <a:bodyPr>
            <a:normAutofit fontScale="92500" lnSpcReduction="20000"/>
          </a:bodyPr>
          <a:lstStyle/>
          <a:p>
            <a:pPr marL="45720" indent="0">
              <a:buNone/>
            </a:pPr>
            <a:r>
              <a:rPr kumimoji="1" lang="en-US" altLang="ja-JP" sz="3200" dirty="0" smtClean="0">
                <a:latin typeface="+mn-ea"/>
              </a:rPr>
              <a:t>Ⅰ.</a:t>
            </a:r>
            <a:r>
              <a:rPr kumimoji="1" lang="ja-JP" altLang="en-US" sz="3200" dirty="0" smtClean="0">
                <a:latin typeface="+mn-ea"/>
              </a:rPr>
              <a:t>調査概要</a:t>
            </a:r>
            <a:endParaRPr kumimoji="1" lang="en-US" altLang="ja-JP" sz="3200" dirty="0" smtClean="0">
              <a:latin typeface="+mn-ea"/>
            </a:endParaRPr>
          </a:p>
          <a:p>
            <a:pPr marL="45720" indent="0">
              <a:buNone/>
            </a:pPr>
            <a:r>
              <a:rPr lang="en-US" altLang="ja-JP" sz="3200" dirty="0" smtClean="0">
                <a:latin typeface="+mn-ea"/>
              </a:rPr>
              <a:t>Ⅱ.</a:t>
            </a:r>
            <a:r>
              <a:rPr lang="ja-JP" altLang="en-US" sz="3200" dirty="0" smtClean="0">
                <a:latin typeface="+mn-ea"/>
              </a:rPr>
              <a:t>乗車拒否</a:t>
            </a:r>
            <a:endParaRPr lang="en-US" altLang="ja-JP" sz="3200" dirty="0" smtClean="0">
              <a:latin typeface="+mn-ea"/>
            </a:endParaRPr>
          </a:p>
          <a:p>
            <a:pPr marL="45720" indent="0">
              <a:buNone/>
            </a:pPr>
            <a:r>
              <a:rPr kumimoji="1" lang="en-US" altLang="ja-JP" sz="3200" dirty="0" smtClean="0">
                <a:latin typeface="+mn-ea"/>
              </a:rPr>
              <a:t>Ⅲ.</a:t>
            </a:r>
            <a:r>
              <a:rPr kumimoji="1" lang="ja-JP" altLang="en-US" sz="3200" dirty="0" smtClean="0">
                <a:latin typeface="+mn-ea"/>
              </a:rPr>
              <a:t>乗降時間</a:t>
            </a:r>
            <a:endParaRPr kumimoji="1" lang="en-US" altLang="ja-JP" sz="3200" dirty="0" smtClean="0">
              <a:latin typeface="+mn-ea"/>
            </a:endParaRPr>
          </a:p>
          <a:p>
            <a:pPr marL="45720" indent="0">
              <a:buNone/>
            </a:pPr>
            <a:r>
              <a:rPr lang="en-US" altLang="ja-JP" sz="3200" dirty="0" smtClean="0">
                <a:latin typeface="+mn-ea"/>
              </a:rPr>
              <a:t>Ⅳ.</a:t>
            </a:r>
            <a:r>
              <a:rPr lang="ja-JP" altLang="en-US" sz="3200" dirty="0" smtClean="0">
                <a:latin typeface="+mn-ea"/>
              </a:rPr>
              <a:t>ドライバー</a:t>
            </a:r>
            <a:endParaRPr lang="en-US" altLang="ja-JP" sz="3200" dirty="0" smtClean="0">
              <a:latin typeface="+mn-ea"/>
            </a:endParaRPr>
          </a:p>
          <a:p>
            <a:pPr marL="45720" indent="0">
              <a:buNone/>
            </a:pPr>
            <a:r>
              <a:rPr kumimoji="1" lang="en-US" altLang="ja-JP" sz="3200" dirty="0" smtClean="0">
                <a:latin typeface="+mn-ea"/>
              </a:rPr>
              <a:t>Ⅴ.</a:t>
            </a:r>
            <a:r>
              <a:rPr kumimoji="1" lang="ja-JP" altLang="en-US" sz="3200" dirty="0" smtClean="0">
                <a:latin typeface="+mn-ea"/>
              </a:rPr>
              <a:t>乗車拒否・配車制限の事例</a:t>
            </a:r>
            <a:endParaRPr kumimoji="1" lang="en-US" altLang="ja-JP" sz="3200" dirty="0" smtClean="0">
              <a:latin typeface="+mn-ea"/>
            </a:endParaRPr>
          </a:p>
          <a:p>
            <a:pPr marL="45720" indent="0">
              <a:buNone/>
            </a:pPr>
            <a:r>
              <a:rPr lang="en-US" altLang="ja-JP" sz="3200" dirty="0" smtClean="0">
                <a:latin typeface="+mn-ea"/>
              </a:rPr>
              <a:t>Ⅵ.</a:t>
            </a:r>
            <a:r>
              <a:rPr lang="ja-JP" altLang="en-US" sz="3200" dirty="0" smtClean="0">
                <a:latin typeface="+mn-ea"/>
              </a:rPr>
              <a:t>良い事例</a:t>
            </a:r>
            <a:endParaRPr lang="en-US" altLang="ja-JP" sz="3200" dirty="0" smtClean="0">
              <a:latin typeface="+mn-ea"/>
            </a:endParaRPr>
          </a:p>
          <a:p>
            <a:pPr marL="45720" indent="0">
              <a:buNone/>
            </a:pPr>
            <a:r>
              <a:rPr lang="en-US" altLang="ja-JP" sz="3200" dirty="0" smtClean="0">
                <a:latin typeface="+mn-ea"/>
              </a:rPr>
              <a:t>Ⅶ</a:t>
            </a:r>
            <a:r>
              <a:rPr lang="en-US" altLang="ja-JP" sz="3200" dirty="0">
                <a:latin typeface="+mn-ea"/>
              </a:rPr>
              <a:t>.</a:t>
            </a:r>
            <a:r>
              <a:rPr lang="ja-JP" altLang="en-US" sz="3200" dirty="0" smtClean="0">
                <a:latin typeface="+mn-ea"/>
              </a:rPr>
              <a:t>車両の課題</a:t>
            </a:r>
            <a:endParaRPr lang="en-US" altLang="ja-JP" sz="3200" dirty="0" smtClean="0">
              <a:latin typeface="+mn-ea"/>
            </a:endParaRPr>
          </a:p>
          <a:p>
            <a:pPr marL="45720" indent="0">
              <a:buNone/>
            </a:pPr>
            <a:r>
              <a:rPr lang="en-US" altLang="ja-JP" sz="3200" dirty="0" smtClean="0">
                <a:latin typeface="+mn-ea"/>
              </a:rPr>
              <a:t>Ⅷ</a:t>
            </a:r>
            <a:r>
              <a:rPr lang="en-US" altLang="ja-JP" sz="3200" dirty="0">
                <a:latin typeface="+mn-ea"/>
              </a:rPr>
              <a:t>.</a:t>
            </a:r>
            <a:r>
              <a:rPr kumimoji="1" lang="ja-JP" altLang="en-US" sz="3200" dirty="0" smtClean="0">
                <a:latin typeface="+mn-ea"/>
              </a:rPr>
              <a:t>感想等</a:t>
            </a:r>
            <a:endParaRPr kumimoji="1" lang="ja-JP" altLang="en-US" sz="3200" dirty="0">
              <a:latin typeface="+mn-ea"/>
            </a:endParaRPr>
          </a:p>
        </p:txBody>
      </p:sp>
    </p:spTree>
    <p:extLst>
      <p:ext uri="{BB962C8B-B14F-4D97-AF65-F5344CB8AC3E}">
        <p14:creationId xmlns:p14="http://schemas.microsoft.com/office/powerpoint/2010/main" val="179442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Ⅳ</a:t>
            </a:r>
            <a:r>
              <a:rPr kumimoji="1" lang="en-US" altLang="ja-JP" dirty="0" smtClean="0"/>
              <a:t>.</a:t>
            </a:r>
            <a:r>
              <a:rPr kumimoji="1" lang="ja-JP" altLang="en-US" dirty="0" smtClean="0"/>
              <a:t>ドライバー</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dirty="0" smtClean="0"/>
              <a:t>研修、乗車経験</a:t>
            </a:r>
            <a:endParaRPr kumimoji="1" lang="ja-JP" altLang="en-US" dirty="0"/>
          </a:p>
        </p:txBody>
      </p:sp>
    </p:spTree>
    <p:extLst>
      <p:ext uri="{BB962C8B-B14F-4D97-AF65-F5344CB8AC3E}">
        <p14:creationId xmlns:p14="http://schemas.microsoft.com/office/powerpoint/2010/main" val="157839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b="1" dirty="0" smtClean="0"/>
              <a:t>１．研修</a:t>
            </a:r>
            <a:r>
              <a:rPr lang="en-US" altLang="ja-JP" sz="3600" dirty="0" smtClean="0"/>
              <a:t/>
            </a:r>
            <a:br>
              <a:rPr lang="en-US" altLang="ja-JP" sz="3600" dirty="0" smtClean="0"/>
            </a:br>
            <a:r>
              <a:rPr lang="ja-JP" altLang="en-US" sz="3600" dirty="0"/>
              <a:t>　</a:t>
            </a:r>
            <a:r>
              <a:rPr lang="ja-JP" altLang="en-US" sz="3600" dirty="0" smtClean="0"/>
              <a:t>　車いす乗車の研修</a:t>
            </a:r>
            <a:r>
              <a:rPr lang="ja-JP" altLang="en-US" sz="3600" dirty="0"/>
              <a:t>を受けたことが</a:t>
            </a:r>
            <a:r>
              <a:rPr lang="ja-JP" altLang="en-US" sz="3600" dirty="0" smtClean="0"/>
              <a:t>あるか？</a:t>
            </a:r>
            <a:endParaRPr kumimoji="1" lang="ja-JP" altLang="en-US" sz="36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52591218"/>
              </p:ext>
            </p:extLst>
          </p:nvPr>
        </p:nvGraphicFramePr>
        <p:xfrm>
          <a:off x="1143000" y="2057400"/>
          <a:ext cx="9680944" cy="3657600"/>
        </p:xfrm>
        <a:graphic>
          <a:graphicData uri="http://schemas.openxmlformats.org/drawingml/2006/table">
            <a:tbl>
              <a:tblPr firstRow="1" bandRow="1">
                <a:tableStyleId>{5C22544A-7EE6-4342-B048-85BDC9FD1C3A}</a:tableStyleId>
              </a:tblPr>
              <a:tblGrid>
                <a:gridCol w="5459819">
                  <a:extLst>
                    <a:ext uri="{9D8B030D-6E8A-4147-A177-3AD203B41FA5}">
                      <a16:colId xmlns="" xmlns:a16="http://schemas.microsoft.com/office/drawing/2014/main" val="1663871530"/>
                    </a:ext>
                  </a:extLst>
                </a:gridCol>
                <a:gridCol w="1981318">
                  <a:extLst>
                    <a:ext uri="{9D8B030D-6E8A-4147-A177-3AD203B41FA5}">
                      <a16:colId xmlns="" xmlns:a16="http://schemas.microsoft.com/office/drawing/2014/main" val="1723629464"/>
                    </a:ext>
                  </a:extLst>
                </a:gridCol>
                <a:gridCol w="2239807"/>
              </a:tblGrid>
              <a:tr h="443523">
                <a:tc>
                  <a:txBody>
                    <a:bodyPr/>
                    <a:lstStyle/>
                    <a:p>
                      <a:pPr algn="ctr"/>
                      <a:r>
                        <a:rPr kumimoji="1" lang="ja-JP" altLang="en-US" sz="2400" dirty="0" smtClean="0"/>
                        <a:t>研修方法</a:t>
                      </a:r>
                      <a:endParaRPr kumimoji="1" lang="ja-JP" altLang="en-US" sz="2400" dirty="0"/>
                    </a:p>
                  </a:txBody>
                  <a:tcPr/>
                </a:tc>
                <a:tc>
                  <a:txBody>
                    <a:bodyPr/>
                    <a:lstStyle/>
                    <a:p>
                      <a:pPr algn="ctr"/>
                      <a:r>
                        <a:rPr kumimoji="1" lang="ja-JP" altLang="en-US" sz="2400" dirty="0" smtClean="0"/>
                        <a:t>人数</a:t>
                      </a:r>
                      <a:endParaRPr kumimoji="1" lang="ja-JP" altLang="en-US" sz="2400" dirty="0"/>
                    </a:p>
                  </a:txBody>
                  <a:tcPr/>
                </a:tc>
                <a:tc>
                  <a:txBody>
                    <a:bodyPr/>
                    <a:lstStyle/>
                    <a:p>
                      <a:pPr algn="ctr"/>
                      <a:r>
                        <a:rPr kumimoji="1" lang="ja-JP" altLang="en-US" sz="2400" dirty="0" smtClean="0"/>
                        <a:t>比率</a:t>
                      </a:r>
                      <a:endParaRPr kumimoji="1" lang="en-US" altLang="ja-JP" sz="2400" dirty="0" smtClean="0"/>
                    </a:p>
                  </a:txBody>
                  <a:tcPr/>
                </a:tc>
                <a:extLst>
                  <a:ext uri="{0D108BD9-81ED-4DB2-BD59-A6C34878D82A}">
                    <a16:rowId xmlns="" xmlns:a16="http://schemas.microsoft.com/office/drawing/2014/main" val="3924212856"/>
                  </a:ext>
                </a:extLst>
              </a:tr>
              <a:tr h="443523">
                <a:tc>
                  <a:txBody>
                    <a:bodyPr/>
                    <a:lstStyle/>
                    <a:p>
                      <a:r>
                        <a:rPr kumimoji="1" lang="ja-JP" altLang="en-US" sz="2400" dirty="0" smtClean="0">
                          <a:solidFill>
                            <a:srgbClr val="FF0000"/>
                          </a:solidFill>
                          <a:latin typeface="+mn-ea"/>
                          <a:ea typeface="+mn-ea"/>
                        </a:rPr>
                        <a:t>実車で受けたことがある</a:t>
                      </a:r>
                      <a:endParaRPr kumimoji="1" lang="ja-JP" altLang="en-US" sz="2400" dirty="0">
                        <a:solidFill>
                          <a:srgbClr val="FF0000"/>
                        </a:solidFill>
                        <a:latin typeface="+mn-ea"/>
                        <a:ea typeface="+mn-ea"/>
                      </a:endParaRPr>
                    </a:p>
                  </a:txBody>
                  <a:tcPr/>
                </a:tc>
                <a:tc>
                  <a:txBody>
                    <a:bodyPr/>
                    <a:lstStyle/>
                    <a:p>
                      <a:pPr algn="ctr"/>
                      <a:r>
                        <a:rPr kumimoji="1" lang="en-US" altLang="ja-JP" sz="2400" dirty="0" smtClean="0">
                          <a:solidFill>
                            <a:srgbClr val="FF0000"/>
                          </a:solidFill>
                          <a:latin typeface="+mn-ea"/>
                          <a:ea typeface="+mn-ea"/>
                        </a:rPr>
                        <a:t>65</a:t>
                      </a:r>
                    </a:p>
                  </a:txBody>
                  <a:tcPr/>
                </a:tc>
                <a:tc>
                  <a:txBody>
                    <a:bodyPr/>
                    <a:lstStyle/>
                    <a:p>
                      <a:pPr algn="ctr"/>
                      <a:r>
                        <a:rPr kumimoji="1" lang="en-US" altLang="ja-JP" sz="2400" dirty="0" smtClean="0">
                          <a:solidFill>
                            <a:srgbClr val="FF0000"/>
                          </a:solidFill>
                          <a:latin typeface="+mn-ea"/>
                          <a:ea typeface="+mn-ea"/>
                        </a:rPr>
                        <a:t>85.5%</a:t>
                      </a:r>
                    </a:p>
                  </a:txBody>
                  <a:tcPr/>
                </a:tc>
                <a:extLst>
                  <a:ext uri="{0D108BD9-81ED-4DB2-BD59-A6C34878D82A}">
                    <a16:rowId xmlns="" xmlns:a16="http://schemas.microsoft.com/office/drawing/2014/main" val="879813354"/>
                  </a:ext>
                </a:extLst>
              </a:tr>
              <a:tr h="443523">
                <a:tc>
                  <a:txBody>
                    <a:bodyPr/>
                    <a:lstStyle/>
                    <a:p>
                      <a:r>
                        <a:rPr kumimoji="1" lang="ja-JP" altLang="en-US" sz="2400" dirty="0" smtClean="0">
                          <a:latin typeface="+mn-ea"/>
                          <a:ea typeface="+mn-ea"/>
                        </a:rPr>
                        <a:t>ビデオ等で見ただけ</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5</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6.6%</a:t>
                      </a:r>
                      <a:endParaRPr kumimoji="1" lang="ja-JP" altLang="en-US" sz="2400" dirty="0">
                        <a:latin typeface="+mn-ea"/>
                        <a:ea typeface="+mn-ea"/>
                      </a:endParaRPr>
                    </a:p>
                  </a:txBody>
                  <a:tcPr/>
                </a:tc>
                <a:extLst>
                  <a:ext uri="{0D108BD9-81ED-4DB2-BD59-A6C34878D82A}">
                    <a16:rowId xmlns="" xmlns:a16="http://schemas.microsoft.com/office/drawing/2014/main" val="1422841075"/>
                  </a:ext>
                </a:extLst>
              </a:tr>
              <a:tr h="443523">
                <a:tc>
                  <a:txBody>
                    <a:bodyPr/>
                    <a:lstStyle/>
                    <a:p>
                      <a:r>
                        <a:rPr kumimoji="1" lang="en-US" altLang="ja-JP" sz="2400" dirty="0" smtClean="0">
                          <a:latin typeface="+mn-ea"/>
                          <a:ea typeface="+mn-ea"/>
                        </a:rPr>
                        <a:t>YouTube</a:t>
                      </a:r>
                      <a:r>
                        <a:rPr kumimoji="1" lang="ja-JP" altLang="en-US" sz="2400" dirty="0" smtClean="0">
                          <a:latin typeface="+mn-ea"/>
                          <a:ea typeface="+mn-ea"/>
                        </a:rPr>
                        <a:t>で見ただけ</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1</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1.3%</a:t>
                      </a:r>
                      <a:endParaRPr kumimoji="1" lang="ja-JP" altLang="en-US" sz="2400" dirty="0">
                        <a:latin typeface="+mn-ea"/>
                        <a:ea typeface="+mn-ea"/>
                      </a:endParaRPr>
                    </a:p>
                  </a:txBody>
                  <a:tcPr/>
                </a:tc>
                <a:extLst>
                  <a:ext uri="{0D108BD9-81ED-4DB2-BD59-A6C34878D82A}">
                    <a16:rowId xmlns="" xmlns:a16="http://schemas.microsoft.com/office/drawing/2014/main" val="539513042"/>
                  </a:ext>
                </a:extLst>
              </a:tr>
              <a:tr h="443523">
                <a:tc>
                  <a:txBody>
                    <a:bodyPr/>
                    <a:lstStyle/>
                    <a:p>
                      <a:r>
                        <a:rPr kumimoji="1" lang="ja-JP" altLang="en-US" sz="2400" dirty="0" smtClean="0">
                          <a:latin typeface="+mn-ea"/>
                          <a:ea typeface="+mn-ea"/>
                        </a:rPr>
                        <a:t>スロープ等の図解イラストを見ただけ</a:t>
                      </a:r>
                      <a:endParaRPr kumimoji="1" lang="en-US" altLang="ja-JP" sz="2400" dirty="0" smtClean="0">
                        <a:latin typeface="+mn-ea"/>
                        <a:ea typeface="+mn-ea"/>
                      </a:endParaRPr>
                    </a:p>
                  </a:txBody>
                  <a:tcPr/>
                </a:tc>
                <a:tc>
                  <a:txBody>
                    <a:bodyPr/>
                    <a:lstStyle/>
                    <a:p>
                      <a:pPr algn="ctr"/>
                      <a:r>
                        <a:rPr kumimoji="1" lang="en-US" altLang="ja-JP" sz="2400" dirty="0" smtClean="0">
                          <a:latin typeface="+mn-ea"/>
                          <a:ea typeface="+mn-ea"/>
                        </a:rPr>
                        <a:t>1</a:t>
                      </a:r>
                      <a:endParaRPr kumimoji="1" lang="ja-JP" altLang="en-US" sz="2400" dirty="0">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smtClean="0">
                          <a:latin typeface="+mn-ea"/>
                          <a:ea typeface="+mn-ea"/>
                        </a:rPr>
                        <a:t>1.3%</a:t>
                      </a:r>
                      <a:endParaRPr kumimoji="1" lang="ja-JP" altLang="en-US" sz="2400" dirty="0" smtClean="0">
                        <a:latin typeface="+mn-ea"/>
                        <a:ea typeface="+mn-ea"/>
                      </a:endParaRPr>
                    </a:p>
                  </a:txBody>
                  <a:tcPr/>
                </a:tc>
                <a:extLst>
                  <a:ext uri="{0D108BD9-81ED-4DB2-BD59-A6C34878D82A}">
                    <a16:rowId xmlns="" xmlns:a16="http://schemas.microsoft.com/office/drawing/2014/main" val="3854673783"/>
                  </a:ext>
                </a:extLst>
              </a:tr>
              <a:tr h="443523">
                <a:tc>
                  <a:txBody>
                    <a:bodyPr/>
                    <a:lstStyle/>
                    <a:p>
                      <a:r>
                        <a:rPr kumimoji="1" lang="ja-JP" altLang="en-US" sz="2400" dirty="0" smtClean="0">
                          <a:latin typeface="+mn-ea"/>
                          <a:ea typeface="+mn-ea"/>
                        </a:rPr>
                        <a:t>座学での講習 車椅子体験</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1</a:t>
                      </a:r>
                      <a:endParaRPr kumimoji="1" lang="ja-JP" altLang="en-US" sz="2400" dirty="0">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smtClean="0">
                          <a:latin typeface="+mn-ea"/>
                          <a:ea typeface="+mn-ea"/>
                        </a:rPr>
                        <a:t>1.3%</a:t>
                      </a:r>
                      <a:endParaRPr kumimoji="1" lang="ja-JP" altLang="en-US" sz="2400" dirty="0" smtClean="0">
                        <a:latin typeface="+mn-ea"/>
                        <a:ea typeface="+mn-ea"/>
                      </a:endParaRPr>
                    </a:p>
                  </a:txBody>
                  <a:tcPr/>
                </a:tc>
                <a:extLst>
                  <a:ext uri="{0D108BD9-81ED-4DB2-BD59-A6C34878D82A}">
                    <a16:rowId xmlns="" xmlns:a16="http://schemas.microsoft.com/office/drawing/2014/main" val="3685941394"/>
                  </a:ext>
                </a:extLst>
              </a:tr>
              <a:tr h="443523">
                <a:tc>
                  <a:txBody>
                    <a:bodyPr/>
                    <a:lstStyle/>
                    <a:p>
                      <a:r>
                        <a:rPr kumimoji="1" lang="ja-JP" altLang="en-US" sz="2400" dirty="0" smtClean="0">
                          <a:latin typeface="+mn-ea"/>
                          <a:ea typeface="+mn-ea"/>
                        </a:rPr>
                        <a:t>何も受けていない</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2</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2.6%</a:t>
                      </a:r>
                      <a:endParaRPr kumimoji="1" lang="ja-JP" altLang="en-US" sz="2400" dirty="0">
                        <a:latin typeface="+mn-ea"/>
                        <a:ea typeface="+mn-ea"/>
                      </a:endParaRPr>
                    </a:p>
                  </a:txBody>
                  <a:tcPr/>
                </a:tc>
                <a:extLst>
                  <a:ext uri="{0D108BD9-81ED-4DB2-BD59-A6C34878D82A}">
                    <a16:rowId xmlns="" xmlns:a16="http://schemas.microsoft.com/office/drawing/2014/main" val="463722334"/>
                  </a:ext>
                </a:extLst>
              </a:tr>
              <a:tr h="443523">
                <a:tc>
                  <a:txBody>
                    <a:bodyPr/>
                    <a:lstStyle/>
                    <a:p>
                      <a:pPr algn="ctr"/>
                      <a:r>
                        <a:rPr kumimoji="1" lang="ja-JP" altLang="en-US" sz="2400" dirty="0" smtClean="0">
                          <a:latin typeface="+mn-ea"/>
                          <a:ea typeface="+mn-ea"/>
                        </a:rPr>
                        <a:t>合計</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76</a:t>
                      </a:r>
                      <a:r>
                        <a:rPr kumimoji="1" lang="ja-JP" altLang="en-US" sz="2400" dirty="0" smtClean="0">
                          <a:latin typeface="+mn-ea"/>
                          <a:ea typeface="+mn-ea"/>
                        </a:rPr>
                        <a:t>*</a:t>
                      </a:r>
                      <a:endParaRPr kumimoji="1" lang="ja-JP" altLang="en-US" sz="2400" dirty="0">
                        <a:latin typeface="+mn-ea"/>
                        <a:ea typeface="+mn-ea"/>
                      </a:endParaRPr>
                    </a:p>
                  </a:txBody>
                  <a:tcPr/>
                </a:tc>
                <a:tc>
                  <a:txBody>
                    <a:bodyPr/>
                    <a:lstStyle/>
                    <a:p>
                      <a:pPr algn="ctr"/>
                      <a:endParaRPr kumimoji="1" lang="ja-JP" altLang="en-US" sz="2400" dirty="0">
                        <a:latin typeface="+mn-ea"/>
                        <a:ea typeface="+mn-ea"/>
                      </a:endParaRPr>
                    </a:p>
                  </a:txBody>
                  <a:tcPr/>
                </a:tc>
                <a:extLst>
                  <a:ext uri="{0D108BD9-81ED-4DB2-BD59-A6C34878D82A}">
                    <a16:rowId xmlns="" xmlns:a16="http://schemas.microsoft.com/office/drawing/2014/main" val="2417856657"/>
                  </a:ext>
                </a:extLst>
              </a:tr>
            </a:tbl>
          </a:graphicData>
        </a:graphic>
      </p:graphicFrame>
      <p:sp>
        <p:nvSpPr>
          <p:cNvPr id="3" name="テキスト ボックス 2"/>
          <p:cNvSpPr txBox="1"/>
          <p:nvPr/>
        </p:nvSpPr>
        <p:spPr>
          <a:xfrm>
            <a:off x="7417242" y="6007394"/>
            <a:ext cx="3406702" cy="369332"/>
          </a:xfrm>
          <a:prstGeom prst="rect">
            <a:avLst/>
          </a:prstGeom>
          <a:noFill/>
        </p:spPr>
        <p:txBody>
          <a:bodyPr wrap="none" rtlCol="0">
            <a:spAutoFit/>
          </a:bodyPr>
          <a:lstStyle/>
          <a:p>
            <a:r>
              <a:rPr kumimoji="1" lang="ja-JP" altLang="en-US" dirty="0" smtClean="0">
                <a:latin typeface="+mn-ea"/>
              </a:rPr>
              <a:t>＊</a:t>
            </a:r>
            <a:r>
              <a:rPr kumimoji="1" lang="ja-JP" altLang="en-US" dirty="0">
                <a:latin typeface="+mn-ea"/>
              </a:rPr>
              <a:t>有効回答</a:t>
            </a:r>
            <a:r>
              <a:rPr kumimoji="1" lang="ja-JP" altLang="en-US" dirty="0" smtClean="0">
                <a:latin typeface="+mn-ea"/>
              </a:rPr>
              <a:t>数</a:t>
            </a:r>
            <a:r>
              <a:rPr kumimoji="1" lang="en-US" altLang="ja-JP" dirty="0" smtClean="0">
                <a:latin typeface="+mn-ea"/>
              </a:rPr>
              <a:t>76</a:t>
            </a:r>
            <a:r>
              <a:rPr kumimoji="1" lang="ja-JP" altLang="en-US" dirty="0">
                <a:latin typeface="+mn-ea"/>
              </a:rPr>
              <a:t>件を対象に</a:t>
            </a:r>
            <a:r>
              <a:rPr kumimoji="1" lang="ja-JP" altLang="en-US" dirty="0" smtClean="0">
                <a:latin typeface="+mn-ea"/>
              </a:rPr>
              <a:t>抽出</a:t>
            </a:r>
          </a:p>
        </p:txBody>
      </p:sp>
    </p:spTree>
    <p:extLst>
      <p:ext uri="{BB962C8B-B14F-4D97-AF65-F5344CB8AC3E}">
        <p14:creationId xmlns:p14="http://schemas.microsoft.com/office/powerpoint/2010/main" val="1240031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29551" y="421341"/>
            <a:ext cx="10247285" cy="1057835"/>
          </a:xfrm>
        </p:spPr>
        <p:txBody>
          <a:bodyPr>
            <a:normAutofit fontScale="90000"/>
          </a:bodyPr>
          <a:lstStyle/>
          <a:p>
            <a:r>
              <a:rPr lang="ja-JP" altLang="en-US" sz="3600" b="1" dirty="0" smtClean="0"/>
              <a:t>２．乗車経験</a:t>
            </a:r>
            <a:r>
              <a:rPr lang="en-US" altLang="ja-JP" sz="3600" dirty="0" smtClean="0"/>
              <a:t/>
            </a:r>
            <a:br>
              <a:rPr lang="en-US" altLang="ja-JP" sz="3600" dirty="0" smtClean="0"/>
            </a:br>
            <a:r>
              <a:rPr lang="ja-JP" altLang="en-US" sz="3600" dirty="0" smtClean="0"/>
              <a:t>　　車いすのまま乗車させた経験があるか？</a:t>
            </a:r>
            <a:endParaRPr kumimoji="1" lang="ja-JP" altLang="en-US" sz="3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03097788"/>
              </p:ext>
            </p:extLst>
          </p:nvPr>
        </p:nvGraphicFramePr>
        <p:xfrm>
          <a:off x="1129551" y="1431447"/>
          <a:ext cx="9872663" cy="4854388"/>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8734339" y="6238106"/>
            <a:ext cx="3390755" cy="369332"/>
          </a:xfrm>
          <a:prstGeom prst="rect">
            <a:avLst/>
          </a:prstGeom>
          <a:noFill/>
        </p:spPr>
        <p:txBody>
          <a:bodyPr wrap="square" rtlCol="0">
            <a:spAutoFit/>
          </a:bodyPr>
          <a:lstStyle/>
          <a:p>
            <a:r>
              <a:rPr kumimoji="1" lang="ja-JP" altLang="en-US" dirty="0"/>
              <a:t>有効回答</a:t>
            </a:r>
            <a:r>
              <a:rPr kumimoji="1" lang="ja-JP" altLang="en-US" dirty="0" smtClean="0"/>
              <a:t>数</a:t>
            </a:r>
            <a:r>
              <a:rPr kumimoji="1" lang="en-US" altLang="ja-JP" dirty="0" smtClean="0"/>
              <a:t>86</a:t>
            </a:r>
            <a:r>
              <a:rPr kumimoji="1" lang="ja-JP" altLang="en-US" dirty="0" smtClean="0"/>
              <a:t>件を対象に抽出</a:t>
            </a:r>
            <a:endParaRPr kumimoji="1" lang="ja-JP" altLang="en-US" dirty="0"/>
          </a:p>
        </p:txBody>
      </p:sp>
    </p:spTree>
    <p:extLst>
      <p:ext uri="{BB962C8B-B14F-4D97-AF65-F5344CB8AC3E}">
        <p14:creationId xmlns:p14="http://schemas.microsoft.com/office/powerpoint/2010/main" val="3283129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65274" y="429855"/>
            <a:ext cx="9579935" cy="1138518"/>
          </a:xfrm>
        </p:spPr>
        <p:txBody>
          <a:bodyPr>
            <a:normAutofit fontScale="90000"/>
          </a:bodyPr>
          <a:lstStyle/>
          <a:p>
            <a:r>
              <a:rPr lang="ja-JP" altLang="en-US" sz="3200" b="1" dirty="0" smtClean="0"/>
              <a:t>３．乗降方法の理解</a:t>
            </a:r>
            <a:r>
              <a:rPr lang="en-US" altLang="ja-JP" sz="3200" dirty="0" smtClean="0"/>
              <a:t/>
            </a:r>
            <a:br>
              <a:rPr lang="en-US" altLang="ja-JP" sz="3200" dirty="0" smtClean="0"/>
            </a:br>
            <a:r>
              <a:rPr lang="ja-JP" altLang="en-US" sz="3200" dirty="0" smtClean="0"/>
              <a:t>　　運転手</a:t>
            </a:r>
            <a:r>
              <a:rPr lang="ja-JP" altLang="en-US" sz="3200" dirty="0"/>
              <a:t>は乗車</a:t>
            </a:r>
            <a:r>
              <a:rPr lang="ja-JP" altLang="en-US" sz="3200" dirty="0" smtClean="0"/>
              <a:t>方法を知っていたか？</a:t>
            </a:r>
            <a:r>
              <a:rPr lang="en-US" altLang="ja-JP" sz="3200" dirty="0" smtClean="0"/>
              <a:t/>
            </a:r>
            <a:br>
              <a:rPr lang="en-US" altLang="ja-JP" sz="3200" dirty="0" smtClean="0"/>
            </a:br>
            <a:r>
              <a:rPr lang="ja-JP" altLang="en-US" sz="3200" dirty="0" smtClean="0"/>
              <a:t>　　</a:t>
            </a:r>
            <a:r>
              <a:rPr lang="ja-JP" altLang="en-US" sz="2700" dirty="0" smtClean="0"/>
              <a:t>（椅子</a:t>
            </a:r>
            <a:r>
              <a:rPr lang="ja-JP" altLang="en-US" sz="2700" dirty="0"/>
              <a:t>の倒し方、スロープの設置、車椅子固定の</a:t>
            </a:r>
            <a:r>
              <a:rPr lang="ja-JP" altLang="en-US" sz="2700" dirty="0" smtClean="0"/>
              <a:t>仕方等</a:t>
            </a:r>
            <a:r>
              <a:rPr lang="ja-JP" altLang="en-US" sz="2700" dirty="0"/>
              <a:t>）</a:t>
            </a:r>
            <a:endParaRPr kumimoji="1" lang="ja-JP" altLang="en-US" sz="27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559952536"/>
              </p:ext>
            </p:extLst>
          </p:nvPr>
        </p:nvGraphicFramePr>
        <p:xfrm>
          <a:off x="1143000" y="1820285"/>
          <a:ext cx="9872663" cy="4787153"/>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8734339" y="6238106"/>
            <a:ext cx="3390755" cy="369332"/>
          </a:xfrm>
          <a:prstGeom prst="rect">
            <a:avLst/>
          </a:prstGeom>
          <a:noFill/>
        </p:spPr>
        <p:txBody>
          <a:bodyPr wrap="square" rtlCol="0">
            <a:spAutoFit/>
          </a:bodyPr>
          <a:lstStyle/>
          <a:p>
            <a:r>
              <a:rPr kumimoji="1" lang="ja-JP" altLang="en-US" dirty="0"/>
              <a:t>有効</a:t>
            </a:r>
            <a:r>
              <a:rPr kumimoji="1" lang="ja-JP" altLang="en-US" dirty="0" smtClean="0"/>
              <a:t>回答数</a:t>
            </a:r>
            <a:r>
              <a:rPr kumimoji="1" lang="en-US" altLang="ja-JP" dirty="0" smtClean="0">
                <a:latin typeface="ＭＳ ゴシック" panose="020B0609070205080204" pitchFamily="49" charset="-128"/>
                <a:ea typeface="ＭＳ ゴシック" panose="020B0609070205080204" pitchFamily="49" charset="-128"/>
              </a:rPr>
              <a:t>96</a:t>
            </a:r>
            <a:r>
              <a:rPr kumimoji="1" lang="ja-JP" altLang="en-US" dirty="0" smtClean="0"/>
              <a:t>件を対象に抽出</a:t>
            </a:r>
            <a:endParaRPr kumimoji="1" lang="ja-JP" altLang="en-US" dirty="0"/>
          </a:p>
        </p:txBody>
      </p:sp>
    </p:spTree>
    <p:extLst>
      <p:ext uri="{BB962C8B-B14F-4D97-AF65-F5344CB8AC3E}">
        <p14:creationId xmlns:p14="http://schemas.microsoft.com/office/powerpoint/2010/main" val="39295930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8587" y="609600"/>
            <a:ext cx="10845208" cy="1356360"/>
          </a:xfrm>
        </p:spPr>
        <p:txBody>
          <a:bodyPr>
            <a:normAutofit/>
          </a:bodyPr>
          <a:lstStyle/>
          <a:p>
            <a:r>
              <a:rPr lang="ja-JP" altLang="en-US" sz="3600" dirty="0" smtClean="0">
                <a:ea typeface="+mn-lt"/>
                <a:cs typeface="+mn-lt"/>
              </a:rPr>
              <a:t>４．本日の</a:t>
            </a:r>
            <a:r>
              <a:rPr lang="en-US" altLang="ja-JP" sz="3600" dirty="0" smtClean="0">
                <a:ea typeface="+mn-lt"/>
                <a:cs typeface="+mn-lt"/>
              </a:rPr>
              <a:t>UD</a:t>
            </a:r>
            <a:r>
              <a:rPr lang="ja-JP" altLang="en-US" sz="3600" dirty="0" smtClean="0">
                <a:ea typeface="+mn-lt"/>
                <a:cs typeface="+mn-lt"/>
              </a:rPr>
              <a:t>タクシー一斉調査を知っていたか</a:t>
            </a:r>
            <a:r>
              <a:rPr lang="ja-JP" altLang="en-US" sz="3600" dirty="0">
                <a:ea typeface="+mn-lt"/>
                <a:cs typeface="+mn-lt"/>
              </a:rPr>
              <a:t>？</a:t>
            </a:r>
            <a:endParaRPr kumimoji="1" lang="ja-JP" altLang="en-US" sz="3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40179735"/>
              </p:ext>
            </p:extLst>
          </p:nvPr>
        </p:nvGraphicFramePr>
        <p:xfrm>
          <a:off x="781492" y="1805496"/>
          <a:ext cx="9875520" cy="443261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8734339" y="6238106"/>
            <a:ext cx="3390755" cy="369332"/>
          </a:xfrm>
          <a:prstGeom prst="rect">
            <a:avLst/>
          </a:prstGeom>
          <a:noFill/>
        </p:spPr>
        <p:txBody>
          <a:bodyPr wrap="square" rtlCol="0">
            <a:spAutoFit/>
          </a:bodyPr>
          <a:lstStyle/>
          <a:p>
            <a:r>
              <a:rPr kumimoji="1" lang="ja-JP" altLang="en-US" dirty="0" smtClean="0"/>
              <a:t>有効回答数</a:t>
            </a:r>
            <a:r>
              <a:rPr kumimoji="1" lang="en-US" altLang="ja-JP" dirty="0" smtClean="0">
                <a:latin typeface="+mn-ea"/>
              </a:rPr>
              <a:t>81</a:t>
            </a:r>
            <a:r>
              <a:rPr kumimoji="1" lang="ja-JP" altLang="en-US" dirty="0">
                <a:latin typeface="+mn-ea"/>
              </a:rPr>
              <a:t>件</a:t>
            </a:r>
            <a:r>
              <a:rPr kumimoji="1" lang="ja-JP" altLang="en-US" dirty="0" smtClean="0"/>
              <a:t>を対象に抽出</a:t>
            </a:r>
            <a:endParaRPr kumimoji="1" lang="ja-JP" altLang="en-US" dirty="0"/>
          </a:p>
        </p:txBody>
      </p:sp>
    </p:spTree>
    <p:extLst>
      <p:ext uri="{BB962C8B-B14F-4D97-AF65-F5344CB8AC3E}">
        <p14:creationId xmlns:p14="http://schemas.microsoft.com/office/powerpoint/2010/main" val="2285342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4327" y="1173575"/>
            <a:ext cx="10538691" cy="2926080"/>
          </a:xfrm>
        </p:spPr>
        <p:txBody>
          <a:bodyPr/>
          <a:lstStyle/>
          <a:p>
            <a:r>
              <a:rPr lang="en-US" altLang="ja-JP" sz="6000" dirty="0" smtClean="0">
                <a:latin typeface="+mn-ea"/>
                <a:ea typeface="+mn-ea"/>
              </a:rPr>
              <a:t>Ⅴ</a:t>
            </a:r>
            <a:r>
              <a:rPr kumimoji="1" lang="en-US" altLang="ja-JP" sz="6000" dirty="0" smtClean="0">
                <a:latin typeface="+mn-ea"/>
                <a:ea typeface="+mn-ea"/>
              </a:rPr>
              <a:t>.</a:t>
            </a:r>
            <a:r>
              <a:rPr kumimoji="1" lang="ja-JP" altLang="en-US" sz="6000" dirty="0" smtClean="0">
                <a:latin typeface="+mn-ea"/>
                <a:ea typeface="+mn-ea"/>
              </a:rPr>
              <a:t>乗車拒否、配車制限の事例</a:t>
            </a:r>
            <a:endParaRPr kumimoji="1" lang="ja-JP" altLang="en-US" sz="6000" dirty="0">
              <a:latin typeface="+mn-ea"/>
              <a:ea typeface="+mn-ea"/>
            </a:endParaRPr>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209294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１．流しでの事例</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ja-JP" sz="2400" dirty="0">
                <a:latin typeface="+mn-ea"/>
              </a:rPr>
              <a:t>流しを拾おうとしたら、明らかに目をそらしスルーされた</a:t>
            </a:r>
            <a:r>
              <a:rPr lang="ja-JP" altLang="ja-JP" sz="2400" dirty="0" smtClean="0">
                <a:latin typeface="+mn-ea"/>
              </a:rPr>
              <a:t>。</a:t>
            </a:r>
            <a:r>
              <a:rPr lang="ja-JP" altLang="en-US" sz="2400" dirty="0" smtClean="0">
                <a:latin typeface="+mn-ea"/>
              </a:rPr>
              <a:t>（東京）</a:t>
            </a:r>
            <a:endParaRPr lang="en-US" altLang="ja-JP" sz="2400" dirty="0" smtClean="0">
              <a:latin typeface="+mn-ea"/>
            </a:endParaRPr>
          </a:p>
          <a:p>
            <a:r>
              <a:rPr lang="ja-JP" altLang="en-US" sz="2400" dirty="0">
                <a:latin typeface="+mn-ea"/>
              </a:rPr>
              <a:t>避けられてる気も</a:t>
            </a:r>
            <a:r>
              <a:rPr lang="ja-JP" altLang="en-US" sz="2400" dirty="0" smtClean="0">
                <a:latin typeface="+mn-ea"/>
              </a:rPr>
              <a:t>する。平日</a:t>
            </a:r>
            <a:r>
              <a:rPr lang="ja-JP" altLang="en-US" sz="2400" dirty="0">
                <a:latin typeface="+mn-ea"/>
              </a:rPr>
              <a:t>の日中だったので</a:t>
            </a:r>
            <a:r>
              <a:rPr lang="ja-JP" altLang="en-US" sz="2400" dirty="0" smtClean="0">
                <a:latin typeface="+mn-ea"/>
              </a:rPr>
              <a:t>タクシーが</a:t>
            </a:r>
            <a:r>
              <a:rPr lang="ja-JP" altLang="en-US" sz="2400" dirty="0">
                <a:latin typeface="+mn-ea"/>
              </a:rPr>
              <a:t>あまり走って</a:t>
            </a:r>
            <a:r>
              <a:rPr lang="ja-JP" altLang="en-US" sz="2400" dirty="0" smtClean="0">
                <a:latin typeface="+mn-ea"/>
              </a:rPr>
              <a:t>いないため、あっても見て</a:t>
            </a:r>
            <a:r>
              <a:rPr lang="ja-JP" altLang="en-US" sz="2400" dirty="0">
                <a:latin typeface="+mn-ea"/>
              </a:rPr>
              <a:t>見ぬふりをしていると</a:t>
            </a:r>
            <a:r>
              <a:rPr lang="ja-JP" altLang="en-US" sz="2400" dirty="0" smtClean="0">
                <a:latin typeface="+mn-ea"/>
              </a:rPr>
              <a:t>感じた。（東京）</a:t>
            </a:r>
            <a:endParaRPr lang="en-US" altLang="ja-JP" sz="2400" dirty="0" smtClean="0">
              <a:latin typeface="+mn-ea"/>
            </a:endParaRPr>
          </a:p>
          <a:p>
            <a:r>
              <a:rPr lang="ja-JP" altLang="en-US" sz="2400" dirty="0">
                <a:latin typeface="+mn-ea"/>
              </a:rPr>
              <a:t>乗せ方をはっきり知らなかった。乗せようとはしてくれた</a:t>
            </a:r>
            <a:r>
              <a:rPr lang="ja-JP" altLang="en-US" sz="2400" dirty="0" smtClean="0">
                <a:latin typeface="+mn-ea"/>
              </a:rPr>
              <a:t>。（兵庫）</a:t>
            </a:r>
            <a:endParaRPr lang="en-US" altLang="ja-JP" sz="2400" dirty="0" smtClean="0">
              <a:latin typeface="+mn-ea"/>
            </a:endParaRPr>
          </a:p>
          <a:p>
            <a:r>
              <a:rPr lang="ja-JP" altLang="en-US" sz="2400" dirty="0" smtClean="0">
                <a:latin typeface="+mn-ea"/>
              </a:rPr>
              <a:t>スロープを</a:t>
            </a:r>
            <a:r>
              <a:rPr lang="ja-JP" altLang="en-US" sz="2400" dirty="0">
                <a:latin typeface="+mn-ea"/>
              </a:rPr>
              <a:t>積んで</a:t>
            </a:r>
            <a:r>
              <a:rPr lang="ja-JP" altLang="en-US" sz="2400" dirty="0" smtClean="0">
                <a:latin typeface="+mn-ea"/>
              </a:rPr>
              <a:t>いないと言われた（広島）</a:t>
            </a:r>
            <a:endParaRPr lang="en-US" altLang="ja-JP" sz="2400" dirty="0" smtClean="0">
              <a:latin typeface="+mn-ea"/>
            </a:endParaRPr>
          </a:p>
          <a:p>
            <a:endParaRPr kumimoji="1" lang="ja-JP" altLang="en-US" sz="2400" dirty="0">
              <a:latin typeface="+mn-ea"/>
            </a:endParaRPr>
          </a:p>
        </p:txBody>
      </p:sp>
    </p:spTree>
    <p:extLst>
      <p:ext uri="{BB962C8B-B14F-4D97-AF65-F5344CB8AC3E}">
        <p14:creationId xmlns:p14="http://schemas.microsoft.com/office/powerpoint/2010/main" val="5633104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２</a:t>
            </a:r>
            <a:r>
              <a:rPr kumimoji="1" lang="ja-JP" altLang="en-US" dirty="0" smtClean="0"/>
              <a:t>．タクシー乗り場での事例①</a:t>
            </a:r>
            <a:endParaRPr kumimoji="1" lang="ja-JP" altLang="en-US" dirty="0"/>
          </a:p>
        </p:txBody>
      </p:sp>
      <p:sp>
        <p:nvSpPr>
          <p:cNvPr id="3" name="コンテンツ プレースホルダー 2"/>
          <p:cNvSpPr>
            <a:spLocks noGrp="1"/>
          </p:cNvSpPr>
          <p:nvPr>
            <p:ph idx="1"/>
          </p:nvPr>
        </p:nvSpPr>
        <p:spPr>
          <a:xfrm>
            <a:off x="1025236" y="2057400"/>
            <a:ext cx="10289309" cy="4038600"/>
          </a:xfrm>
        </p:spPr>
        <p:txBody>
          <a:bodyPr>
            <a:normAutofit/>
          </a:bodyPr>
          <a:lstStyle/>
          <a:p>
            <a:r>
              <a:rPr lang="ja-JP" altLang="ja-JP" sz="2400" dirty="0">
                <a:latin typeface="+mn-ea"/>
              </a:rPr>
              <a:t>助手席の跳ね上げが出来なかったため、乗れなかった</a:t>
            </a:r>
            <a:r>
              <a:rPr lang="ja-JP" altLang="ja-JP" sz="2400" dirty="0" smtClean="0">
                <a:latin typeface="+mn-ea"/>
              </a:rPr>
              <a:t>。</a:t>
            </a:r>
            <a:r>
              <a:rPr lang="ja-JP" altLang="en-US" sz="2400" dirty="0" smtClean="0">
                <a:latin typeface="+mn-ea"/>
              </a:rPr>
              <a:t>（東京）</a:t>
            </a:r>
            <a:endParaRPr lang="en-US" altLang="ja-JP" sz="2400" dirty="0" smtClean="0">
              <a:latin typeface="+mn-ea"/>
            </a:endParaRPr>
          </a:p>
          <a:p>
            <a:pPr marL="45720" indent="0">
              <a:buNone/>
            </a:pPr>
            <a:r>
              <a:rPr lang="ja-JP" altLang="en-US" sz="2000" dirty="0" smtClean="0">
                <a:latin typeface="+mn-ea"/>
              </a:rPr>
              <a:t>（</a:t>
            </a:r>
            <a:r>
              <a:rPr lang="ja-JP" altLang="ja-JP" sz="2000" dirty="0" smtClean="0">
                <a:latin typeface="+mn-ea"/>
              </a:rPr>
              <a:t>※</a:t>
            </a:r>
            <a:r>
              <a:rPr lang="ja-JP" altLang="ja-JP" sz="2000" dirty="0">
                <a:latin typeface="+mn-ea"/>
              </a:rPr>
              <a:t>助手席は後ろまでずらさないと跳ね上がらない構造になっており、</a:t>
            </a:r>
            <a:r>
              <a:rPr lang="ja-JP" altLang="ja-JP" sz="2000" dirty="0" smtClean="0">
                <a:latin typeface="+mn-ea"/>
              </a:rPr>
              <a:t>運転手</a:t>
            </a:r>
            <a:r>
              <a:rPr lang="ja-JP" altLang="ja-JP" sz="2000" dirty="0">
                <a:latin typeface="+mn-ea"/>
              </a:rPr>
              <a:t>はそれ</a:t>
            </a:r>
            <a:r>
              <a:rPr lang="ja-JP" altLang="ja-JP" sz="2000" dirty="0" smtClean="0">
                <a:latin typeface="+mn-ea"/>
              </a:rPr>
              <a:t>を</a:t>
            </a:r>
            <a:r>
              <a:rPr lang="ja-JP" altLang="en-US" sz="2000" dirty="0" smtClean="0">
                <a:latin typeface="+mn-ea"/>
              </a:rPr>
              <a:t>知らなかった</a:t>
            </a:r>
            <a:r>
              <a:rPr lang="ja-JP" altLang="ja-JP" sz="2000" dirty="0" smtClean="0">
                <a:latin typeface="+mn-ea"/>
              </a:rPr>
              <a:t>と</a:t>
            </a:r>
            <a:r>
              <a:rPr lang="ja-JP" altLang="ja-JP" sz="2000" dirty="0">
                <a:latin typeface="+mn-ea"/>
              </a:rPr>
              <a:t>思われる。これを知らない運転手は他にも多数</a:t>
            </a:r>
            <a:r>
              <a:rPr lang="ja-JP" altLang="ja-JP" sz="2000" dirty="0" smtClean="0">
                <a:latin typeface="+mn-ea"/>
              </a:rPr>
              <a:t>いた</a:t>
            </a:r>
            <a:r>
              <a:rPr lang="ja-JP" altLang="en-US" sz="2000" dirty="0" smtClean="0">
                <a:latin typeface="+mn-ea"/>
              </a:rPr>
              <a:t>）</a:t>
            </a:r>
            <a:endParaRPr lang="en-US" altLang="ja-JP" sz="2000" dirty="0" smtClean="0">
              <a:latin typeface="+mn-ea"/>
            </a:endParaRPr>
          </a:p>
          <a:p>
            <a:r>
              <a:rPr lang="ja-JP" altLang="ja-JP" sz="2400" dirty="0" smtClean="0">
                <a:latin typeface="+mn-ea"/>
              </a:rPr>
              <a:t>立川駅</a:t>
            </a:r>
            <a:r>
              <a:rPr lang="ja-JP" altLang="ja-JP" sz="2400" dirty="0">
                <a:latin typeface="+mn-ea"/>
              </a:rPr>
              <a:t>南口タクシー乗り場。このタクシー乗場はスロープを出せない場所。車イスから降りて乗れる人だけ対応します、と断られた</a:t>
            </a:r>
            <a:r>
              <a:rPr lang="ja-JP" altLang="ja-JP" sz="2400" dirty="0" smtClean="0">
                <a:latin typeface="+mn-ea"/>
              </a:rPr>
              <a:t>。</a:t>
            </a:r>
            <a:r>
              <a:rPr lang="ja-JP" altLang="en-US" sz="2400" dirty="0" smtClean="0">
                <a:latin typeface="+mn-ea"/>
              </a:rPr>
              <a:t>（東京）</a:t>
            </a:r>
            <a:endParaRPr lang="en-US" altLang="ja-JP" sz="2400" dirty="0" smtClean="0">
              <a:latin typeface="+mn-ea"/>
            </a:endParaRPr>
          </a:p>
          <a:p>
            <a:r>
              <a:rPr lang="ja-JP" altLang="en-US" sz="2400" dirty="0" smtClean="0">
                <a:latin typeface="+mn-ea"/>
              </a:rPr>
              <a:t>タクシー</a:t>
            </a:r>
            <a:r>
              <a:rPr lang="ja-JP" altLang="ja-JP" sz="2400" dirty="0" smtClean="0">
                <a:latin typeface="+mn-ea"/>
              </a:rPr>
              <a:t>乗り場</a:t>
            </a:r>
            <a:r>
              <a:rPr lang="ja-JP" altLang="ja-JP" sz="2400" dirty="0">
                <a:latin typeface="+mn-ea"/>
              </a:rPr>
              <a:t>に行って、</a:t>
            </a:r>
            <a:r>
              <a:rPr lang="en-US" altLang="ja-JP" sz="2400" dirty="0">
                <a:latin typeface="+mn-ea"/>
              </a:rPr>
              <a:t>4</a:t>
            </a:r>
            <a:r>
              <a:rPr lang="ja-JP" altLang="ja-JP" sz="2400" dirty="0">
                <a:latin typeface="+mn-ea"/>
              </a:rPr>
              <a:t>台目にＵＤタクシーがいたので、前の</a:t>
            </a:r>
            <a:r>
              <a:rPr lang="en-US" altLang="ja-JP" sz="2400" dirty="0">
                <a:latin typeface="+mn-ea"/>
              </a:rPr>
              <a:t>3</a:t>
            </a:r>
            <a:r>
              <a:rPr lang="ja-JP" altLang="ja-JP" sz="2400" dirty="0">
                <a:latin typeface="+mn-ea"/>
              </a:rPr>
              <a:t>台にお客さんが乗り終るのを待って</a:t>
            </a:r>
            <a:r>
              <a:rPr lang="ja-JP" altLang="ja-JP" sz="2400" dirty="0" smtClean="0">
                <a:latin typeface="+mn-ea"/>
              </a:rPr>
              <a:t>（</a:t>
            </a:r>
            <a:r>
              <a:rPr lang="en-US" altLang="ja-JP" sz="2400" dirty="0" smtClean="0">
                <a:latin typeface="+mn-ea"/>
              </a:rPr>
              <a:t>20</a:t>
            </a:r>
            <a:r>
              <a:rPr lang="ja-JP" altLang="ja-JP" sz="2400" dirty="0">
                <a:latin typeface="+mn-ea"/>
              </a:rPr>
              <a:t>分くらい待ちました）、ようやくＵＤタクシーが先頭に来たので近づいたら、見事に発進されて逃げられました。運転手さん、確実に私に気付いていました</a:t>
            </a:r>
            <a:r>
              <a:rPr lang="ja-JP" altLang="ja-JP" sz="2400" dirty="0" smtClean="0">
                <a:latin typeface="+mn-ea"/>
              </a:rPr>
              <a:t>。</a:t>
            </a:r>
            <a:r>
              <a:rPr lang="ja-JP" altLang="en-US" sz="2400" dirty="0" smtClean="0">
                <a:latin typeface="+mn-ea"/>
              </a:rPr>
              <a:t>（東京）</a:t>
            </a:r>
            <a:endParaRPr lang="ja-JP" altLang="ja-JP" sz="2400" dirty="0">
              <a:latin typeface="+mn-ea"/>
            </a:endParaRPr>
          </a:p>
          <a:p>
            <a:endParaRPr kumimoji="1" lang="ja-JP" altLang="en-US" sz="2400" dirty="0">
              <a:latin typeface="+mn-ea"/>
            </a:endParaRPr>
          </a:p>
        </p:txBody>
      </p:sp>
    </p:spTree>
    <p:extLst>
      <p:ext uri="{BB962C8B-B14F-4D97-AF65-F5344CB8AC3E}">
        <p14:creationId xmlns:p14="http://schemas.microsoft.com/office/powerpoint/2010/main" val="9075970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２</a:t>
            </a:r>
            <a:r>
              <a:rPr kumimoji="1" lang="ja-JP" altLang="en-US" dirty="0" smtClean="0"/>
              <a:t>．タクシー乗り場での事例②</a:t>
            </a:r>
            <a:endParaRPr kumimoji="1" lang="ja-JP" altLang="en-US" dirty="0"/>
          </a:p>
        </p:txBody>
      </p:sp>
      <p:sp>
        <p:nvSpPr>
          <p:cNvPr id="3" name="コンテンツ プレースホルダー 2"/>
          <p:cNvSpPr>
            <a:spLocks noGrp="1"/>
          </p:cNvSpPr>
          <p:nvPr>
            <p:ph idx="1"/>
          </p:nvPr>
        </p:nvSpPr>
        <p:spPr>
          <a:xfrm>
            <a:off x="1143000" y="2057400"/>
            <a:ext cx="9872871" cy="4311502"/>
          </a:xfrm>
        </p:spPr>
        <p:txBody>
          <a:bodyPr>
            <a:normAutofit/>
          </a:bodyPr>
          <a:lstStyle/>
          <a:p>
            <a:r>
              <a:rPr lang="ja-JP" altLang="ja-JP" sz="2400" dirty="0">
                <a:latin typeface="+mn-ea"/>
              </a:rPr>
              <a:t>電動車いすは</a:t>
            </a:r>
            <a:r>
              <a:rPr lang="en-US" altLang="ja-JP" sz="2400" dirty="0">
                <a:latin typeface="+mn-ea"/>
              </a:rPr>
              <a:t>UD</a:t>
            </a:r>
            <a:r>
              <a:rPr lang="ja-JP" altLang="ja-JP" sz="2400" dirty="0">
                <a:latin typeface="+mn-ea"/>
              </a:rPr>
              <a:t>タクシー研修の時に乗らないと言われた</a:t>
            </a:r>
            <a:r>
              <a:rPr lang="ja-JP" altLang="ja-JP" sz="2400" dirty="0" smtClean="0">
                <a:latin typeface="+mn-ea"/>
              </a:rPr>
              <a:t>ので</a:t>
            </a:r>
            <a:r>
              <a:rPr lang="en-US" altLang="ja-JP" sz="2400" dirty="0" smtClean="0">
                <a:latin typeface="+mn-ea"/>
              </a:rPr>
              <a:t>…</a:t>
            </a:r>
            <a:r>
              <a:rPr lang="ja-JP" altLang="ja-JP" sz="2400" dirty="0" smtClean="0">
                <a:latin typeface="+mn-ea"/>
              </a:rPr>
              <a:t>と</a:t>
            </a:r>
            <a:r>
              <a:rPr lang="ja-JP" altLang="ja-JP" sz="2400" dirty="0">
                <a:latin typeface="+mn-ea"/>
              </a:rPr>
              <a:t>発言。運転手は今回の一斉乗車のことを知っていた。乗れると伝え、実際に乗れたので、会社へ報告するといって</a:t>
            </a:r>
            <a:r>
              <a:rPr lang="ja-JP" altLang="ja-JP" sz="2400" dirty="0" smtClean="0">
                <a:latin typeface="+mn-ea"/>
              </a:rPr>
              <a:t>くれた</a:t>
            </a:r>
            <a:r>
              <a:rPr lang="ja-JP" altLang="en-US" sz="2400" dirty="0" smtClean="0">
                <a:latin typeface="+mn-ea"/>
              </a:rPr>
              <a:t>（東京）</a:t>
            </a:r>
            <a:endParaRPr lang="en-US" altLang="ja-JP" sz="2400" dirty="0" smtClean="0">
              <a:latin typeface="+mn-ea"/>
            </a:endParaRPr>
          </a:p>
          <a:p>
            <a:r>
              <a:rPr lang="ja-JP" altLang="ja-JP" sz="2400" dirty="0" smtClean="0">
                <a:latin typeface="+mn-ea"/>
              </a:rPr>
              <a:t>乗せた</a:t>
            </a:r>
            <a:r>
              <a:rPr lang="ja-JP" altLang="ja-JP" sz="2400" dirty="0">
                <a:latin typeface="+mn-ea"/>
              </a:rPr>
              <a:t>ことがないから、やり方がわからない（研修は受けたということだが</a:t>
            </a:r>
            <a:r>
              <a:rPr lang="ja-JP" altLang="ja-JP" sz="2400" dirty="0" smtClean="0">
                <a:latin typeface="+mn-ea"/>
              </a:rPr>
              <a:t>）</a:t>
            </a:r>
            <a:r>
              <a:rPr lang="ja-JP" altLang="en-US" sz="2400" dirty="0" smtClean="0">
                <a:latin typeface="+mn-ea"/>
              </a:rPr>
              <a:t>（愛知）</a:t>
            </a:r>
            <a:endParaRPr lang="en-US" altLang="ja-JP" sz="2400" dirty="0" smtClean="0">
              <a:latin typeface="+mn-ea"/>
            </a:endParaRPr>
          </a:p>
          <a:p>
            <a:r>
              <a:rPr lang="ja-JP" altLang="ja-JP" sz="2400" dirty="0">
                <a:latin typeface="+mn-ea"/>
              </a:rPr>
              <a:t>運転手</a:t>
            </a:r>
            <a:r>
              <a:rPr lang="ja-JP" altLang="ja-JP" sz="2400" dirty="0" smtClean="0">
                <a:latin typeface="+mn-ea"/>
              </a:rPr>
              <a:t>は</a:t>
            </a:r>
            <a:r>
              <a:rPr lang="ja-JP" altLang="en-US" sz="2400" dirty="0">
                <a:latin typeface="+mn-ea"/>
              </a:rPr>
              <a:t>最初</a:t>
            </a:r>
            <a:r>
              <a:rPr lang="ja-JP" altLang="ja-JP" sz="2400" dirty="0" smtClean="0">
                <a:latin typeface="+mn-ea"/>
              </a:rPr>
              <a:t>トランクを</a:t>
            </a:r>
            <a:r>
              <a:rPr lang="ja-JP" altLang="en-US" sz="2400" dirty="0" smtClean="0">
                <a:latin typeface="+mn-ea"/>
              </a:rPr>
              <a:t>開けて</a:t>
            </a:r>
            <a:r>
              <a:rPr lang="ja-JP" altLang="ja-JP" sz="2400" dirty="0" smtClean="0">
                <a:latin typeface="+mn-ea"/>
              </a:rPr>
              <a:t>車椅子</a:t>
            </a:r>
            <a:r>
              <a:rPr lang="ja-JP" altLang="ja-JP" sz="2400" dirty="0">
                <a:latin typeface="+mn-ea"/>
              </a:rPr>
              <a:t>だけ乗せようとしたが、こちらから「車椅子のまま乗車します」と伝えると狼狽。「この車は初めて乗車した」、「どうやって乗車していただいたらいいか全然知らない」と。座席下のイラストなど、一緒に見ながらやってみようと提案したが、及び腰で「すみません、すみません」と</a:t>
            </a:r>
            <a:r>
              <a:rPr lang="ja-JP" altLang="ja-JP" sz="2400" dirty="0" smtClean="0">
                <a:latin typeface="+mn-ea"/>
              </a:rPr>
              <a:t>言われ</a:t>
            </a:r>
            <a:r>
              <a:rPr lang="ja-JP" altLang="en-US" sz="2400" dirty="0" smtClean="0">
                <a:latin typeface="+mn-ea"/>
              </a:rPr>
              <a:t>乗れなかった</a:t>
            </a:r>
            <a:r>
              <a:rPr lang="ja-JP" altLang="ja-JP" sz="2400" dirty="0" smtClean="0">
                <a:latin typeface="+mn-ea"/>
              </a:rPr>
              <a:t>。</a:t>
            </a:r>
            <a:r>
              <a:rPr lang="ja-JP" altLang="en-US" sz="2400" dirty="0" smtClean="0">
                <a:latin typeface="+mn-ea"/>
              </a:rPr>
              <a:t>（大阪）</a:t>
            </a:r>
            <a:endParaRPr kumimoji="1" lang="ja-JP" altLang="en-US" sz="2400" dirty="0">
              <a:latin typeface="+mn-ea"/>
            </a:endParaRPr>
          </a:p>
        </p:txBody>
      </p:sp>
    </p:spTree>
    <p:extLst>
      <p:ext uri="{BB962C8B-B14F-4D97-AF65-F5344CB8AC3E}">
        <p14:creationId xmlns:p14="http://schemas.microsoft.com/office/powerpoint/2010/main" val="1212026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２</a:t>
            </a:r>
            <a:r>
              <a:rPr kumimoji="1" lang="ja-JP" altLang="en-US" dirty="0" smtClean="0"/>
              <a:t>．タクシー乗り場での事例③</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sz="2400" dirty="0" smtClean="0">
                <a:latin typeface="+mn-ea"/>
              </a:rPr>
              <a:t>J</a:t>
            </a:r>
            <a:r>
              <a:rPr lang="ja-JP" altLang="ja-JP" sz="2400" dirty="0">
                <a:latin typeface="+mn-ea"/>
              </a:rPr>
              <a:t>Ｒ天王寺駅タクシー乗り場に停車していた、</a:t>
            </a:r>
            <a:r>
              <a:rPr lang="en-US" altLang="ja-JP" sz="2400" dirty="0">
                <a:latin typeface="+mn-ea"/>
              </a:rPr>
              <a:t>⚫⚫</a:t>
            </a:r>
            <a:r>
              <a:rPr lang="ja-JP" altLang="ja-JP" sz="2400" dirty="0">
                <a:latin typeface="+mn-ea"/>
              </a:rPr>
              <a:t>タクシー（ＪＰＮＴＡＸＩ　ＵＤタクシーと記載あり。）に車いすのまま乗れるか聞いてみると、乗れないとの返事</a:t>
            </a:r>
            <a:r>
              <a:rPr lang="ja-JP" altLang="ja-JP" sz="2400" dirty="0" smtClean="0">
                <a:latin typeface="+mn-ea"/>
              </a:rPr>
              <a:t>。</a:t>
            </a:r>
            <a:r>
              <a:rPr lang="ja-JP" altLang="en-US" sz="2400" dirty="0" smtClean="0">
                <a:latin typeface="+mn-ea"/>
              </a:rPr>
              <a:t>（大阪）</a:t>
            </a:r>
            <a:endParaRPr lang="en-US" altLang="ja-JP" sz="2400" dirty="0" smtClean="0">
              <a:latin typeface="+mn-ea"/>
            </a:endParaRPr>
          </a:p>
          <a:p>
            <a:r>
              <a:rPr lang="ja-JP" altLang="ja-JP" sz="2400" dirty="0" smtClean="0">
                <a:latin typeface="+mn-ea"/>
              </a:rPr>
              <a:t>運転手</a:t>
            </a:r>
            <a:r>
              <a:rPr lang="ja-JP" altLang="en-US" sz="2400" dirty="0" smtClean="0">
                <a:latin typeface="+mn-ea"/>
              </a:rPr>
              <a:t>に</a:t>
            </a:r>
            <a:r>
              <a:rPr lang="ja-JP" altLang="ja-JP" sz="2400" dirty="0" smtClean="0">
                <a:latin typeface="+mn-ea"/>
              </a:rPr>
              <a:t>「</a:t>
            </a:r>
            <a:r>
              <a:rPr lang="ja-JP" altLang="ja-JP" sz="2400" dirty="0">
                <a:latin typeface="+mn-ea"/>
              </a:rPr>
              <a:t>大きな電動車椅子はサイズ的に乗らない」と</a:t>
            </a:r>
            <a:r>
              <a:rPr lang="ja-JP" altLang="ja-JP" sz="2400" dirty="0" smtClean="0">
                <a:latin typeface="+mn-ea"/>
              </a:rPr>
              <a:t>言われた。運転手は</a:t>
            </a:r>
            <a:r>
              <a:rPr lang="ja-JP" altLang="ja-JP" sz="2400" dirty="0">
                <a:latin typeface="+mn-ea"/>
              </a:rPr>
              <a:t>①</a:t>
            </a:r>
            <a:r>
              <a:rPr lang="ja-JP" altLang="ja-JP" sz="2400" dirty="0" smtClean="0">
                <a:latin typeface="+mn-ea"/>
              </a:rPr>
              <a:t>簡易電動車椅子は</a:t>
            </a:r>
            <a:r>
              <a:rPr lang="ja-JP" altLang="ja-JP" sz="2400" dirty="0">
                <a:latin typeface="+mn-ea"/>
              </a:rPr>
              <a:t>本人に座席に座ってもらい、車椅子は畳んでトランクに載せて</a:t>
            </a:r>
            <a:r>
              <a:rPr lang="ja-JP" altLang="ja-JP" sz="2400" dirty="0" smtClean="0">
                <a:latin typeface="+mn-ea"/>
              </a:rPr>
              <a:t>いる、</a:t>
            </a:r>
            <a:r>
              <a:rPr lang="ja-JP" altLang="ja-JP" sz="2400" dirty="0">
                <a:latin typeface="+mn-ea"/>
              </a:rPr>
              <a:t>②手動車</a:t>
            </a:r>
            <a:r>
              <a:rPr lang="ja-JP" altLang="ja-JP" sz="2400" dirty="0" smtClean="0">
                <a:latin typeface="+mn-ea"/>
              </a:rPr>
              <a:t>いすは</a:t>
            </a:r>
            <a:r>
              <a:rPr lang="ja-JP" altLang="ja-JP" sz="2400" dirty="0">
                <a:latin typeface="+mn-ea"/>
              </a:rPr>
              <a:t>車いすのまま乗れるが、スロープ設置・乗車・出発まで</a:t>
            </a:r>
            <a:r>
              <a:rPr lang="en-US" altLang="ja-JP" sz="2400" dirty="0" smtClean="0">
                <a:latin typeface="+mn-ea"/>
              </a:rPr>
              <a:t>20</a:t>
            </a:r>
            <a:r>
              <a:rPr lang="ja-JP" altLang="en-US" sz="2400" dirty="0" smtClean="0">
                <a:latin typeface="+mn-ea"/>
              </a:rPr>
              <a:t>～</a:t>
            </a:r>
            <a:r>
              <a:rPr lang="en-US" altLang="ja-JP" sz="2400" dirty="0" smtClean="0">
                <a:latin typeface="+mn-ea"/>
              </a:rPr>
              <a:t>30</a:t>
            </a:r>
            <a:r>
              <a:rPr lang="ja-JP" altLang="ja-JP" sz="2400" dirty="0">
                <a:latin typeface="+mn-ea"/>
              </a:rPr>
              <a:t>分かかるので、駅前のタクシー乗り場では対応不可能（時間を取ってしまうため後ろに次のタクシーの行列ができてしまうため</a:t>
            </a:r>
            <a:r>
              <a:rPr lang="ja-JP" altLang="ja-JP" sz="2400" dirty="0" smtClean="0">
                <a:latin typeface="+mn-ea"/>
              </a:rPr>
              <a:t>）、半ば貸し切りに近い形で他の場所で対応して</a:t>
            </a:r>
            <a:r>
              <a:rPr lang="ja-JP" altLang="ja-JP" sz="2400" dirty="0">
                <a:latin typeface="+mn-ea"/>
              </a:rPr>
              <a:t>いる</a:t>
            </a:r>
            <a:r>
              <a:rPr lang="ja-JP" altLang="ja-JP" sz="2400" dirty="0" smtClean="0">
                <a:latin typeface="+mn-ea"/>
              </a:rPr>
              <a:t>こと</a:t>
            </a:r>
            <a:r>
              <a:rPr lang="ja-JP" altLang="en-US" sz="2400" dirty="0" smtClean="0">
                <a:latin typeface="+mn-ea"/>
              </a:rPr>
              <a:t>。（広島）</a:t>
            </a:r>
            <a:endParaRPr lang="en-US" altLang="ja-JP" sz="2400" dirty="0" smtClean="0">
              <a:latin typeface="+mn-ea"/>
            </a:endParaRPr>
          </a:p>
          <a:p>
            <a:r>
              <a:rPr lang="ja-JP" altLang="ja-JP" sz="2400" dirty="0"/>
              <a:t>乗車拒否３台。いずれもドライバーが車椅子の乗降方法がわからないという理由。研修をしていないという</a:t>
            </a:r>
            <a:r>
              <a:rPr lang="ja-JP" altLang="ja-JP" sz="2400" dirty="0" smtClean="0"/>
              <a:t>こと</a:t>
            </a:r>
            <a:r>
              <a:rPr lang="ja-JP" altLang="en-US" sz="2400" dirty="0" smtClean="0"/>
              <a:t>（沖縄）</a:t>
            </a:r>
            <a:endParaRPr lang="en-US" altLang="ja-JP" sz="2400" dirty="0" smtClean="0">
              <a:latin typeface="+mn-ea"/>
            </a:endParaRPr>
          </a:p>
          <a:p>
            <a:endParaRPr kumimoji="1" lang="ja-JP" altLang="en-US" sz="2400" dirty="0">
              <a:latin typeface="+mn-ea"/>
            </a:endParaRPr>
          </a:p>
        </p:txBody>
      </p:sp>
    </p:spTree>
    <p:extLst>
      <p:ext uri="{BB962C8B-B14F-4D97-AF65-F5344CB8AC3E}">
        <p14:creationId xmlns:p14="http://schemas.microsoft.com/office/powerpoint/2010/main" val="1586863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mn-ea"/>
                <a:ea typeface="+mn-ea"/>
              </a:rPr>
              <a:t>Ⅰ</a:t>
            </a:r>
            <a:r>
              <a:rPr kumimoji="1" lang="ja-JP" altLang="en-US" dirty="0" err="1" smtClean="0">
                <a:latin typeface="+mn-ea"/>
                <a:ea typeface="+mn-ea"/>
              </a:rPr>
              <a:t>．</a:t>
            </a:r>
            <a:r>
              <a:rPr kumimoji="1" lang="ja-JP" altLang="en-US" dirty="0" smtClean="0">
                <a:latin typeface="+mn-ea"/>
                <a:ea typeface="+mn-ea"/>
              </a:rPr>
              <a:t>調査概要</a:t>
            </a:r>
            <a:endParaRPr kumimoji="1" lang="ja-JP" altLang="en-US" dirty="0">
              <a:latin typeface="+mn-ea"/>
              <a:ea typeface="+mn-ea"/>
            </a:endParaRPr>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698840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３</a:t>
            </a:r>
            <a:r>
              <a:rPr kumimoji="1" lang="ja-JP" altLang="en-US" dirty="0" smtClean="0"/>
              <a:t>．電話での配車不可の事例①</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ja-JP" sz="2400" dirty="0">
                <a:latin typeface="+mn-ea"/>
              </a:rPr>
              <a:t>初めは、午前中は予約が一杯で無理と言われ、午後からでもと言うと一週間後でないと受け付けないと言われた。電話に出ている方の名前を聞こうとしたら電話を切られた。（札幌</a:t>
            </a:r>
            <a:r>
              <a:rPr lang="ja-JP" altLang="ja-JP" sz="2400" dirty="0" smtClean="0">
                <a:latin typeface="+mn-ea"/>
              </a:rPr>
              <a:t>）</a:t>
            </a:r>
            <a:endParaRPr lang="en-US" altLang="ja-JP" sz="2400" dirty="0" smtClean="0">
              <a:latin typeface="+mn-ea"/>
            </a:endParaRPr>
          </a:p>
          <a:p>
            <a:r>
              <a:rPr lang="ja-JP" altLang="ja-JP" sz="2400" dirty="0">
                <a:latin typeface="+mn-ea"/>
              </a:rPr>
              <a:t>電話で</a:t>
            </a:r>
            <a:r>
              <a:rPr lang="en-US" altLang="ja-JP" sz="2400" dirty="0">
                <a:latin typeface="+mn-ea"/>
              </a:rPr>
              <a:t>UD</a:t>
            </a:r>
            <a:r>
              <a:rPr lang="ja-JP" altLang="ja-JP" sz="2400" dirty="0">
                <a:latin typeface="+mn-ea"/>
              </a:rPr>
              <a:t>タクシーを指定して配車を依頼したが断られた。トヨタ</a:t>
            </a:r>
            <a:r>
              <a:rPr lang="en-US" altLang="ja-JP" sz="2400" dirty="0">
                <a:latin typeface="+mn-ea"/>
              </a:rPr>
              <a:t>JPN</a:t>
            </a:r>
            <a:r>
              <a:rPr lang="ja-JP" altLang="ja-JP" sz="2400" dirty="0">
                <a:latin typeface="+mn-ea"/>
              </a:rPr>
              <a:t>もあるが車いすのまま利用する人は会社として日産</a:t>
            </a:r>
            <a:r>
              <a:rPr lang="en-US" altLang="ja-JP" sz="2400" dirty="0">
                <a:latin typeface="+mn-ea"/>
              </a:rPr>
              <a:t>2</a:t>
            </a:r>
            <a:r>
              <a:rPr lang="ja-JP" altLang="ja-JP" sz="2400" dirty="0">
                <a:latin typeface="+mn-ea"/>
              </a:rPr>
              <a:t>台に限定しているため</a:t>
            </a:r>
            <a:r>
              <a:rPr lang="ja-JP" altLang="en-US" sz="2400" dirty="0">
                <a:latin typeface="+mn-ea"/>
              </a:rPr>
              <a:t>。（東京）</a:t>
            </a:r>
            <a:endParaRPr lang="en-US" altLang="ja-JP" sz="2400" dirty="0">
              <a:latin typeface="+mn-ea"/>
            </a:endParaRPr>
          </a:p>
          <a:p>
            <a:r>
              <a:rPr lang="ja-JP" altLang="ja-JP" sz="2400" dirty="0">
                <a:latin typeface="+mn-ea"/>
              </a:rPr>
              <a:t>電話で</a:t>
            </a:r>
            <a:r>
              <a:rPr lang="en-US" altLang="ja-JP" sz="2400" dirty="0">
                <a:latin typeface="+mn-ea"/>
              </a:rPr>
              <a:t>UD</a:t>
            </a:r>
            <a:r>
              <a:rPr lang="ja-JP" altLang="ja-JP" sz="2400" dirty="0">
                <a:latin typeface="+mn-ea"/>
              </a:rPr>
              <a:t>タクシーを指定して配車を依頼したら、</a:t>
            </a:r>
            <a:r>
              <a:rPr lang="en-US" altLang="ja-JP" sz="2400" dirty="0">
                <a:latin typeface="+mn-ea"/>
              </a:rPr>
              <a:t>UD</a:t>
            </a:r>
            <a:r>
              <a:rPr lang="ja-JP" altLang="ja-JP" sz="2400" dirty="0">
                <a:latin typeface="+mn-ea"/>
              </a:rPr>
              <a:t>タクシーはあるが会社としては難しいので車いすのまま乗ることはご案内できないと言われた</a:t>
            </a:r>
            <a:r>
              <a:rPr lang="ja-JP" altLang="en-US" sz="2400" dirty="0">
                <a:latin typeface="+mn-ea"/>
              </a:rPr>
              <a:t>（東京）</a:t>
            </a:r>
            <a:endParaRPr lang="en-US" altLang="ja-JP" sz="2400" dirty="0">
              <a:latin typeface="+mn-ea"/>
            </a:endParaRPr>
          </a:p>
          <a:p>
            <a:endParaRPr lang="en-US" altLang="ja-JP" sz="2400" dirty="0" smtClean="0">
              <a:latin typeface="+mn-ea"/>
            </a:endParaRPr>
          </a:p>
          <a:p>
            <a:endParaRPr lang="en-US" altLang="ja-JP" sz="2400" dirty="0" smtClean="0">
              <a:latin typeface="+mn-ea"/>
            </a:endParaRPr>
          </a:p>
        </p:txBody>
      </p:sp>
    </p:spTree>
    <p:extLst>
      <p:ext uri="{BB962C8B-B14F-4D97-AF65-F5344CB8AC3E}">
        <p14:creationId xmlns:p14="http://schemas.microsoft.com/office/powerpoint/2010/main" val="29733836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３</a:t>
            </a:r>
            <a:r>
              <a:rPr kumimoji="1" lang="ja-JP" altLang="en-US" dirty="0" smtClean="0"/>
              <a:t>．電話での配車不可の事例②</a:t>
            </a:r>
            <a:endParaRPr kumimoji="1" lang="ja-JP" altLang="en-US" dirty="0"/>
          </a:p>
        </p:txBody>
      </p:sp>
      <p:sp>
        <p:nvSpPr>
          <p:cNvPr id="3" name="コンテンツ プレースホルダー 2"/>
          <p:cNvSpPr>
            <a:spLocks noGrp="1"/>
          </p:cNvSpPr>
          <p:nvPr>
            <p:ph idx="1"/>
          </p:nvPr>
        </p:nvSpPr>
        <p:spPr>
          <a:xfrm>
            <a:off x="627321" y="2057399"/>
            <a:ext cx="10887739" cy="4396563"/>
          </a:xfrm>
        </p:spPr>
        <p:txBody>
          <a:bodyPr>
            <a:normAutofit fontScale="92500" lnSpcReduction="20000"/>
          </a:bodyPr>
          <a:lstStyle/>
          <a:p>
            <a:r>
              <a:rPr lang="en-US" altLang="ja-JP" sz="2400" dirty="0" smtClean="0">
                <a:latin typeface="+mn-ea"/>
              </a:rPr>
              <a:t>UD</a:t>
            </a:r>
            <a:r>
              <a:rPr lang="ja-JP" altLang="ja-JP" sz="2400" dirty="0">
                <a:latin typeface="+mn-ea"/>
              </a:rPr>
              <a:t>タクシーがあり運転手さんが降りていたので車椅子で利用できるか聞くと、「</a:t>
            </a:r>
            <a:r>
              <a:rPr lang="en-US" altLang="ja-JP" sz="2400" dirty="0">
                <a:latin typeface="+mn-ea"/>
              </a:rPr>
              <a:t>UD</a:t>
            </a:r>
            <a:r>
              <a:rPr lang="ja-JP" altLang="ja-JP" sz="2400" dirty="0">
                <a:latin typeface="+mn-ea"/>
              </a:rPr>
              <a:t>タクシーに乗るときは、電話で事前に申し込んでください」「じゃあ 今、駅まで乗りたいですって電話してもダメなの</a:t>
            </a:r>
            <a:r>
              <a:rPr lang="en-US" altLang="ja-JP" sz="2400" dirty="0">
                <a:latin typeface="+mn-ea"/>
              </a:rPr>
              <a:t>?</a:t>
            </a:r>
            <a:r>
              <a:rPr lang="ja-JP" altLang="ja-JP" sz="2400" dirty="0">
                <a:latin typeface="+mn-ea"/>
              </a:rPr>
              <a:t>」「それはできない。前もって電話してもらわないと。で、</a:t>
            </a:r>
            <a:r>
              <a:rPr lang="en-US" altLang="ja-JP" sz="2400" dirty="0">
                <a:latin typeface="+mn-ea"/>
              </a:rPr>
              <a:t>1</a:t>
            </a:r>
            <a:r>
              <a:rPr lang="ja-JP" altLang="ja-JP" sz="2400" dirty="0">
                <a:latin typeface="+mn-ea"/>
              </a:rPr>
              <a:t>時間単位での利用になる」「えー じゃあ駅まで</a:t>
            </a:r>
            <a:r>
              <a:rPr lang="en-US" altLang="ja-JP" sz="2400" dirty="0">
                <a:latin typeface="+mn-ea"/>
              </a:rPr>
              <a:t>20</a:t>
            </a:r>
            <a:r>
              <a:rPr lang="ja-JP" altLang="ja-JP" sz="2400" dirty="0">
                <a:latin typeface="+mn-ea"/>
              </a:rPr>
              <a:t>分くらいで行けるけど、</a:t>
            </a:r>
            <a:r>
              <a:rPr lang="en-US" altLang="ja-JP" sz="2400" dirty="0">
                <a:latin typeface="+mn-ea"/>
              </a:rPr>
              <a:t>1</a:t>
            </a:r>
            <a:r>
              <a:rPr lang="ja-JP" altLang="ja-JP" sz="2400" dirty="0">
                <a:latin typeface="+mn-ea"/>
              </a:rPr>
              <a:t>時間借りないとダメってこと</a:t>
            </a:r>
            <a:r>
              <a:rPr lang="en-US" altLang="ja-JP" sz="2400" dirty="0">
                <a:latin typeface="+mn-ea"/>
              </a:rPr>
              <a:t>?</a:t>
            </a:r>
            <a:r>
              <a:rPr lang="ja-JP" altLang="ja-JP" sz="2400" dirty="0">
                <a:latin typeface="+mn-ea"/>
              </a:rPr>
              <a:t>」「そう。ドアからシートに乗るなら、</a:t>
            </a:r>
            <a:r>
              <a:rPr lang="en-US" altLang="ja-JP" sz="2400" dirty="0">
                <a:latin typeface="+mn-ea"/>
              </a:rPr>
              <a:t>(</a:t>
            </a:r>
            <a:r>
              <a:rPr lang="ja-JP" altLang="ja-JP" sz="2400" dirty="0">
                <a:latin typeface="+mn-ea"/>
              </a:rPr>
              <a:t>通常のタクシー利用で</a:t>
            </a:r>
            <a:r>
              <a:rPr lang="en-US" altLang="ja-JP" sz="2400" dirty="0">
                <a:latin typeface="+mn-ea"/>
              </a:rPr>
              <a:t>)</a:t>
            </a:r>
            <a:r>
              <a:rPr lang="ja-JP" altLang="ja-JP" sz="2400" dirty="0">
                <a:latin typeface="+mn-ea"/>
              </a:rPr>
              <a:t>いいけど</a:t>
            </a:r>
            <a:r>
              <a:rPr lang="ja-JP" altLang="ja-JP" sz="2400" dirty="0" smtClean="0">
                <a:latin typeface="+mn-ea"/>
              </a:rPr>
              <a:t>」</a:t>
            </a:r>
            <a:r>
              <a:rPr lang="ja-JP" altLang="en-US" sz="2400" dirty="0" smtClean="0">
                <a:latin typeface="+mn-ea"/>
              </a:rPr>
              <a:t>（新潟）</a:t>
            </a:r>
            <a:endParaRPr lang="en-US" altLang="ja-JP" sz="2400" dirty="0" smtClean="0">
              <a:latin typeface="+mn-ea"/>
            </a:endParaRPr>
          </a:p>
          <a:p>
            <a:pPr marL="45720" indent="0">
              <a:buNone/>
            </a:pPr>
            <a:r>
              <a:rPr lang="ja-JP" altLang="en-US" sz="2400" dirty="0">
                <a:latin typeface="+mn-ea"/>
              </a:rPr>
              <a:t>⇒　後日、タクシー会社に電話で確認しました。</a:t>
            </a:r>
          </a:p>
          <a:p>
            <a:r>
              <a:rPr lang="ja-JP" altLang="en-US" sz="2400" dirty="0">
                <a:latin typeface="+mn-ea"/>
              </a:rPr>
              <a:t>事前に申し込むは何日前か</a:t>
            </a:r>
            <a:r>
              <a:rPr lang="en-US" altLang="ja-JP" sz="2400" dirty="0">
                <a:latin typeface="+mn-ea"/>
              </a:rPr>
              <a:t>?</a:t>
            </a:r>
          </a:p>
          <a:p>
            <a:pPr marL="45720" indent="0">
              <a:buNone/>
            </a:pPr>
            <a:r>
              <a:rPr lang="ja-JP" altLang="en-US" sz="2400" dirty="0" smtClean="0">
                <a:latin typeface="+mn-ea"/>
              </a:rPr>
              <a:t>　</a:t>
            </a:r>
            <a:r>
              <a:rPr lang="en-US" altLang="ja-JP" sz="2400" dirty="0" smtClean="0">
                <a:latin typeface="+mn-ea"/>
              </a:rPr>
              <a:t>→</a:t>
            </a:r>
            <a:r>
              <a:rPr lang="ja-JP" altLang="en-US" sz="2400" dirty="0">
                <a:latin typeface="+mn-ea"/>
              </a:rPr>
              <a:t>何日前とかは言えない。ただ、ほぼ無理なので、福祉タクシーを専門にやって</a:t>
            </a:r>
            <a:r>
              <a:rPr lang="ja-JP" altLang="en-US" sz="2400" dirty="0" smtClean="0">
                <a:latin typeface="+mn-ea"/>
              </a:rPr>
              <a:t>いる</a:t>
            </a:r>
            <a:r>
              <a:rPr lang="ja-JP" altLang="en-US" sz="2400" dirty="0">
                <a:latin typeface="+mn-ea"/>
              </a:rPr>
              <a:t>ところ</a:t>
            </a:r>
            <a:r>
              <a:rPr lang="ja-JP" altLang="en-US" sz="2400" dirty="0" smtClean="0">
                <a:latin typeface="+mn-ea"/>
              </a:rPr>
              <a:t>を</a:t>
            </a:r>
            <a:r>
              <a:rPr lang="ja-JP" altLang="en-US" sz="2400" dirty="0">
                <a:latin typeface="+mn-ea"/>
              </a:rPr>
              <a:t>紹介する。</a:t>
            </a:r>
          </a:p>
          <a:p>
            <a:r>
              <a:rPr lang="ja-JP" altLang="en-US" sz="2400" dirty="0">
                <a:latin typeface="+mn-ea"/>
              </a:rPr>
              <a:t>利用料金は</a:t>
            </a:r>
            <a:r>
              <a:rPr lang="en-US" altLang="ja-JP" sz="2400" dirty="0">
                <a:latin typeface="+mn-ea"/>
              </a:rPr>
              <a:t>1</a:t>
            </a:r>
            <a:r>
              <a:rPr lang="ja-JP" altLang="en-US" sz="2400" dirty="0">
                <a:latin typeface="+mn-ea"/>
              </a:rPr>
              <a:t>時間単位と言われたが、いくらなのか？</a:t>
            </a:r>
          </a:p>
          <a:p>
            <a:pPr marL="45720" indent="0">
              <a:buNone/>
            </a:pPr>
            <a:r>
              <a:rPr lang="ja-JP" altLang="en-US" sz="2400" dirty="0">
                <a:latin typeface="+mn-ea"/>
              </a:rPr>
              <a:t>⇒</a:t>
            </a:r>
            <a:r>
              <a:rPr lang="en-US" altLang="ja-JP" sz="2400" dirty="0">
                <a:latin typeface="+mn-ea"/>
              </a:rPr>
              <a:t>1</a:t>
            </a:r>
            <a:r>
              <a:rPr lang="ja-JP" altLang="en-US" sz="2400" dirty="0">
                <a:latin typeface="+mn-ea"/>
              </a:rPr>
              <a:t>時間単位ではなく、どこからどこまで、と予約のときに聞いてそれから計算するので、今だいたいいくらくらい、とは言えない。通常のタクシーより、高くなります</a:t>
            </a:r>
            <a:r>
              <a:rPr lang="en-US" altLang="ja-JP" sz="2400" dirty="0">
                <a:latin typeface="+mn-ea"/>
              </a:rPr>
              <a:t>(</a:t>
            </a:r>
            <a:r>
              <a:rPr lang="ja-JP" altLang="en-US" sz="2400" dirty="0">
                <a:latin typeface="+mn-ea"/>
              </a:rPr>
              <a:t>かなり</a:t>
            </a:r>
            <a:r>
              <a:rPr lang="en-US" altLang="ja-JP" sz="2400" dirty="0">
                <a:latin typeface="+mn-ea"/>
              </a:rPr>
              <a:t>)</a:t>
            </a:r>
            <a:r>
              <a:rPr lang="ja-JP" altLang="en-US" sz="2400" dirty="0" err="1">
                <a:latin typeface="+mn-ea"/>
              </a:rPr>
              <a:t>。</a:t>
            </a:r>
            <a:r>
              <a:rPr lang="ja-JP" altLang="en-US" sz="2400" dirty="0">
                <a:latin typeface="+mn-ea"/>
              </a:rPr>
              <a:t>運転手がよくわからずに答えて、申し訳ない</a:t>
            </a:r>
            <a:r>
              <a:rPr lang="ja-JP" altLang="en-US" sz="2400" dirty="0" smtClean="0">
                <a:latin typeface="+mn-ea"/>
              </a:rPr>
              <a:t>。</a:t>
            </a:r>
            <a:endParaRPr lang="en-US" altLang="ja-JP" sz="2400" dirty="0" smtClean="0">
              <a:latin typeface="+mn-ea"/>
            </a:endParaRPr>
          </a:p>
        </p:txBody>
      </p:sp>
    </p:spTree>
    <p:extLst>
      <p:ext uri="{BB962C8B-B14F-4D97-AF65-F5344CB8AC3E}">
        <p14:creationId xmlns:p14="http://schemas.microsoft.com/office/powerpoint/2010/main" val="32354449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３</a:t>
            </a:r>
            <a:r>
              <a:rPr kumimoji="1" lang="ja-JP" altLang="en-US" dirty="0" smtClean="0"/>
              <a:t>．電話での配車不可の事例③</a:t>
            </a:r>
            <a:endParaRPr kumimoji="1" lang="ja-JP" altLang="en-US" dirty="0"/>
          </a:p>
        </p:txBody>
      </p:sp>
      <p:sp>
        <p:nvSpPr>
          <p:cNvPr id="3" name="コンテンツ プレースホルダー 2"/>
          <p:cNvSpPr>
            <a:spLocks noGrp="1"/>
          </p:cNvSpPr>
          <p:nvPr>
            <p:ph idx="1"/>
          </p:nvPr>
        </p:nvSpPr>
        <p:spPr>
          <a:xfrm>
            <a:off x="960582" y="2057400"/>
            <a:ext cx="10372436" cy="4038600"/>
          </a:xfrm>
        </p:spPr>
        <p:txBody>
          <a:bodyPr>
            <a:noAutofit/>
          </a:bodyPr>
          <a:lstStyle/>
          <a:p>
            <a:r>
              <a:rPr lang="ja-JP" altLang="ja-JP" sz="2400" dirty="0" smtClean="0">
                <a:latin typeface="+mn-ea"/>
              </a:rPr>
              <a:t>自宅前に</a:t>
            </a:r>
            <a:r>
              <a:rPr lang="en-US" altLang="ja-JP" sz="2400" dirty="0">
                <a:latin typeface="+mn-ea"/>
              </a:rPr>
              <a:t>UD</a:t>
            </a:r>
            <a:r>
              <a:rPr lang="ja-JP" altLang="ja-JP" sz="2400" dirty="0">
                <a:latin typeface="+mn-ea"/>
              </a:rPr>
              <a:t>タクシー</a:t>
            </a:r>
            <a:r>
              <a:rPr lang="en-US" altLang="ja-JP" sz="2400" dirty="0">
                <a:latin typeface="+mn-ea"/>
              </a:rPr>
              <a:t>1</a:t>
            </a:r>
            <a:r>
              <a:rPr lang="ja-JP" altLang="ja-JP" sz="2400" dirty="0">
                <a:latin typeface="+mn-ea"/>
              </a:rPr>
              <a:t>台お願いします。と連絡したところ、「</a:t>
            </a:r>
            <a:r>
              <a:rPr lang="en-US" altLang="ja-JP" sz="2400" dirty="0">
                <a:latin typeface="+mn-ea"/>
              </a:rPr>
              <a:t>UD</a:t>
            </a:r>
            <a:r>
              <a:rPr lang="ja-JP" altLang="ja-JP" sz="2400" dirty="0">
                <a:latin typeface="+mn-ea"/>
              </a:rPr>
              <a:t>タクシーは</a:t>
            </a:r>
            <a:r>
              <a:rPr lang="en-US" altLang="ja-JP" sz="2400" dirty="0">
                <a:latin typeface="+mn-ea"/>
              </a:rPr>
              <a:t>3</a:t>
            </a:r>
            <a:r>
              <a:rPr lang="ja-JP" altLang="ja-JP" sz="2400" dirty="0">
                <a:latin typeface="+mn-ea"/>
              </a:rPr>
              <a:t>台しかなく、</a:t>
            </a:r>
            <a:r>
              <a:rPr lang="en-US" altLang="ja-JP" sz="2400" dirty="0">
                <a:latin typeface="+mn-ea"/>
              </a:rPr>
              <a:t>2</a:t>
            </a:r>
            <a:r>
              <a:rPr lang="ja-JP" altLang="ja-JP" sz="2400" dirty="0">
                <a:latin typeface="+mn-ea"/>
              </a:rPr>
              <a:t>台は出ていて、</a:t>
            </a:r>
            <a:r>
              <a:rPr lang="en-US" altLang="ja-JP" sz="2400" dirty="0">
                <a:latin typeface="+mn-ea"/>
              </a:rPr>
              <a:t>1</a:t>
            </a:r>
            <a:r>
              <a:rPr lang="ja-JP" altLang="ja-JP" sz="2400" dirty="0">
                <a:latin typeface="+mn-ea"/>
              </a:rPr>
              <a:t>台は休憩中の為、配車の見通しがたたない。」と返答。確認のために、「トヨタ</a:t>
            </a:r>
            <a:r>
              <a:rPr lang="en-US" altLang="ja-JP" sz="2400" dirty="0">
                <a:latin typeface="+mn-ea"/>
              </a:rPr>
              <a:t>JPN</a:t>
            </a:r>
            <a:r>
              <a:rPr lang="ja-JP" altLang="ja-JP" sz="2400" dirty="0">
                <a:latin typeface="+mn-ea"/>
              </a:rPr>
              <a:t>タクシーはないのですか？」と尋ねると、「走ってます。」と返答があった。「同じ</a:t>
            </a:r>
            <a:r>
              <a:rPr lang="en-US" altLang="ja-JP" sz="2400" dirty="0">
                <a:latin typeface="+mn-ea"/>
              </a:rPr>
              <a:t>UD</a:t>
            </a:r>
            <a:r>
              <a:rPr lang="ja-JP" altLang="ja-JP" sz="2400" dirty="0">
                <a:latin typeface="+mn-ea"/>
              </a:rPr>
              <a:t>マークを掲示してますよね・・」と聞くと、「</a:t>
            </a:r>
            <a:r>
              <a:rPr lang="en-US" altLang="ja-JP" sz="2400" dirty="0">
                <a:latin typeface="+mn-ea"/>
              </a:rPr>
              <a:t>JPN</a:t>
            </a:r>
            <a:r>
              <a:rPr lang="ja-JP" altLang="ja-JP" sz="2400" dirty="0">
                <a:latin typeface="+mn-ea"/>
              </a:rPr>
              <a:t>タクシーは乗降に時間がかかり、クレームが多いので、</a:t>
            </a:r>
            <a:r>
              <a:rPr lang="en-US" altLang="ja-JP" sz="2400" dirty="0">
                <a:latin typeface="+mn-ea"/>
              </a:rPr>
              <a:t>UD</a:t>
            </a:r>
            <a:r>
              <a:rPr lang="ja-JP" altLang="ja-JP" sz="2400" dirty="0">
                <a:latin typeface="+mn-ea"/>
              </a:rPr>
              <a:t>タクシーと言われた場合は、日産の車両を配車している。」との</a:t>
            </a:r>
            <a:r>
              <a:rPr lang="ja-JP" altLang="ja-JP" sz="2400" dirty="0" smtClean="0">
                <a:latin typeface="+mn-ea"/>
              </a:rPr>
              <a:t>返答</a:t>
            </a:r>
            <a:r>
              <a:rPr lang="ja-JP" altLang="en-US" sz="2400" dirty="0" smtClean="0">
                <a:latin typeface="+mn-ea"/>
              </a:rPr>
              <a:t>だった</a:t>
            </a:r>
            <a:r>
              <a:rPr lang="ja-JP" altLang="ja-JP" sz="2400" dirty="0" smtClean="0">
                <a:latin typeface="+mn-ea"/>
              </a:rPr>
              <a:t>。</a:t>
            </a:r>
            <a:r>
              <a:rPr lang="ja-JP" altLang="en-US" sz="2400" dirty="0" smtClean="0">
                <a:latin typeface="+mn-ea"/>
              </a:rPr>
              <a:t>（神奈川）</a:t>
            </a:r>
            <a:endParaRPr lang="en-US" altLang="ja-JP" sz="2400" dirty="0" smtClean="0">
              <a:latin typeface="+mn-ea"/>
            </a:endParaRPr>
          </a:p>
          <a:p>
            <a:r>
              <a:rPr lang="ja-JP" altLang="ja-JP" sz="2400" dirty="0">
                <a:latin typeface="+mn-ea"/>
              </a:rPr>
              <a:t>「車椅子の乗り降りは時間がかかるため受け付けておりません」と予約時に言われ、予約できなかったため</a:t>
            </a:r>
            <a:r>
              <a:rPr lang="ja-JP" altLang="en-US" sz="2400" dirty="0">
                <a:latin typeface="+mn-ea"/>
              </a:rPr>
              <a:t>。（愛知）</a:t>
            </a:r>
            <a:endParaRPr lang="en-US" altLang="ja-JP" sz="2400" dirty="0">
              <a:latin typeface="+mn-ea"/>
            </a:endParaRPr>
          </a:p>
          <a:p>
            <a:endParaRPr kumimoji="1" lang="ja-JP" altLang="en-US" dirty="0">
              <a:latin typeface="+mn-ea"/>
            </a:endParaRPr>
          </a:p>
        </p:txBody>
      </p:sp>
    </p:spTree>
    <p:extLst>
      <p:ext uri="{BB962C8B-B14F-4D97-AF65-F5344CB8AC3E}">
        <p14:creationId xmlns:p14="http://schemas.microsoft.com/office/powerpoint/2010/main" val="4741175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３</a:t>
            </a:r>
            <a:r>
              <a:rPr kumimoji="1" lang="ja-JP" altLang="en-US" dirty="0" smtClean="0"/>
              <a:t>．電話での配車不可の事例④</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ja-JP" sz="2400" dirty="0">
                <a:latin typeface="+mn-ea"/>
              </a:rPr>
              <a:t>電話の時に</a:t>
            </a:r>
            <a:r>
              <a:rPr lang="en-US" altLang="ja-JP" sz="2400" dirty="0">
                <a:latin typeface="+mn-ea"/>
              </a:rPr>
              <a:t>NV200</a:t>
            </a:r>
            <a:r>
              <a:rPr lang="ja-JP" altLang="ja-JP" sz="2400" dirty="0">
                <a:latin typeface="+mn-ea"/>
              </a:rPr>
              <a:t>は、電動が乗れないので、介護タクシーを勧められた</a:t>
            </a:r>
            <a:r>
              <a:rPr lang="ja-JP" altLang="en-US" sz="2400" dirty="0">
                <a:latin typeface="+mn-ea"/>
              </a:rPr>
              <a:t>。（大阪）</a:t>
            </a:r>
            <a:endParaRPr lang="en-US" altLang="ja-JP" sz="2400" dirty="0">
              <a:latin typeface="+mn-ea"/>
            </a:endParaRPr>
          </a:p>
          <a:p>
            <a:r>
              <a:rPr lang="ja-JP" altLang="ja-JP" sz="2400" dirty="0" smtClean="0">
                <a:latin typeface="+mn-ea"/>
              </a:rPr>
              <a:t>電話</a:t>
            </a:r>
            <a:r>
              <a:rPr lang="ja-JP" altLang="ja-JP" sz="2400" dirty="0">
                <a:latin typeface="+mn-ea"/>
              </a:rPr>
              <a:t>予約の段階で「車椅子のままでは乗れない」、「対応していない」、「</a:t>
            </a:r>
            <a:r>
              <a:rPr lang="en-US" altLang="ja-JP" sz="2400" dirty="0">
                <a:latin typeface="+mn-ea"/>
              </a:rPr>
              <a:t>JPN</a:t>
            </a:r>
            <a:r>
              <a:rPr lang="ja-JP" altLang="ja-JP" sz="2400" dirty="0">
                <a:latin typeface="+mn-ea"/>
              </a:rPr>
              <a:t>タクシーの空車がどこを走っているかわからない」と断られた</a:t>
            </a:r>
            <a:r>
              <a:rPr lang="ja-JP" altLang="ja-JP" sz="2400" dirty="0" smtClean="0">
                <a:latin typeface="+mn-ea"/>
              </a:rPr>
              <a:t>（</a:t>
            </a:r>
            <a:r>
              <a:rPr lang="ja-JP" altLang="en-US" sz="2400" dirty="0">
                <a:latin typeface="+mn-ea"/>
              </a:rPr>
              <a:t>広島</a:t>
            </a:r>
            <a:r>
              <a:rPr lang="ja-JP" altLang="ja-JP" sz="2400" dirty="0" smtClean="0">
                <a:latin typeface="+mn-ea"/>
              </a:rPr>
              <a:t>）</a:t>
            </a:r>
            <a:endParaRPr lang="en-US" altLang="ja-JP" sz="2400" dirty="0" smtClean="0">
              <a:latin typeface="+mn-ea"/>
            </a:endParaRPr>
          </a:p>
          <a:p>
            <a:r>
              <a:rPr lang="ja-JP" altLang="ja-JP" sz="2400" dirty="0">
                <a:latin typeface="+mn-ea"/>
              </a:rPr>
              <a:t>電話予約の段階で車椅子のままでは乗れない、配車</a:t>
            </a:r>
            <a:r>
              <a:rPr lang="ja-JP" altLang="ja-JP" sz="2400" dirty="0" smtClean="0">
                <a:latin typeface="+mn-ea"/>
              </a:rPr>
              <a:t>して乗って</a:t>
            </a:r>
            <a:r>
              <a:rPr lang="ja-JP" altLang="ja-JP" sz="2400" dirty="0">
                <a:latin typeface="+mn-ea"/>
              </a:rPr>
              <a:t>もらうのに</a:t>
            </a:r>
            <a:r>
              <a:rPr lang="en-US" altLang="ja-JP" sz="2400" dirty="0">
                <a:latin typeface="+mn-ea"/>
              </a:rPr>
              <a:t>40</a:t>
            </a:r>
            <a:r>
              <a:rPr lang="ja-JP" altLang="ja-JP" sz="2400" dirty="0">
                <a:latin typeface="+mn-ea"/>
              </a:rPr>
              <a:t>分くらい</a:t>
            </a:r>
            <a:r>
              <a:rPr lang="ja-JP" altLang="ja-JP" sz="2400" dirty="0" smtClean="0">
                <a:latin typeface="+mn-ea"/>
              </a:rPr>
              <a:t>かかる 、</a:t>
            </a:r>
            <a:r>
              <a:rPr lang="ja-JP" altLang="ja-JP" sz="2400" dirty="0">
                <a:latin typeface="+mn-ea"/>
              </a:rPr>
              <a:t>福祉タクシーを呼んでもらった方が良い、紹介する、との対応。実際に電話番号を教えて</a:t>
            </a:r>
            <a:r>
              <a:rPr lang="ja-JP" altLang="ja-JP" sz="2400" dirty="0" smtClean="0">
                <a:latin typeface="+mn-ea"/>
              </a:rPr>
              <a:t>くれた</a:t>
            </a:r>
            <a:r>
              <a:rPr lang="ja-JP" altLang="en-US" sz="2400" dirty="0" smtClean="0">
                <a:latin typeface="+mn-ea"/>
              </a:rPr>
              <a:t>。（広島）</a:t>
            </a:r>
            <a:endParaRPr kumimoji="1" lang="ja-JP" altLang="en-US" sz="2400" dirty="0">
              <a:latin typeface="+mn-ea"/>
            </a:endParaRPr>
          </a:p>
        </p:txBody>
      </p:sp>
    </p:spTree>
    <p:extLst>
      <p:ext uri="{BB962C8B-B14F-4D97-AF65-F5344CB8AC3E}">
        <p14:creationId xmlns:p14="http://schemas.microsoft.com/office/powerpoint/2010/main" val="6040499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Ⅵ</a:t>
            </a:r>
            <a:r>
              <a:rPr kumimoji="1" lang="en-US" altLang="ja-JP" dirty="0" smtClean="0"/>
              <a:t>.</a:t>
            </a:r>
            <a:r>
              <a:rPr kumimoji="1" lang="ja-JP" altLang="en-US" dirty="0" smtClean="0"/>
              <a:t>良い事例</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368727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対応</a:t>
            </a:r>
            <a:r>
              <a:rPr lang="ja-JP" altLang="en-US" dirty="0" smtClean="0"/>
              <a:t>の良かった事例　①東京</a:t>
            </a:r>
            <a:endParaRPr kumimoji="1" lang="ja-JP" altLang="en-US" dirty="0"/>
          </a:p>
        </p:txBody>
      </p:sp>
      <p:sp>
        <p:nvSpPr>
          <p:cNvPr id="3" name="コンテンツ プレースホルダー 2"/>
          <p:cNvSpPr>
            <a:spLocks noGrp="1"/>
          </p:cNvSpPr>
          <p:nvPr>
            <p:ph idx="1"/>
          </p:nvPr>
        </p:nvSpPr>
        <p:spPr/>
        <p:txBody>
          <a:bodyPr>
            <a:noAutofit/>
          </a:bodyPr>
          <a:lstStyle/>
          <a:p>
            <a:pPr lvl="0"/>
            <a:r>
              <a:rPr lang="ja-JP" altLang="ja-JP" dirty="0">
                <a:latin typeface="+mn-ea"/>
              </a:rPr>
              <a:t>初期型の車両だったが座席の跳ね上げ、スロープの組み立て等、戸惑うことなくスムーズで丁寧。座席アレンジのシールもちゃんと貼ってあった。接客態度も好感触。</a:t>
            </a:r>
          </a:p>
          <a:p>
            <a:pPr lvl="0"/>
            <a:r>
              <a:rPr lang="ja-JP" altLang="ja-JP" dirty="0">
                <a:latin typeface="+mn-ea"/>
              </a:rPr>
              <a:t>新型スロープで、組み立てもスムーズ。シートアレンジ</a:t>
            </a:r>
            <a:r>
              <a:rPr lang="ja-JP" altLang="ja-JP" dirty="0" smtClean="0">
                <a:latin typeface="+mn-ea"/>
              </a:rPr>
              <a:t>も</a:t>
            </a:r>
            <a:r>
              <a:rPr lang="ja-JP" altLang="en-US" dirty="0" smtClean="0">
                <a:latin typeface="+mn-ea"/>
              </a:rPr>
              <a:t>迷う</a:t>
            </a:r>
            <a:r>
              <a:rPr lang="ja-JP" altLang="ja-JP" dirty="0" smtClean="0">
                <a:latin typeface="+mn-ea"/>
              </a:rPr>
              <a:t>こと</a:t>
            </a:r>
            <a:r>
              <a:rPr lang="ja-JP" altLang="ja-JP" dirty="0">
                <a:latin typeface="+mn-ea"/>
              </a:rPr>
              <a:t>なくてきぱき。接客態度も好印象。タクシードライバーに</a:t>
            </a:r>
            <a:r>
              <a:rPr lang="ja-JP" altLang="ja-JP" dirty="0" smtClean="0">
                <a:latin typeface="+mn-ea"/>
              </a:rPr>
              <a:t>なって</a:t>
            </a:r>
            <a:r>
              <a:rPr lang="en-US" altLang="ja-JP" dirty="0" smtClean="0">
                <a:latin typeface="+mn-ea"/>
              </a:rPr>
              <a:t>2</a:t>
            </a:r>
            <a:r>
              <a:rPr lang="ja-JP" altLang="ja-JP" dirty="0">
                <a:latin typeface="+mn-ea"/>
              </a:rPr>
              <a:t>か月とのこと。</a:t>
            </a:r>
          </a:p>
          <a:p>
            <a:pPr lvl="0"/>
            <a:r>
              <a:rPr lang="ja-JP" altLang="ja-JP" dirty="0">
                <a:latin typeface="+mn-ea"/>
              </a:rPr>
              <a:t>時間は多少かかったが気持ちよく快適に乗れました。</a:t>
            </a:r>
          </a:p>
          <a:p>
            <a:pPr lvl="0"/>
            <a:r>
              <a:rPr lang="ja-JP" altLang="ja-JP" dirty="0">
                <a:latin typeface="+mn-ea"/>
              </a:rPr>
              <a:t>運転手は数回の研修を受けていた。定期的にやっているとのこと。印象も悪くはなかった。</a:t>
            </a:r>
          </a:p>
          <a:p>
            <a:pPr lvl="0"/>
            <a:r>
              <a:rPr lang="ja-JP" altLang="ja-JP" dirty="0" smtClean="0">
                <a:latin typeface="+mn-ea"/>
              </a:rPr>
              <a:t>ドライバーは</a:t>
            </a:r>
            <a:r>
              <a:rPr lang="ja-JP" altLang="ja-JP" dirty="0">
                <a:latin typeface="+mn-ea"/>
              </a:rPr>
              <a:t>乗車方法をよく</a:t>
            </a:r>
            <a:r>
              <a:rPr lang="ja-JP" altLang="ja-JP" dirty="0" smtClean="0">
                <a:latin typeface="+mn-ea"/>
              </a:rPr>
              <a:t>知ってた</a:t>
            </a:r>
            <a:r>
              <a:rPr lang="ja-JP" altLang="ja-JP" dirty="0">
                <a:latin typeface="+mn-ea"/>
              </a:rPr>
              <a:t>。対応が非常に良かったです。</a:t>
            </a:r>
          </a:p>
          <a:p>
            <a:pPr lvl="0"/>
            <a:r>
              <a:rPr lang="ja-JP" altLang="ja-JP" dirty="0">
                <a:latin typeface="+mn-ea"/>
              </a:rPr>
              <a:t>運転手さんは乗車方法をよく知って</a:t>
            </a:r>
            <a:r>
              <a:rPr lang="ja-JP" altLang="ja-JP" dirty="0" smtClean="0">
                <a:latin typeface="+mn-ea"/>
              </a:rPr>
              <a:t>いた</a:t>
            </a:r>
            <a:r>
              <a:rPr lang="ja-JP" altLang="ja-JP" dirty="0">
                <a:latin typeface="+mn-ea"/>
              </a:rPr>
              <a:t>。今朝練習してきたといってました。感じがよくとてもいい感じの人でした。</a:t>
            </a:r>
          </a:p>
          <a:p>
            <a:endParaRPr kumimoji="1" lang="ja-JP" altLang="en-US" dirty="0">
              <a:latin typeface="+mn-ea"/>
            </a:endParaRPr>
          </a:p>
        </p:txBody>
      </p:sp>
    </p:spTree>
    <p:extLst>
      <p:ext uri="{BB962C8B-B14F-4D97-AF65-F5344CB8AC3E}">
        <p14:creationId xmlns:p14="http://schemas.microsoft.com/office/powerpoint/2010/main" val="13132632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対応</a:t>
            </a:r>
            <a:r>
              <a:rPr lang="ja-JP" altLang="en-US" dirty="0" smtClean="0"/>
              <a:t>の良かった事例　②静岡</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ja-JP" sz="2400" dirty="0">
                <a:latin typeface="+mn-ea"/>
              </a:rPr>
              <a:t>とても感じの良い方で、時間がかかってしまってることを「すみません」と</a:t>
            </a:r>
            <a:r>
              <a:rPr lang="ja-JP" altLang="ja-JP" sz="2400" dirty="0" smtClean="0">
                <a:latin typeface="+mn-ea"/>
              </a:rPr>
              <a:t>、申し訳</a:t>
            </a:r>
            <a:r>
              <a:rPr lang="ja-JP" altLang="ja-JP" sz="2400" dirty="0">
                <a:latin typeface="+mn-ea"/>
              </a:rPr>
              <a:t>なさそうにおっしゃってました。車椅子使用者を乗せたのは初めてのようでしたが、</a:t>
            </a:r>
            <a:r>
              <a:rPr lang="en-US" altLang="ja-JP" sz="2400" dirty="0">
                <a:latin typeface="+mn-ea"/>
              </a:rPr>
              <a:t>UD</a:t>
            </a:r>
            <a:r>
              <a:rPr lang="ja-JP" altLang="ja-JP" sz="2400" dirty="0">
                <a:latin typeface="+mn-ea"/>
              </a:rPr>
              <a:t>研修で</a:t>
            </a:r>
            <a:r>
              <a:rPr lang="en-US" altLang="ja-JP" sz="2400" dirty="0">
                <a:latin typeface="+mn-ea"/>
              </a:rPr>
              <a:t>5</a:t>
            </a:r>
            <a:r>
              <a:rPr lang="ja-JP" altLang="ja-JP" sz="2400" dirty="0">
                <a:latin typeface="+mn-ea"/>
              </a:rPr>
              <a:t>回ほど同僚の方の乗車練習を行ったそうで、とてもスムーズに行ってくれました。</a:t>
            </a:r>
            <a:r>
              <a:rPr lang="en-US" altLang="ja-JP" sz="2400" dirty="0">
                <a:latin typeface="+mn-ea"/>
              </a:rPr>
              <a:t>UD</a:t>
            </a:r>
            <a:r>
              <a:rPr lang="ja-JP" altLang="ja-JP" sz="2400" dirty="0">
                <a:latin typeface="+mn-ea"/>
              </a:rPr>
              <a:t>研修を受ける前に車椅子使用者から乗りたいとの申し出があったが、やり方もわからず不安で断ったことがあると言っていました。車椅子を傷つけてトラブルになることもあると思うので、研修を受けてからっていうのはしょうがないかなと感じました。いろいろな課題はあると思いますが、駅に行って、いるタクシーにすぐ乗れるのは素晴らしいです！</a:t>
            </a:r>
          </a:p>
          <a:p>
            <a:endParaRPr kumimoji="1" lang="ja-JP" altLang="en-US" sz="2400" dirty="0">
              <a:latin typeface="+mn-ea"/>
            </a:endParaRPr>
          </a:p>
        </p:txBody>
      </p:sp>
    </p:spTree>
    <p:extLst>
      <p:ext uri="{BB962C8B-B14F-4D97-AF65-F5344CB8AC3E}">
        <p14:creationId xmlns:p14="http://schemas.microsoft.com/office/powerpoint/2010/main" val="25414156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対応</a:t>
            </a:r>
            <a:r>
              <a:rPr lang="ja-JP" altLang="en-US" dirty="0" smtClean="0"/>
              <a:t>の良かった事例　③</a:t>
            </a:r>
            <a:endParaRPr kumimoji="1" lang="ja-JP" altLang="en-US" dirty="0"/>
          </a:p>
        </p:txBody>
      </p:sp>
      <p:sp>
        <p:nvSpPr>
          <p:cNvPr id="3" name="コンテンツ プレースホルダー 2"/>
          <p:cNvSpPr>
            <a:spLocks noGrp="1"/>
          </p:cNvSpPr>
          <p:nvPr>
            <p:ph idx="1"/>
          </p:nvPr>
        </p:nvSpPr>
        <p:spPr>
          <a:xfrm>
            <a:off x="822036" y="2057400"/>
            <a:ext cx="10695709" cy="4038600"/>
          </a:xfrm>
        </p:spPr>
        <p:txBody>
          <a:bodyPr>
            <a:noAutofit/>
          </a:bodyPr>
          <a:lstStyle/>
          <a:p>
            <a:r>
              <a:rPr lang="ja-JP" altLang="ja-JP" sz="2400" dirty="0">
                <a:latin typeface="+mn-ea"/>
              </a:rPr>
              <a:t>タクシー乗り場に並んでいたタクシーは通常のタクシーで、待機場所に</a:t>
            </a:r>
            <a:r>
              <a:rPr lang="en-US" altLang="ja-JP" sz="2400" dirty="0">
                <a:latin typeface="+mn-ea"/>
              </a:rPr>
              <a:t>UD</a:t>
            </a:r>
            <a:r>
              <a:rPr lang="ja-JP" altLang="ja-JP" sz="2400" dirty="0">
                <a:latin typeface="+mn-ea"/>
              </a:rPr>
              <a:t>タクシーが停まっていたため、手を振ってお願いした。車椅子の人を乗せるのは初めてということで、ベルト</a:t>
            </a:r>
            <a:r>
              <a:rPr lang="ja-JP" altLang="ja-JP" sz="2400" dirty="0" smtClean="0">
                <a:latin typeface="+mn-ea"/>
              </a:rPr>
              <a:t>の</a:t>
            </a:r>
            <a:r>
              <a:rPr lang="ja-JP" altLang="en-US" sz="2400" dirty="0" smtClean="0">
                <a:latin typeface="+mn-ea"/>
              </a:rPr>
              <a:t>場所</a:t>
            </a:r>
            <a:r>
              <a:rPr lang="ja-JP" altLang="ja-JP" sz="2400" dirty="0" smtClean="0">
                <a:latin typeface="+mn-ea"/>
              </a:rPr>
              <a:t>、</a:t>
            </a:r>
            <a:r>
              <a:rPr lang="ja-JP" altLang="ja-JP" sz="2400" dirty="0">
                <a:latin typeface="+mn-ea"/>
              </a:rPr>
              <a:t>固定位置など戸惑っている様子ではあったが、誠意をもってやってくださった</a:t>
            </a:r>
            <a:r>
              <a:rPr lang="ja-JP" altLang="ja-JP" sz="2400" dirty="0" smtClean="0">
                <a:latin typeface="+mn-ea"/>
              </a:rPr>
              <a:t>。こう</a:t>
            </a:r>
            <a:r>
              <a:rPr lang="ja-JP" altLang="ja-JP" sz="2400" dirty="0">
                <a:latin typeface="+mn-ea"/>
              </a:rPr>
              <a:t>いう人たちを乗せるためにできた車だから、乗ってもらえた方が良いと言われ、とても良い印象をもった</a:t>
            </a:r>
            <a:r>
              <a:rPr lang="ja-JP" altLang="ja-JP" sz="2400" dirty="0" smtClean="0">
                <a:latin typeface="+mn-ea"/>
              </a:rPr>
              <a:t>。</a:t>
            </a:r>
            <a:r>
              <a:rPr lang="ja-JP" altLang="en-US" sz="2400" dirty="0" smtClean="0">
                <a:latin typeface="+mn-ea"/>
              </a:rPr>
              <a:t>（愛知）</a:t>
            </a:r>
            <a:endParaRPr lang="ja-JP" altLang="ja-JP" sz="2400" dirty="0">
              <a:latin typeface="+mn-ea"/>
            </a:endParaRPr>
          </a:p>
          <a:p>
            <a:r>
              <a:rPr lang="ja-JP" altLang="ja-JP" sz="2400" dirty="0">
                <a:latin typeface="+mn-ea"/>
              </a:rPr>
              <a:t>入社</a:t>
            </a:r>
            <a:r>
              <a:rPr lang="en-US" altLang="ja-JP" sz="2400" dirty="0">
                <a:latin typeface="+mn-ea"/>
              </a:rPr>
              <a:t>10</a:t>
            </a:r>
            <a:r>
              <a:rPr lang="ja-JP" altLang="ja-JP" sz="2400" dirty="0">
                <a:latin typeface="+mn-ea"/>
              </a:rPr>
              <a:t>ヶ月の運転手さん。車いす利用者を乗車させるのは今回初めてとのことで緊張されていましたがスムーズでした（予約時間直前に</a:t>
            </a:r>
            <a:r>
              <a:rPr lang="en-US" altLang="ja-JP" sz="2400" dirty="0">
                <a:latin typeface="+mn-ea"/>
              </a:rPr>
              <a:t>DVD</a:t>
            </a:r>
            <a:r>
              <a:rPr lang="ja-JP" altLang="ja-JP" sz="2400" dirty="0">
                <a:latin typeface="+mn-ea"/>
              </a:rPr>
              <a:t>で再確認された）。会社では、</a:t>
            </a:r>
            <a:r>
              <a:rPr lang="ja-JP" altLang="ja-JP" sz="2400" dirty="0" smtClean="0">
                <a:latin typeface="+mn-ea"/>
              </a:rPr>
              <a:t>「</a:t>
            </a:r>
            <a:r>
              <a:rPr lang="en-US" altLang="ja-JP" sz="2400" dirty="0">
                <a:latin typeface="+mn-ea"/>
              </a:rPr>
              <a:t>NV</a:t>
            </a:r>
            <a:r>
              <a:rPr lang="en-US" altLang="ja-JP" sz="2400" dirty="0" smtClean="0">
                <a:latin typeface="+mn-ea"/>
              </a:rPr>
              <a:t>200</a:t>
            </a:r>
            <a:r>
              <a:rPr lang="ja-JP" altLang="ja-JP" sz="2400" dirty="0">
                <a:latin typeface="+mn-ea"/>
              </a:rPr>
              <a:t>乗車される運転手は全員車いす乗降の研修を受けることになっている」とのことでした。運転手さん曰く</a:t>
            </a:r>
            <a:r>
              <a:rPr lang="ja-JP" altLang="ja-JP" sz="2400" dirty="0" smtClean="0">
                <a:latin typeface="+mn-ea"/>
              </a:rPr>
              <a:t>「</a:t>
            </a:r>
            <a:r>
              <a:rPr lang="en-US" altLang="ja-JP" sz="2400" dirty="0">
                <a:latin typeface="+mn-ea"/>
              </a:rPr>
              <a:t>NV</a:t>
            </a:r>
            <a:r>
              <a:rPr lang="en-US" altLang="ja-JP" sz="2400" dirty="0" smtClean="0">
                <a:latin typeface="+mn-ea"/>
              </a:rPr>
              <a:t>200</a:t>
            </a:r>
            <a:r>
              <a:rPr lang="ja-JP" altLang="ja-JP" sz="2400" dirty="0">
                <a:latin typeface="+mn-ea"/>
              </a:rPr>
              <a:t>は流しもしているが、車いすの方から予約があれば、できるだけ最優先で配車している」とのこと。とても好感を持ちました</a:t>
            </a:r>
            <a:r>
              <a:rPr lang="ja-JP" altLang="ja-JP" sz="2400" dirty="0" smtClean="0">
                <a:latin typeface="+mn-ea"/>
              </a:rPr>
              <a:t>。</a:t>
            </a:r>
            <a:r>
              <a:rPr lang="ja-JP" altLang="en-US" sz="2400" dirty="0" smtClean="0">
                <a:latin typeface="+mn-ea"/>
              </a:rPr>
              <a:t>（大阪）</a:t>
            </a:r>
            <a:endParaRPr lang="ja-JP" altLang="ja-JP" sz="2400" dirty="0">
              <a:latin typeface="+mn-ea"/>
            </a:endParaRPr>
          </a:p>
          <a:p>
            <a:endParaRPr kumimoji="1" lang="ja-JP" altLang="en-US" sz="2400" dirty="0">
              <a:latin typeface="+mn-ea"/>
            </a:endParaRPr>
          </a:p>
        </p:txBody>
      </p:sp>
    </p:spTree>
    <p:extLst>
      <p:ext uri="{BB962C8B-B14F-4D97-AF65-F5344CB8AC3E}">
        <p14:creationId xmlns:p14="http://schemas.microsoft.com/office/powerpoint/2010/main" val="10372560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対応</a:t>
            </a:r>
            <a:r>
              <a:rPr lang="ja-JP" altLang="en-US" dirty="0" smtClean="0"/>
              <a:t>の良かった事例　④</a:t>
            </a:r>
            <a:endParaRPr kumimoji="1" lang="ja-JP" altLang="en-US" dirty="0"/>
          </a:p>
        </p:txBody>
      </p:sp>
      <p:sp>
        <p:nvSpPr>
          <p:cNvPr id="3" name="コンテンツ プレースホルダー 2"/>
          <p:cNvSpPr>
            <a:spLocks noGrp="1"/>
          </p:cNvSpPr>
          <p:nvPr>
            <p:ph idx="1"/>
          </p:nvPr>
        </p:nvSpPr>
        <p:spPr>
          <a:xfrm>
            <a:off x="822036" y="2057400"/>
            <a:ext cx="10695709" cy="4038600"/>
          </a:xfrm>
        </p:spPr>
        <p:txBody>
          <a:bodyPr>
            <a:noAutofit/>
          </a:bodyPr>
          <a:lstStyle/>
          <a:p>
            <a:pPr lvl="0"/>
            <a:r>
              <a:rPr lang="ja-JP" altLang="ja-JP" sz="2400" dirty="0" smtClean="0"/>
              <a:t>良い</a:t>
            </a:r>
            <a:r>
              <a:rPr lang="ja-JP" altLang="ja-JP" sz="2400" dirty="0"/>
              <a:t>評判を</a:t>
            </a:r>
            <a:r>
              <a:rPr lang="ja-JP" altLang="ja-JP" sz="2400" dirty="0" smtClean="0"/>
              <a:t>聞かな</a:t>
            </a:r>
            <a:r>
              <a:rPr lang="ja-JP" altLang="en-US" sz="2400" dirty="0" smtClean="0"/>
              <a:t>いタクシー会社だった</a:t>
            </a:r>
            <a:r>
              <a:rPr lang="ja-JP" altLang="ja-JP" sz="2400" dirty="0" smtClean="0"/>
              <a:t>が</a:t>
            </a:r>
            <a:r>
              <a:rPr lang="ja-JP" altLang="ja-JP" sz="2400" dirty="0"/>
              <a:t>、今回の対応は</a:t>
            </a:r>
            <a:r>
              <a:rPr lang="ja-JP" altLang="ja-JP" sz="2400" dirty="0" smtClean="0"/>
              <a:t>とても</a:t>
            </a:r>
            <a:r>
              <a:rPr lang="ja-JP" altLang="en-US" sz="2400" dirty="0" smtClean="0"/>
              <a:t>丁寧</a:t>
            </a:r>
            <a:r>
              <a:rPr lang="ja-JP" altLang="ja-JP" sz="2400" dirty="0" smtClean="0"/>
              <a:t>だった。他</a:t>
            </a:r>
            <a:r>
              <a:rPr lang="ja-JP" altLang="ja-JP" sz="2400" dirty="0"/>
              <a:t>の運転手も手伝ってくれたりして、意外な部分が知れた。たまにタクシーを乗車することも大切だと思いました</a:t>
            </a:r>
            <a:r>
              <a:rPr lang="ja-JP" altLang="ja-JP" sz="2400" dirty="0" smtClean="0"/>
              <a:t>。</a:t>
            </a:r>
            <a:r>
              <a:rPr lang="ja-JP" altLang="en-US" sz="2400" dirty="0" smtClean="0"/>
              <a:t>（大阪）</a:t>
            </a:r>
            <a:endParaRPr lang="ja-JP" altLang="ja-JP" sz="2400" dirty="0"/>
          </a:p>
          <a:p>
            <a:pPr lvl="0"/>
            <a:r>
              <a:rPr lang="ja-JP" altLang="ja-JP" sz="2400" dirty="0"/>
              <a:t>スムーズに乗ることが</a:t>
            </a:r>
            <a:r>
              <a:rPr lang="ja-JP" altLang="ja-JP" sz="2400" dirty="0" smtClean="0"/>
              <a:t>できた。</a:t>
            </a:r>
            <a:r>
              <a:rPr lang="ja-JP" altLang="ja-JP" sz="2400" dirty="0"/>
              <a:t>対応もスムーズでした</a:t>
            </a:r>
            <a:r>
              <a:rPr lang="ja-JP" altLang="ja-JP" sz="2400" dirty="0" smtClean="0"/>
              <a:t>。</a:t>
            </a:r>
            <a:r>
              <a:rPr lang="ja-JP" altLang="en-US" sz="2400" dirty="0" smtClean="0"/>
              <a:t>（愛媛）</a:t>
            </a:r>
            <a:endParaRPr lang="ja-JP" altLang="ja-JP" sz="2400" dirty="0"/>
          </a:p>
          <a:p>
            <a:pPr lvl="0"/>
            <a:r>
              <a:rPr lang="ja-JP" altLang="ja-JP" sz="2400" dirty="0"/>
              <a:t>一番台数の多いタクシー会社で研修も定期的に行われるということもあり、乗車・降車する時のスロープの組み立てがスムーズなのは素晴らしいと思った。運転手さんの対応も丁寧で話しやすく、あっという間に目的地についた</a:t>
            </a:r>
            <a:r>
              <a:rPr lang="ja-JP" altLang="ja-JP" sz="2400" dirty="0" smtClean="0"/>
              <a:t>。</a:t>
            </a:r>
            <a:r>
              <a:rPr lang="ja-JP" altLang="en-US" sz="2400" dirty="0" smtClean="0"/>
              <a:t>（宮崎）</a:t>
            </a:r>
            <a:endParaRPr lang="ja-JP" altLang="ja-JP" sz="2400" dirty="0"/>
          </a:p>
          <a:p>
            <a:pPr lvl="0"/>
            <a:r>
              <a:rPr lang="ja-JP" altLang="ja-JP" sz="2400" dirty="0"/>
              <a:t>ユーチューブや説明書を見ながら、一緒に乗車方法を学んでくれて良かった。乗車スペースは、思ったより広かった。　運転手が乗車方法になれれば気持ちよく乗れそう</a:t>
            </a:r>
            <a:r>
              <a:rPr lang="ja-JP" altLang="ja-JP" sz="2400" dirty="0" smtClean="0"/>
              <a:t>。</a:t>
            </a:r>
            <a:r>
              <a:rPr lang="ja-JP" altLang="en-US" sz="2400" dirty="0" smtClean="0"/>
              <a:t>（沖縄）</a:t>
            </a:r>
            <a:endParaRPr lang="ja-JP" altLang="ja-JP" sz="2400" dirty="0"/>
          </a:p>
          <a:p>
            <a:endParaRPr kumimoji="1" lang="ja-JP" altLang="en-US" sz="2400" dirty="0">
              <a:latin typeface="+mn-ea"/>
            </a:endParaRPr>
          </a:p>
        </p:txBody>
      </p:sp>
    </p:spTree>
    <p:extLst>
      <p:ext uri="{BB962C8B-B14F-4D97-AF65-F5344CB8AC3E}">
        <p14:creationId xmlns:p14="http://schemas.microsoft.com/office/powerpoint/2010/main" val="11750767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Ⅶ</a:t>
            </a:r>
            <a:r>
              <a:rPr kumimoji="1" lang="en-US" altLang="ja-JP" dirty="0" smtClean="0"/>
              <a:t>.</a:t>
            </a:r>
            <a:r>
              <a:rPr kumimoji="1" lang="ja-JP" altLang="en-US" dirty="0" smtClean="0"/>
              <a:t>車両の課題</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83321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１．</a:t>
            </a:r>
            <a:r>
              <a:rPr kumimoji="1" lang="ja-JP" altLang="en-US" dirty="0" smtClean="0"/>
              <a:t>調査</a:t>
            </a:r>
            <a:r>
              <a:rPr kumimoji="1" lang="ja-JP" altLang="en-US" dirty="0"/>
              <a:t>目的と調査</a:t>
            </a:r>
            <a:r>
              <a:rPr kumimoji="1" lang="ja-JP" altLang="en-US" dirty="0" smtClean="0"/>
              <a:t>方法</a:t>
            </a:r>
            <a:endParaRPr kumimoji="1" lang="ja-JP" altLang="en-US" dirty="0"/>
          </a:p>
        </p:txBody>
      </p:sp>
      <p:sp>
        <p:nvSpPr>
          <p:cNvPr id="4" name="コンテンツ プレースホルダー 3"/>
          <p:cNvSpPr>
            <a:spLocks noGrp="1"/>
          </p:cNvSpPr>
          <p:nvPr>
            <p:ph sz="half" idx="2"/>
          </p:nvPr>
        </p:nvSpPr>
        <p:spPr>
          <a:xfrm>
            <a:off x="1143000" y="2952749"/>
            <a:ext cx="4754880" cy="3465468"/>
          </a:xfrm>
          <a:solidFill>
            <a:schemeClr val="accent4">
              <a:lumMod val="20000"/>
              <a:lumOff val="80000"/>
            </a:schemeClr>
          </a:solidFill>
        </p:spPr>
        <p:txBody>
          <a:bodyPr vert="horz" lIns="91440" tIns="45720" rIns="91440" bIns="45720" rtlCol="0" anchor="t">
            <a:normAutofit/>
          </a:bodyPr>
          <a:lstStyle/>
          <a:p>
            <a:r>
              <a:rPr lang="ja-JP" altLang="en-US" dirty="0">
                <a:latin typeface="+mn-ea"/>
              </a:rPr>
              <a:t>東京パラリンピック</a:t>
            </a:r>
            <a:r>
              <a:rPr lang="ja-JP" altLang="en-US" dirty="0" smtClean="0">
                <a:latin typeface="+mn-ea"/>
              </a:rPr>
              <a:t>まで</a:t>
            </a:r>
            <a:r>
              <a:rPr lang="en-US" altLang="ja-JP" dirty="0" smtClean="0">
                <a:latin typeface="+mn-ea"/>
              </a:rPr>
              <a:t>300</a:t>
            </a:r>
            <a:r>
              <a:rPr lang="ja-JP" altLang="en-US" dirty="0" smtClean="0">
                <a:latin typeface="+mn-ea"/>
              </a:rPr>
              <a:t>日</a:t>
            </a:r>
            <a:r>
              <a:rPr lang="ja-JP" altLang="en-US" dirty="0">
                <a:latin typeface="+mn-ea"/>
              </a:rPr>
              <a:t>と</a:t>
            </a:r>
            <a:r>
              <a:rPr lang="ja-JP" altLang="en-US" dirty="0" smtClean="0">
                <a:latin typeface="+mn-ea"/>
              </a:rPr>
              <a:t>なり、全国</a:t>
            </a:r>
            <a:r>
              <a:rPr lang="ja-JP" altLang="en-US" dirty="0">
                <a:latin typeface="+mn-ea"/>
              </a:rPr>
              <a:t>に広まりつつ</a:t>
            </a:r>
            <a:r>
              <a:rPr lang="ja-JP" altLang="en-US" dirty="0" smtClean="0">
                <a:latin typeface="+mn-ea"/>
              </a:rPr>
              <a:t>ある</a:t>
            </a:r>
            <a:r>
              <a:rPr lang="ja-JP" dirty="0" smtClean="0">
                <a:latin typeface="+mn-ea"/>
                <a:cs typeface="+mn-lt"/>
              </a:rPr>
              <a:t>ユニバーサルデザイン</a:t>
            </a:r>
            <a:r>
              <a:rPr lang="ja-JP" altLang="en-US" dirty="0" smtClean="0">
                <a:latin typeface="+mn-ea"/>
                <a:cs typeface="+mn-lt"/>
              </a:rPr>
              <a:t>（</a:t>
            </a:r>
            <a:r>
              <a:rPr lang="en-US" altLang="ja-JP" dirty="0" smtClean="0">
                <a:latin typeface="+mn-ea"/>
                <a:cs typeface="+mn-lt"/>
              </a:rPr>
              <a:t>UD</a:t>
            </a:r>
            <a:r>
              <a:rPr lang="ja-JP" altLang="en-US" dirty="0" smtClean="0">
                <a:latin typeface="+mn-ea"/>
              </a:rPr>
              <a:t>）</a:t>
            </a:r>
            <a:r>
              <a:rPr lang="ja-JP" altLang="en-US" dirty="0">
                <a:latin typeface="+mn-ea"/>
              </a:rPr>
              <a:t>タクシーの利用実態を調査する。</a:t>
            </a:r>
          </a:p>
          <a:p>
            <a:r>
              <a:rPr lang="ja-JP" altLang="en-US" dirty="0">
                <a:latin typeface="+mn-ea"/>
              </a:rPr>
              <a:t>接遇や車両構造、乗車スペース、配車システム等の好事例と改善点を明らかにし、より利用しやすいUDタクシーとなるよう提言を行う</a:t>
            </a:r>
            <a:r>
              <a:rPr lang="ja-JP" altLang="en-US" dirty="0">
                <a:ea typeface="ＭＳ ゴシック"/>
              </a:rPr>
              <a:t>。</a:t>
            </a:r>
          </a:p>
        </p:txBody>
      </p:sp>
      <p:sp>
        <p:nvSpPr>
          <p:cNvPr id="7" name="テキスト プレースホルダー 2"/>
          <p:cNvSpPr>
            <a:spLocks noGrp="1"/>
          </p:cNvSpPr>
          <p:nvPr>
            <p:ph type="body" idx="1"/>
          </p:nvPr>
        </p:nvSpPr>
        <p:spPr>
          <a:xfrm>
            <a:off x="6263640" y="2060939"/>
            <a:ext cx="4754880" cy="717811"/>
          </a:xfrm>
          <a:solidFill>
            <a:schemeClr val="accent4"/>
          </a:solidFill>
          <a:ln w="76200">
            <a:solidFill>
              <a:schemeClr val="accent4"/>
            </a:solidFill>
          </a:ln>
        </p:spPr>
        <p:txBody>
          <a:bodyPr>
            <a:normAutofit/>
          </a:bodyPr>
          <a:lstStyle/>
          <a:p>
            <a:pPr algn="ctr"/>
            <a:r>
              <a:rPr kumimoji="1" lang="ja-JP" altLang="en-US" sz="3600" dirty="0">
                <a:solidFill>
                  <a:schemeClr val="bg1"/>
                </a:solidFill>
              </a:rPr>
              <a:t>調査方法</a:t>
            </a:r>
          </a:p>
        </p:txBody>
      </p:sp>
      <p:sp>
        <p:nvSpPr>
          <p:cNvPr id="8" name="コンテンツ プレースホルダー 3"/>
          <p:cNvSpPr>
            <a:spLocks noGrp="1"/>
          </p:cNvSpPr>
          <p:nvPr>
            <p:ph sz="half" idx="2"/>
          </p:nvPr>
        </p:nvSpPr>
        <p:spPr>
          <a:xfrm>
            <a:off x="6263640" y="2952749"/>
            <a:ext cx="4754880" cy="3465468"/>
          </a:xfrm>
          <a:solidFill>
            <a:schemeClr val="accent4">
              <a:lumMod val="20000"/>
              <a:lumOff val="80000"/>
            </a:schemeClr>
          </a:solidFill>
        </p:spPr>
        <p:txBody>
          <a:bodyPr vert="horz" lIns="91440" tIns="45720" rIns="91440" bIns="45720" rtlCol="0" anchor="t">
            <a:normAutofit lnSpcReduction="10000"/>
          </a:bodyPr>
          <a:lstStyle/>
          <a:p>
            <a:r>
              <a:rPr kumimoji="1" lang="en-US" altLang="ja-JP" dirty="0" smtClean="0">
                <a:latin typeface="+mn-ea"/>
                <a:cs typeface="+mn-lt"/>
              </a:rPr>
              <a:t>2019</a:t>
            </a:r>
            <a:r>
              <a:rPr kumimoji="1" lang="ja-JP" altLang="en-US" dirty="0" smtClean="0">
                <a:latin typeface="+mn-ea"/>
                <a:cs typeface="+mn-lt"/>
              </a:rPr>
              <a:t>年</a:t>
            </a:r>
            <a:r>
              <a:rPr kumimoji="1" lang="en-US" altLang="ja-JP" dirty="0" smtClean="0">
                <a:latin typeface="+mn-ea"/>
                <a:cs typeface="+mn-lt"/>
              </a:rPr>
              <a:t>10</a:t>
            </a:r>
            <a:r>
              <a:rPr kumimoji="1" lang="ja-JP" altLang="en-US" dirty="0" smtClean="0">
                <a:latin typeface="+mn-ea"/>
                <a:cs typeface="+mn-lt"/>
              </a:rPr>
              <a:t>月</a:t>
            </a:r>
            <a:r>
              <a:rPr kumimoji="1" lang="en-US" altLang="ja-JP" dirty="0" smtClean="0">
                <a:latin typeface="+mn-ea"/>
                <a:cs typeface="+mn-lt"/>
              </a:rPr>
              <a:t>30</a:t>
            </a:r>
            <a:r>
              <a:rPr kumimoji="1" lang="ja-JP" altLang="en-US" dirty="0" smtClean="0">
                <a:latin typeface="+mn-ea"/>
                <a:cs typeface="+mn-lt"/>
              </a:rPr>
              <a:t>日に全国延べ</a:t>
            </a:r>
            <a:r>
              <a:rPr kumimoji="1" lang="en-US" altLang="ja-JP" dirty="0" smtClean="0">
                <a:latin typeface="+mn-ea"/>
                <a:cs typeface="+mn-lt"/>
              </a:rPr>
              <a:t>120</a:t>
            </a:r>
            <a:r>
              <a:rPr kumimoji="1" lang="ja-JP" altLang="en-US" dirty="0" smtClean="0">
                <a:latin typeface="+mn-ea"/>
                <a:cs typeface="+mn-lt"/>
              </a:rPr>
              <a:t>人の車いすユーザーが</a:t>
            </a:r>
            <a:r>
              <a:rPr kumimoji="1" lang="en-US" altLang="ja-JP" dirty="0" smtClean="0">
                <a:latin typeface="+mn-ea"/>
                <a:cs typeface="+mn-lt"/>
              </a:rPr>
              <a:t>UD</a:t>
            </a:r>
            <a:r>
              <a:rPr kumimoji="1" lang="ja-JP" altLang="en-US" dirty="0" smtClean="0">
                <a:latin typeface="+mn-ea"/>
                <a:cs typeface="+mn-lt"/>
              </a:rPr>
              <a:t>タクシーに乗車。</a:t>
            </a:r>
            <a:endParaRPr kumimoji="1" lang="en-US" altLang="ja-JP" dirty="0" smtClean="0">
              <a:latin typeface="+mn-ea"/>
              <a:cs typeface="+mn-lt"/>
            </a:endParaRPr>
          </a:p>
          <a:p>
            <a:r>
              <a:rPr kumimoji="1" lang="ja-JP" altLang="en-US" dirty="0" smtClean="0">
                <a:latin typeface="+mn-ea"/>
                <a:cs typeface="+mn-lt"/>
              </a:rPr>
              <a:t>乗車方法は下記の</a:t>
            </a:r>
            <a:r>
              <a:rPr kumimoji="1" lang="en-US" altLang="ja-JP" dirty="0" smtClean="0">
                <a:latin typeface="+mn-ea"/>
                <a:cs typeface="+mn-lt"/>
              </a:rPr>
              <a:t>3</a:t>
            </a:r>
            <a:r>
              <a:rPr lang="ja-JP" altLang="en-US" dirty="0" smtClean="0">
                <a:latin typeface="+mn-ea"/>
                <a:cs typeface="+mn-lt"/>
              </a:rPr>
              <a:t>つ</a:t>
            </a:r>
            <a:r>
              <a:rPr kumimoji="1" lang="ja-JP" altLang="en-US" dirty="0" smtClean="0">
                <a:latin typeface="+mn-ea"/>
                <a:cs typeface="+mn-lt"/>
              </a:rPr>
              <a:t>。</a:t>
            </a:r>
            <a:endParaRPr kumimoji="1" lang="en-US" altLang="ja-JP" dirty="0" smtClean="0">
              <a:latin typeface="+mn-ea"/>
              <a:cs typeface="+mn-lt"/>
            </a:endParaRPr>
          </a:p>
          <a:p>
            <a:pPr marL="502920" indent="-457200">
              <a:buFont typeface="+mj-ea"/>
              <a:buAutoNum type="circleNumDbPlain"/>
            </a:pPr>
            <a:r>
              <a:rPr lang="ja-JP" altLang="en-US" dirty="0" smtClean="0">
                <a:latin typeface="+mn-ea"/>
                <a:cs typeface="+mn-lt"/>
              </a:rPr>
              <a:t>道路</a:t>
            </a:r>
            <a:r>
              <a:rPr lang="ja-JP" altLang="en-US" dirty="0">
                <a:latin typeface="+mn-ea"/>
                <a:cs typeface="+mn-lt"/>
              </a:rPr>
              <a:t>で</a:t>
            </a:r>
            <a:r>
              <a:rPr lang="ja-JP" dirty="0" smtClean="0">
                <a:latin typeface="+mn-ea"/>
                <a:cs typeface="+mn-lt"/>
              </a:rPr>
              <a:t>流し</a:t>
            </a:r>
            <a:r>
              <a:rPr lang="ja-JP" dirty="0">
                <a:latin typeface="+mn-ea"/>
                <a:cs typeface="+mn-lt"/>
              </a:rPr>
              <a:t>のタクシーを停めて乗車する。</a:t>
            </a:r>
            <a:endParaRPr lang="en-US" altLang="ja-JP" dirty="0">
              <a:latin typeface="+mn-ea"/>
              <a:cs typeface="+mn-lt"/>
            </a:endParaRPr>
          </a:p>
          <a:p>
            <a:pPr marL="502920" indent="-457200">
              <a:buFont typeface="+mj-ea"/>
              <a:buAutoNum type="circleNumDbPlain"/>
            </a:pPr>
            <a:r>
              <a:rPr kumimoji="1" lang="ja-JP" altLang="en-US" dirty="0" smtClean="0">
                <a:latin typeface="+mn-ea"/>
              </a:rPr>
              <a:t>タクシー</a:t>
            </a:r>
            <a:r>
              <a:rPr kumimoji="1" lang="ja-JP" altLang="en-US" dirty="0">
                <a:latin typeface="+mn-ea"/>
              </a:rPr>
              <a:t>乗り場から乗車する。</a:t>
            </a:r>
          </a:p>
          <a:p>
            <a:pPr marL="502920" indent="-457200">
              <a:buFont typeface="+mj-ea"/>
              <a:buAutoNum type="circleNumDbPlain"/>
            </a:pPr>
            <a:r>
              <a:rPr lang="ja-JP" altLang="en-US" dirty="0" smtClean="0">
                <a:latin typeface="+mn-ea"/>
                <a:cs typeface="+mn-lt"/>
              </a:rPr>
              <a:t>電話で</a:t>
            </a:r>
            <a:r>
              <a:rPr lang="en-US" altLang="ja-JP" dirty="0" smtClean="0">
                <a:latin typeface="+mn-ea"/>
                <a:cs typeface="+mn-lt"/>
              </a:rPr>
              <a:t>UD</a:t>
            </a:r>
            <a:r>
              <a:rPr lang="ja-JP" altLang="en-US" dirty="0" smtClean="0">
                <a:latin typeface="+mn-ea"/>
                <a:cs typeface="+mn-lt"/>
              </a:rPr>
              <a:t>タクシーを指定して配車してもらい、乗車する</a:t>
            </a:r>
            <a:r>
              <a:rPr lang="ja-JP" dirty="0" smtClean="0">
                <a:latin typeface="+mn-ea"/>
                <a:cs typeface="+mn-lt"/>
              </a:rPr>
              <a:t>。</a:t>
            </a:r>
            <a:endParaRPr lang="ja-JP" altLang="en-US" dirty="0">
              <a:latin typeface="+mn-ea"/>
            </a:endParaRPr>
          </a:p>
        </p:txBody>
      </p:sp>
      <p:sp>
        <p:nvSpPr>
          <p:cNvPr id="13" name="テキスト プレースホルダー 2"/>
          <p:cNvSpPr>
            <a:spLocks noGrp="1"/>
          </p:cNvSpPr>
          <p:nvPr>
            <p:ph type="body" idx="1"/>
          </p:nvPr>
        </p:nvSpPr>
        <p:spPr>
          <a:xfrm>
            <a:off x="1143000" y="2060940"/>
            <a:ext cx="4754880" cy="717811"/>
          </a:xfrm>
          <a:solidFill>
            <a:schemeClr val="accent4"/>
          </a:solidFill>
          <a:ln w="76200">
            <a:solidFill>
              <a:schemeClr val="accent4"/>
            </a:solidFill>
          </a:ln>
        </p:spPr>
        <p:txBody>
          <a:bodyPr>
            <a:normAutofit/>
          </a:bodyPr>
          <a:lstStyle/>
          <a:p>
            <a:pPr algn="ctr"/>
            <a:r>
              <a:rPr kumimoji="1" lang="ja-JP" altLang="en-US" sz="3600" dirty="0">
                <a:solidFill>
                  <a:schemeClr val="bg1"/>
                </a:solidFill>
              </a:rPr>
              <a:t>調査目的</a:t>
            </a:r>
          </a:p>
        </p:txBody>
      </p:sp>
    </p:spTree>
    <p:extLst>
      <p:ext uri="{BB962C8B-B14F-4D97-AF65-F5344CB8AC3E}">
        <p14:creationId xmlns:p14="http://schemas.microsoft.com/office/powerpoint/2010/main" val="8905497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車両の課題　①</a:t>
            </a:r>
            <a:endParaRPr kumimoji="1" lang="ja-JP" altLang="en-US" dirty="0"/>
          </a:p>
        </p:txBody>
      </p:sp>
      <p:sp>
        <p:nvSpPr>
          <p:cNvPr id="3" name="コンテンツ プレースホルダー 2"/>
          <p:cNvSpPr>
            <a:spLocks noGrp="1"/>
          </p:cNvSpPr>
          <p:nvPr>
            <p:ph idx="1"/>
          </p:nvPr>
        </p:nvSpPr>
        <p:spPr>
          <a:xfrm>
            <a:off x="822036" y="2057400"/>
            <a:ext cx="10695709" cy="4038600"/>
          </a:xfrm>
        </p:spPr>
        <p:txBody>
          <a:bodyPr>
            <a:noAutofit/>
          </a:bodyPr>
          <a:lstStyle/>
          <a:p>
            <a:pPr lvl="0"/>
            <a:r>
              <a:rPr lang="ja-JP" altLang="ja-JP" sz="2400" dirty="0">
                <a:latin typeface="+mn-ea"/>
              </a:rPr>
              <a:t>運転手がスロープをセットしてくれたが、乗り込むときに頭がぶつかり、乗ることをあきらめた。（東京立川、車椅子は</a:t>
            </a:r>
            <a:r>
              <a:rPr lang="en-US" altLang="ja-JP" sz="2400" dirty="0">
                <a:latin typeface="+mn-ea"/>
              </a:rPr>
              <a:t>IMASEN EMC-230</a:t>
            </a:r>
            <a:r>
              <a:rPr lang="ja-JP" altLang="ja-JP" sz="2400" dirty="0">
                <a:latin typeface="+mn-ea"/>
              </a:rPr>
              <a:t>）</a:t>
            </a:r>
          </a:p>
          <a:p>
            <a:pPr lvl="0"/>
            <a:r>
              <a:rPr lang="ja-JP" altLang="ja-JP" sz="2400" dirty="0">
                <a:latin typeface="+mn-ea"/>
              </a:rPr>
              <a:t>乗り込む事は出来たが、リクライニングしないと高さ的に全然入らなかった。リクライニング式なので、リクライニングして乗り込もうとしたが、高さはクリア出来たものの奥行きが長くなって約</a:t>
            </a:r>
            <a:r>
              <a:rPr lang="en-US" altLang="ja-JP" sz="2400" dirty="0">
                <a:latin typeface="+mn-ea"/>
              </a:rPr>
              <a:t>20cm</a:t>
            </a:r>
            <a:r>
              <a:rPr lang="ja-JP" altLang="ja-JP" sz="2400" dirty="0">
                <a:latin typeface="+mn-ea"/>
              </a:rPr>
              <a:t>はみ出て（扉が閉まらなかった。もし乗れても回転できないので介助者が一緒に）乗れない。座席が後ろまで下がらない理由として、ガスボンベが積んであり、そのまんま椅子が後ろに行かないのが原因だと運転手さんが言っていた。何より、運転手さんと乗る側、両方に対して乗る時間が多いので、次乗りたいとは正直思いませんでした</a:t>
            </a:r>
            <a:r>
              <a:rPr lang="ja-JP" altLang="ja-JP" sz="2400" dirty="0" smtClean="0">
                <a:latin typeface="+mn-ea"/>
              </a:rPr>
              <a:t>。（</a:t>
            </a:r>
            <a:r>
              <a:rPr lang="ja-JP" altLang="ja-JP" sz="2400" dirty="0">
                <a:latin typeface="+mn-ea"/>
              </a:rPr>
              <a:t>松山市、車椅子は</a:t>
            </a:r>
            <a:r>
              <a:rPr lang="en-US" altLang="ja-JP" sz="2400" dirty="0">
                <a:latin typeface="+mn-ea"/>
              </a:rPr>
              <a:t>IMASEN</a:t>
            </a:r>
            <a:r>
              <a:rPr lang="ja-JP" altLang="ja-JP" sz="2400" dirty="0" smtClean="0">
                <a:latin typeface="+mn-ea"/>
              </a:rPr>
              <a:t>）</a:t>
            </a:r>
            <a:endParaRPr lang="ja-JP" altLang="ja-JP" sz="2400" dirty="0">
              <a:latin typeface="+mn-ea"/>
            </a:endParaRPr>
          </a:p>
        </p:txBody>
      </p:sp>
    </p:spTree>
    <p:extLst>
      <p:ext uri="{BB962C8B-B14F-4D97-AF65-F5344CB8AC3E}">
        <p14:creationId xmlns:p14="http://schemas.microsoft.com/office/powerpoint/2010/main" val="23710991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車両の課題　②</a:t>
            </a:r>
            <a:endParaRPr kumimoji="1" lang="ja-JP" altLang="en-US" dirty="0"/>
          </a:p>
        </p:txBody>
      </p:sp>
      <p:sp>
        <p:nvSpPr>
          <p:cNvPr id="3" name="コンテンツ プレースホルダー 2"/>
          <p:cNvSpPr>
            <a:spLocks noGrp="1"/>
          </p:cNvSpPr>
          <p:nvPr>
            <p:ph idx="1"/>
          </p:nvPr>
        </p:nvSpPr>
        <p:spPr>
          <a:xfrm>
            <a:off x="822036" y="2057400"/>
            <a:ext cx="10695709" cy="4038600"/>
          </a:xfrm>
        </p:spPr>
        <p:txBody>
          <a:bodyPr>
            <a:noAutofit/>
          </a:bodyPr>
          <a:lstStyle/>
          <a:p>
            <a:pPr lvl="0"/>
            <a:r>
              <a:rPr lang="ja-JP" altLang="ja-JP" sz="2400" dirty="0" smtClean="0">
                <a:latin typeface="+mn-ea"/>
              </a:rPr>
              <a:t>わり</a:t>
            </a:r>
            <a:r>
              <a:rPr lang="ja-JP" altLang="ja-JP" sz="2400" dirty="0">
                <a:latin typeface="+mn-ea"/>
              </a:rPr>
              <a:t>と高齢の運転手さんでハアハアと息を切らしながら、椅子の移動、ベルトの装着、車いすの回転など文句も言わず乗車準備をしているのを見ていると、複雑な手順や規則に従わねばいけないことが、気の毒になりました（東京八王子、車椅子は</a:t>
            </a:r>
            <a:r>
              <a:rPr lang="en-US" altLang="ja-JP" sz="2400" dirty="0">
                <a:latin typeface="+mn-ea"/>
              </a:rPr>
              <a:t>Invacare</a:t>
            </a:r>
            <a:r>
              <a:rPr lang="ja-JP" altLang="ja-JP" sz="2400" dirty="0">
                <a:latin typeface="+mn-ea"/>
              </a:rPr>
              <a:t>　</a:t>
            </a:r>
            <a:r>
              <a:rPr lang="en-US" altLang="ja-JP" sz="2400" dirty="0">
                <a:latin typeface="+mn-ea"/>
              </a:rPr>
              <a:t>SPJ</a:t>
            </a:r>
            <a:r>
              <a:rPr lang="ja-JP" altLang="ja-JP" sz="2400" dirty="0">
                <a:latin typeface="+mn-ea"/>
              </a:rPr>
              <a:t>）</a:t>
            </a:r>
          </a:p>
          <a:p>
            <a:pPr lvl="0"/>
            <a:r>
              <a:rPr lang="ja-JP" altLang="ja-JP" sz="2400" dirty="0">
                <a:latin typeface="+mn-ea"/>
              </a:rPr>
              <a:t>内部のわずかな床の傾斜が、体幹バランスの無い私にはつらい。（東京）</a:t>
            </a:r>
          </a:p>
          <a:p>
            <a:pPr lvl="0"/>
            <a:r>
              <a:rPr lang="ja-JP" altLang="ja-JP" sz="2400" dirty="0">
                <a:latin typeface="+mn-ea"/>
              </a:rPr>
              <a:t>作業手順はわかっているようだったが、スロープの向きを間違えたり、運転手席を前方にずらすのを忘れていた。スロープに上とか下とかシールでも貼ってあればよいと思った。（スロープは第一世代）（東京）</a:t>
            </a:r>
          </a:p>
          <a:p>
            <a:pPr lvl="0"/>
            <a:r>
              <a:rPr lang="ja-JP" altLang="ja-JP" sz="2400" dirty="0">
                <a:latin typeface="+mn-ea"/>
              </a:rPr>
              <a:t>狭い、後部座席が邪魔。底面がデコボコ。頭が天井につく。スロープが横付けになるので、乗り場の確保の場所でなければ乗れない（運転手も気をつけることの最初にそれを言っていました）。（静岡</a:t>
            </a:r>
            <a:r>
              <a:rPr lang="ja-JP" altLang="ja-JP" sz="2400" dirty="0" smtClean="0">
                <a:latin typeface="+mn-ea"/>
              </a:rPr>
              <a:t>）</a:t>
            </a:r>
            <a:endParaRPr lang="ja-JP" altLang="ja-JP" sz="2400" dirty="0">
              <a:latin typeface="+mn-ea"/>
            </a:endParaRPr>
          </a:p>
        </p:txBody>
      </p:sp>
    </p:spTree>
    <p:extLst>
      <p:ext uri="{BB962C8B-B14F-4D97-AF65-F5344CB8AC3E}">
        <p14:creationId xmlns:p14="http://schemas.microsoft.com/office/powerpoint/2010/main" val="16658809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車両の課題　③</a:t>
            </a:r>
            <a:endParaRPr kumimoji="1" lang="ja-JP" altLang="en-US" dirty="0"/>
          </a:p>
        </p:txBody>
      </p:sp>
      <p:sp>
        <p:nvSpPr>
          <p:cNvPr id="3" name="コンテンツ プレースホルダー 2"/>
          <p:cNvSpPr>
            <a:spLocks noGrp="1"/>
          </p:cNvSpPr>
          <p:nvPr>
            <p:ph idx="1"/>
          </p:nvPr>
        </p:nvSpPr>
        <p:spPr>
          <a:xfrm>
            <a:off x="822036" y="2057400"/>
            <a:ext cx="10695709" cy="4038600"/>
          </a:xfrm>
        </p:spPr>
        <p:txBody>
          <a:bodyPr>
            <a:noAutofit/>
          </a:bodyPr>
          <a:lstStyle/>
          <a:p>
            <a:pPr lvl="0"/>
            <a:r>
              <a:rPr lang="ja-JP" altLang="ja-JP" sz="2400" dirty="0" smtClean="0">
                <a:latin typeface="+mn-ea"/>
              </a:rPr>
              <a:t>車椅子</a:t>
            </a:r>
            <a:r>
              <a:rPr lang="ja-JP" altLang="ja-JP" sz="2400" dirty="0">
                <a:latin typeface="+mn-ea"/>
              </a:rPr>
              <a:t>の固定、スロープの組み立てなど複雑だと思った。運転手は</a:t>
            </a:r>
            <a:r>
              <a:rPr lang="en-US" altLang="ja-JP" sz="2400" dirty="0">
                <a:latin typeface="+mn-ea"/>
              </a:rPr>
              <a:t>3</a:t>
            </a:r>
            <a:r>
              <a:rPr lang="ja-JP" altLang="ja-JP" sz="2400" dirty="0">
                <a:latin typeface="+mn-ea"/>
              </a:rPr>
              <a:t>回研修を受け、このキャンペーンのために昨日研修を受けたのでスムーズだった。車椅子はたくさん載せているが、</a:t>
            </a:r>
            <a:r>
              <a:rPr lang="ja-JP" altLang="ja-JP" sz="2400" dirty="0" smtClean="0">
                <a:latin typeface="+mn-ea"/>
              </a:rPr>
              <a:t>全員</a:t>
            </a:r>
            <a:r>
              <a:rPr lang="ja-JP" altLang="en-US" sz="2400" dirty="0" smtClean="0">
                <a:latin typeface="+mn-ea"/>
              </a:rPr>
              <a:t>座席に</a:t>
            </a:r>
            <a:r>
              <a:rPr lang="ja-JP" altLang="ja-JP" sz="2400" dirty="0" smtClean="0">
                <a:latin typeface="+mn-ea"/>
              </a:rPr>
              <a:t>移乗</a:t>
            </a:r>
            <a:r>
              <a:rPr lang="ja-JP" altLang="ja-JP" sz="2400" dirty="0">
                <a:latin typeface="+mn-ea"/>
              </a:rPr>
              <a:t>する方で</a:t>
            </a:r>
            <a:r>
              <a:rPr lang="ja-JP" altLang="ja-JP" sz="2400" dirty="0" smtClean="0">
                <a:latin typeface="+mn-ea"/>
              </a:rPr>
              <a:t>、</a:t>
            </a:r>
            <a:r>
              <a:rPr lang="ja-JP" altLang="en-US" sz="2400" dirty="0" smtClean="0">
                <a:latin typeface="+mn-ea"/>
              </a:rPr>
              <a:t>車いす</a:t>
            </a:r>
            <a:r>
              <a:rPr lang="ja-JP" altLang="ja-JP" sz="2400" dirty="0" smtClean="0">
                <a:latin typeface="+mn-ea"/>
              </a:rPr>
              <a:t>の</a:t>
            </a:r>
            <a:r>
              <a:rPr lang="ja-JP" altLang="ja-JP" sz="2400" dirty="0">
                <a:latin typeface="+mn-ea"/>
              </a:rPr>
              <a:t>まま乗った人は初めて。</a:t>
            </a:r>
            <a:r>
              <a:rPr lang="en-US" altLang="ja-JP" sz="2400" dirty="0">
                <a:latin typeface="+mn-ea"/>
              </a:rPr>
              <a:t>UD</a:t>
            </a:r>
            <a:r>
              <a:rPr lang="ja-JP" altLang="ja-JP" sz="2400" dirty="0">
                <a:latin typeface="+mn-ea"/>
              </a:rPr>
              <a:t>タクシーがそのまま乗れる人が少ないと感じた。運転手はやる気はあるが、手順が難しいのと車椅子でそのまま乗る人が少ないので、なかなか覚えられないと言っていた。タクシーを捕まえるときと止める場所を探すのが大変だった。（東京）</a:t>
            </a:r>
          </a:p>
          <a:p>
            <a:pPr lvl="0"/>
            <a:r>
              <a:rPr lang="en-US" altLang="ja-JP" sz="2400" dirty="0">
                <a:latin typeface="+mn-ea"/>
              </a:rPr>
              <a:t>NV200</a:t>
            </a:r>
            <a:r>
              <a:rPr lang="ja-JP" altLang="ja-JP" sz="2400" dirty="0">
                <a:latin typeface="+mn-ea"/>
              </a:rPr>
              <a:t>は車いす乗降が簡単。しかし</a:t>
            </a:r>
            <a:r>
              <a:rPr lang="en-US" altLang="ja-JP" sz="2400" dirty="0">
                <a:latin typeface="+mn-ea"/>
              </a:rPr>
              <a:t>NV200</a:t>
            </a:r>
            <a:r>
              <a:rPr lang="ja-JP" altLang="ja-JP" sz="2400" dirty="0">
                <a:latin typeface="+mn-ea"/>
              </a:rPr>
              <a:t>でも奥行きの長さが不十分でリクライニングを倒せなかった。（京都）</a:t>
            </a:r>
          </a:p>
          <a:p>
            <a:pPr lvl="0"/>
            <a:endParaRPr kumimoji="1" lang="ja-JP" altLang="en-US" sz="2400" dirty="0">
              <a:latin typeface="+mn-ea"/>
            </a:endParaRPr>
          </a:p>
        </p:txBody>
      </p:sp>
    </p:spTree>
    <p:extLst>
      <p:ext uri="{BB962C8B-B14F-4D97-AF65-F5344CB8AC3E}">
        <p14:creationId xmlns:p14="http://schemas.microsoft.com/office/powerpoint/2010/main" val="33255246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Ⅷ</a:t>
            </a:r>
            <a:r>
              <a:rPr kumimoji="1" lang="en-US" altLang="ja-JP" dirty="0" smtClean="0"/>
              <a:t>.</a:t>
            </a:r>
            <a:r>
              <a:rPr kumimoji="1" lang="ja-JP" altLang="en-US" dirty="0" smtClean="0"/>
              <a:t>感想</a:t>
            </a:r>
            <a:r>
              <a:rPr lang="ja-JP" altLang="en-US" dirty="0"/>
              <a:t>等</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36306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3511" y="375684"/>
            <a:ext cx="9875520" cy="990600"/>
          </a:xfrm>
        </p:spPr>
        <p:txBody>
          <a:bodyPr>
            <a:normAutofit/>
          </a:bodyPr>
          <a:lstStyle/>
          <a:p>
            <a:r>
              <a:rPr lang="ja-JP" altLang="en-US" sz="3600" dirty="0" smtClean="0"/>
              <a:t>１．乗車時</a:t>
            </a:r>
            <a:r>
              <a:rPr lang="ja-JP" altLang="en-US" sz="3600" dirty="0"/>
              <a:t>に何がバリアになって</a:t>
            </a:r>
            <a:r>
              <a:rPr lang="ja-JP" altLang="en-US" sz="3600" dirty="0" smtClean="0"/>
              <a:t>いるか？</a:t>
            </a:r>
            <a:endParaRPr kumimoji="1" lang="ja-JP" altLang="en-US" sz="3600" dirty="0"/>
          </a:p>
        </p:txBody>
      </p:sp>
      <p:sp>
        <p:nvSpPr>
          <p:cNvPr id="3" name="コンテンツ プレースホルダー 2"/>
          <p:cNvSpPr>
            <a:spLocks noGrp="1"/>
          </p:cNvSpPr>
          <p:nvPr>
            <p:ph idx="1"/>
          </p:nvPr>
        </p:nvSpPr>
        <p:spPr>
          <a:xfrm>
            <a:off x="244549" y="1366284"/>
            <a:ext cx="11706445" cy="5045149"/>
          </a:xfrm>
        </p:spPr>
        <p:txBody>
          <a:bodyPr>
            <a:noAutofit/>
          </a:bodyPr>
          <a:lstStyle/>
          <a:p>
            <a:r>
              <a:rPr lang="ja-JP" altLang="en-US" sz="2400" dirty="0">
                <a:latin typeface="+mn-ea"/>
              </a:rPr>
              <a:t>乗車場所のスペース。密集地域では止めるところの微調整が必要になる。歩道柵やポールがありそれに干渉しないように車を停車しなくてならない。ここに時間がかかることも</a:t>
            </a:r>
            <a:r>
              <a:rPr lang="ja-JP" altLang="en-US" sz="2400" dirty="0" smtClean="0">
                <a:latin typeface="+mn-ea"/>
              </a:rPr>
              <a:t>。</a:t>
            </a:r>
            <a:endParaRPr lang="en-US" altLang="ja-JP" sz="2400" dirty="0" smtClean="0">
              <a:latin typeface="+mn-ea"/>
            </a:endParaRPr>
          </a:p>
          <a:p>
            <a:r>
              <a:rPr lang="ja-JP" altLang="en-US" sz="2400" dirty="0" smtClean="0">
                <a:latin typeface="+mn-ea"/>
              </a:rPr>
              <a:t>タクシー乗り場では、乗降に時間がかかり、後ろの人に気兼ねする。</a:t>
            </a:r>
            <a:endParaRPr lang="en-US" altLang="ja-JP" sz="2400" dirty="0" smtClean="0">
              <a:latin typeface="+mn-ea"/>
            </a:endParaRPr>
          </a:p>
          <a:p>
            <a:r>
              <a:rPr lang="ja-JP" altLang="en-US" sz="2400" dirty="0">
                <a:latin typeface="+mn-ea"/>
              </a:rPr>
              <a:t>道路で</a:t>
            </a:r>
            <a:r>
              <a:rPr lang="ja-JP" altLang="en-US" sz="2400" dirty="0" smtClean="0">
                <a:latin typeface="+mn-ea"/>
              </a:rPr>
              <a:t>は、ガードレールや植え込みがあり、横から乗車できる場所が少ない。</a:t>
            </a:r>
            <a:endParaRPr lang="en-US" altLang="ja-JP" sz="2400" dirty="0" smtClean="0">
              <a:latin typeface="+mn-ea"/>
            </a:endParaRPr>
          </a:p>
          <a:p>
            <a:r>
              <a:rPr lang="ja-JP" altLang="en-US" sz="2400" dirty="0">
                <a:latin typeface="+mn-ea"/>
              </a:rPr>
              <a:t>車イスの乗車の準備に</a:t>
            </a:r>
            <a:r>
              <a:rPr lang="ja-JP" altLang="en-US" sz="2400" dirty="0" smtClean="0">
                <a:latin typeface="+mn-ea"/>
              </a:rPr>
              <a:t>時間がかかる。</a:t>
            </a:r>
            <a:endParaRPr lang="ja-JP" altLang="en-US" sz="2400" dirty="0">
              <a:latin typeface="+mn-ea"/>
            </a:endParaRPr>
          </a:p>
          <a:p>
            <a:r>
              <a:rPr lang="ja-JP" altLang="en-US" sz="2400" dirty="0" smtClean="0">
                <a:latin typeface="+mn-ea"/>
              </a:rPr>
              <a:t>ドラーバーの研修が車両</a:t>
            </a:r>
            <a:r>
              <a:rPr lang="ja-JP" altLang="en-US" sz="2400" dirty="0">
                <a:latin typeface="+mn-ea"/>
              </a:rPr>
              <a:t>取得</a:t>
            </a:r>
            <a:r>
              <a:rPr lang="ja-JP" altLang="en-US" sz="2400" dirty="0" smtClean="0">
                <a:latin typeface="+mn-ea"/>
              </a:rPr>
              <a:t>時だけで</a:t>
            </a:r>
            <a:r>
              <a:rPr lang="ja-JP" altLang="en-US" sz="2400" dirty="0">
                <a:latin typeface="+mn-ea"/>
              </a:rPr>
              <a:t>、その後、実車経験がないと車イスの乗車の準備や車イスの固定</a:t>
            </a:r>
            <a:r>
              <a:rPr lang="ja-JP" altLang="en-US" sz="2400" dirty="0" smtClean="0">
                <a:latin typeface="+mn-ea"/>
              </a:rPr>
              <a:t>などを忘れてしまっている。</a:t>
            </a:r>
            <a:endParaRPr lang="en-US" altLang="ja-JP" sz="2400" dirty="0" smtClean="0">
              <a:latin typeface="+mn-ea"/>
            </a:endParaRPr>
          </a:p>
          <a:p>
            <a:r>
              <a:rPr lang="ja-JP" altLang="en-US" sz="2400" dirty="0" smtClean="0">
                <a:latin typeface="+mn-ea"/>
              </a:rPr>
              <a:t>運転手</a:t>
            </a:r>
            <a:r>
              <a:rPr lang="ja-JP" altLang="en-US" sz="2400" dirty="0">
                <a:latin typeface="+mn-ea"/>
              </a:rPr>
              <a:t>の意識の</a:t>
            </a:r>
            <a:r>
              <a:rPr lang="ja-JP" altLang="en-US" sz="2400" dirty="0" smtClean="0">
                <a:latin typeface="+mn-ea"/>
              </a:rPr>
              <a:t>低さ。運転手が乗降方法を知らないこと</a:t>
            </a:r>
            <a:endParaRPr lang="en-US" altLang="ja-JP" sz="2400" dirty="0" smtClean="0">
              <a:latin typeface="+mn-ea"/>
            </a:endParaRPr>
          </a:p>
          <a:p>
            <a:r>
              <a:rPr lang="ja-JP" altLang="en-US" sz="2400" dirty="0">
                <a:latin typeface="+mn-ea"/>
              </a:rPr>
              <a:t>天候。屋根下があると良い。</a:t>
            </a:r>
            <a:endParaRPr lang="en-US" altLang="ja-JP" sz="2400" dirty="0" smtClean="0">
              <a:latin typeface="+mn-ea"/>
            </a:endParaRPr>
          </a:p>
          <a:p>
            <a:r>
              <a:rPr lang="ja-JP" altLang="en-US" sz="2400" dirty="0" smtClean="0">
                <a:latin typeface="+mn-ea"/>
              </a:rPr>
              <a:t>運転手が乗降方法をよく知って</a:t>
            </a:r>
            <a:r>
              <a:rPr lang="ja-JP" altLang="en-US" sz="2400" smtClean="0">
                <a:latin typeface="+mn-ea"/>
              </a:rPr>
              <a:t>おり、５分</a:t>
            </a:r>
            <a:r>
              <a:rPr lang="ja-JP" altLang="en-US" sz="2400" dirty="0" smtClean="0">
                <a:latin typeface="+mn-ea"/>
              </a:rPr>
              <a:t>程度で乗車出来たので特</a:t>
            </a:r>
            <a:r>
              <a:rPr lang="ja-JP" altLang="en-US" sz="2400" dirty="0">
                <a:latin typeface="+mn-ea"/>
              </a:rPr>
              <a:t>にバリアは感じなかった</a:t>
            </a:r>
            <a:r>
              <a:rPr lang="ja-JP" altLang="en-US" sz="2400" dirty="0" smtClean="0">
                <a:latin typeface="+mn-ea"/>
              </a:rPr>
              <a:t>。（</a:t>
            </a:r>
            <a:r>
              <a:rPr lang="en-US" altLang="ja-JP" sz="2400" dirty="0" smtClean="0">
                <a:latin typeface="+mn-ea"/>
              </a:rPr>
              <a:t>4</a:t>
            </a:r>
            <a:r>
              <a:rPr lang="ja-JP" altLang="en-US" sz="2400" dirty="0" smtClean="0">
                <a:latin typeface="+mn-ea"/>
              </a:rPr>
              <a:t>名）</a:t>
            </a:r>
            <a:endParaRPr lang="en-US" altLang="ja-JP" sz="2400" dirty="0">
              <a:latin typeface="+mn-ea"/>
            </a:endParaRPr>
          </a:p>
        </p:txBody>
      </p:sp>
    </p:spTree>
    <p:extLst>
      <p:ext uri="{BB962C8B-B14F-4D97-AF65-F5344CB8AC3E}">
        <p14:creationId xmlns:p14="http://schemas.microsoft.com/office/powerpoint/2010/main" val="39126326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6106" y="327211"/>
            <a:ext cx="9875520" cy="977153"/>
          </a:xfrm>
        </p:spPr>
        <p:txBody>
          <a:bodyPr>
            <a:normAutofit/>
          </a:bodyPr>
          <a:lstStyle/>
          <a:p>
            <a:pPr algn="ctr"/>
            <a:r>
              <a:rPr kumimoji="1" lang="ja-JP" altLang="en-US" sz="3600" dirty="0" smtClean="0"/>
              <a:t>２．感想</a:t>
            </a:r>
            <a:endParaRPr kumimoji="1" lang="ja-JP" altLang="en-US" sz="3600" dirty="0"/>
          </a:p>
        </p:txBody>
      </p:sp>
      <p:sp>
        <p:nvSpPr>
          <p:cNvPr id="3" name="コンテンツ プレースホルダー 2"/>
          <p:cNvSpPr>
            <a:spLocks noGrp="1"/>
          </p:cNvSpPr>
          <p:nvPr>
            <p:ph idx="1"/>
          </p:nvPr>
        </p:nvSpPr>
        <p:spPr>
          <a:xfrm>
            <a:off x="699248" y="1210236"/>
            <a:ext cx="10596282" cy="5190564"/>
          </a:xfrm>
        </p:spPr>
        <p:txBody>
          <a:bodyPr>
            <a:normAutofit lnSpcReduction="10000"/>
          </a:bodyPr>
          <a:lstStyle/>
          <a:p>
            <a:r>
              <a:rPr lang="ja-JP" altLang="en-US" dirty="0" smtClean="0">
                <a:latin typeface="+mn-ea"/>
              </a:rPr>
              <a:t>スロープ</a:t>
            </a:r>
            <a:r>
              <a:rPr lang="ja-JP" altLang="en-US" dirty="0">
                <a:latin typeface="+mn-ea"/>
              </a:rPr>
              <a:t>の片側がきちんとかかっておらず、乗車後、スロープの片側が外れ運転手が転びそうに</a:t>
            </a:r>
            <a:r>
              <a:rPr lang="ja-JP" altLang="en-US" dirty="0" smtClean="0">
                <a:latin typeface="+mn-ea"/>
              </a:rPr>
              <a:t>なった。スロープに乗っていた時だったら事故</a:t>
            </a:r>
            <a:r>
              <a:rPr lang="ja-JP" altLang="en-US" dirty="0">
                <a:latin typeface="+mn-ea"/>
              </a:rPr>
              <a:t>になって</a:t>
            </a:r>
            <a:r>
              <a:rPr lang="ja-JP" altLang="en-US" dirty="0" smtClean="0">
                <a:latin typeface="+mn-ea"/>
              </a:rPr>
              <a:t>いた。</a:t>
            </a:r>
            <a:endParaRPr lang="en-US" altLang="ja-JP" dirty="0" smtClean="0">
              <a:latin typeface="+mn-ea"/>
            </a:endParaRPr>
          </a:p>
          <a:p>
            <a:r>
              <a:rPr lang="ja-JP" altLang="en-US" dirty="0">
                <a:latin typeface="+mn-ea"/>
              </a:rPr>
              <a:t>予想以上に対応は良かった。ただ予想通り車内が狭いのと、固定などの作業が大変なので、雨が降っていたり、狭い路地など環境が良くない</a:t>
            </a:r>
            <a:r>
              <a:rPr lang="ja-JP" altLang="en-US" dirty="0" smtClean="0">
                <a:latin typeface="+mn-ea"/>
              </a:rPr>
              <a:t>場面だと大変</a:t>
            </a:r>
            <a:r>
              <a:rPr lang="ja-JP" altLang="en-US" dirty="0">
                <a:latin typeface="+mn-ea"/>
              </a:rPr>
              <a:t>になると思った。オリパラでは混乱が起きると思う</a:t>
            </a:r>
            <a:r>
              <a:rPr lang="ja-JP" altLang="en-US" dirty="0" smtClean="0">
                <a:latin typeface="+mn-ea"/>
              </a:rPr>
              <a:t>。</a:t>
            </a:r>
            <a:endParaRPr lang="en-US" altLang="ja-JP" dirty="0" smtClean="0">
              <a:latin typeface="+mn-ea"/>
            </a:endParaRPr>
          </a:p>
          <a:p>
            <a:r>
              <a:rPr lang="ja-JP" altLang="en-US" dirty="0">
                <a:latin typeface="+mn-ea"/>
              </a:rPr>
              <a:t>運転手さんは研修は受けたけど、乗降方法を忘れてしまったそうです。やり方</a:t>
            </a:r>
            <a:r>
              <a:rPr lang="ja-JP" altLang="en-US" dirty="0" smtClean="0">
                <a:latin typeface="+mn-ea"/>
              </a:rPr>
              <a:t>を知らないので</a:t>
            </a:r>
            <a:r>
              <a:rPr lang="ja-JP" altLang="en-US" dirty="0">
                <a:latin typeface="+mn-ea"/>
              </a:rPr>
              <a:t>、余計なことをして更に遅くなっていました。乗降方法はトヨタ</a:t>
            </a:r>
            <a:r>
              <a:rPr lang="ja-JP" altLang="en-US" dirty="0" smtClean="0">
                <a:latin typeface="+mn-ea"/>
              </a:rPr>
              <a:t>が</a:t>
            </a:r>
            <a:r>
              <a:rPr lang="en-US" altLang="ja-JP" dirty="0">
                <a:latin typeface="+mn-ea"/>
              </a:rPr>
              <a:t>15</a:t>
            </a:r>
            <a:r>
              <a:rPr lang="ja-JP" altLang="en-US" dirty="0" smtClean="0">
                <a:latin typeface="+mn-ea"/>
              </a:rPr>
              <a:t>分</a:t>
            </a:r>
            <a:r>
              <a:rPr lang="ja-JP" altLang="en-US" dirty="0">
                <a:latin typeface="+mn-ea"/>
              </a:rPr>
              <a:t>くらいのビデオにまとめてユーチューブで見れるようになっており、私は今朝それを見たので乗降方法は全てわかっていました。教えたのですが、全然わかってないので余計なことをして更に遅くなっていました</a:t>
            </a:r>
            <a:r>
              <a:rPr lang="ja-JP" altLang="en-US" dirty="0" smtClean="0">
                <a:latin typeface="+mn-ea"/>
              </a:rPr>
              <a:t>。</a:t>
            </a:r>
            <a:r>
              <a:rPr lang="en-US" altLang="ja-JP" dirty="0">
                <a:latin typeface="+mn-ea"/>
              </a:rPr>
              <a:t>15</a:t>
            </a:r>
            <a:r>
              <a:rPr lang="ja-JP" altLang="en-US" dirty="0" smtClean="0">
                <a:latin typeface="+mn-ea"/>
              </a:rPr>
              <a:t>分</a:t>
            </a:r>
            <a:r>
              <a:rPr lang="ja-JP" altLang="en-US" dirty="0">
                <a:latin typeface="+mn-ea"/>
              </a:rPr>
              <a:t>くらいなので動画を見てほしいと思いました。車いすを乗せたことは私で</a:t>
            </a:r>
            <a:r>
              <a:rPr lang="ja-JP" altLang="en-US" dirty="0" smtClean="0">
                <a:latin typeface="+mn-ea"/>
              </a:rPr>
              <a:t>２回</a:t>
            </a:r>
            <a:r>
              <a:rPr lang="ja-JP" altLang="en-US" dirty="0">
                <a:latin typeface="+mn-ea"/>
              </a:rPr>
              <a:t>目</a:t>
            </a:r>
            <a:r>
              <a:rPr lang="ja-JP" altLang="en-US" dirty="0" smtClean="0">
                <a:latin typeface="+mn-ea"/>
              </a:rPr>
              <a:t>だと言ってました</a:t>
            </a:r>
            <a:r>
              <a:rPr lang="ja-JP" altLang="en-US" dirty="0">
                <a:latin typeface="+mn-ea"/>
              </a:rPr>
              <a:t>が、それでも忘れていました</a:t>
            </a:r>
            <a:r>
              <a:rPr lang="ja-JP" altLang="en-US" dirty="0" smtClean="0">
                <a:latin typeface="+mn-ea"/>
              </a:rPr>
              <a:t>。他のドライバーは乗降方法をよく知っており、</a:t>
            </a:r>
            <a:r>
              <a:rPr lang="en-US" altLang="ja-JP" dirty="0" smtClean="0">
                <a:latin typeface="+mn-ea"/>
              </a:rPr>
              <a:t>5</a:t>
            </a:r>
            <a:r>
              <a:rPr lang="ja-JP" altLang="en-US" dirty="0" smtClean="0">
                <a:latin typeface="+mn-ea"/>
              </a:rPr>
              <a:t>分もかからずに乗車できていたので、とても残念に思いました。</a:t>
            </a:r>
            <a:endParaRPr lang="en-US" altLang="ja-JP" dirty="0" smtClean="0">
              <a:latin typeface="+mn-ea"/>
            </a:endParaRPr>
          </a:p>
          <a:p>
            <a:pPr marL="45720" indent="0">
              <a:buNone/>
            </a:pPr>
            <a:r>
              <a:rPr lang="ja-JP" altLang="en-US" sz="2400" dirty="0" smtClean="0">
                <a:solidFill>
                  <a:srgbClr val="FF0000"/>
                </a:solidFill>
                <a:latin typeface="+mn-ea"/>
              </a:rPr>
              <a:t>★準備</a:t>
            </a:r>
            <a:r>
              <a:rPr lang="ja-JP" altLang="en-US" sz="2400" dirty="0">
                <a:solidFill>
                  <a:srgbClr val="FF0000"/>
                </a:solidFill>
                <a:latin typeface="+mn-ea"/>
              </a:rPr>
              <a:t>に時間がかかったことや運転手が手順を忘れていた等の指摘が見られる一方で、スムーズに乗車</a:t>
            </a:r>
            <a:r>
              <a:rPr lang="ja-JP" altLang="en-US" sz="2400" dirty="0" smtClean="0">
                <a:solidFill>
                  <a:srgbClr val="FF0000"/>
                </a:solidFill>
                <a:latin typeface="+mn-ea"/>
              </a:rPr>
              <a:t>できた</a:t>
            </a:r>
            <a:r>
              <a:rPr lang="en-US" altLang="ja-JP" sz="2400" dirty="0" smtClean="0">
                <a:solidFill>
                  <a:srgbClr val="FF0000"/>
                </a:solidFill>
                <a:latin typeface="+mn-ea"/>
              </a:rPr>
              <a:t>(21</a:t>
            </a:r>
            <a:r>
              <a:rPr lang="ja-JP" altLang="en-US" sz="2400" dirty="0" smtClean="0">
                <a:solidFill>
                  <a:srgbClr val="FF0000"/>
                </a:solidFill>
                <a:latin typeface="+mn-ea"/>
              </a:rPr>
              <a:t>件</a:t>
            </a:r>
            <a:r>
              <a:rPr lang="en-US" altLang="ja-JP" sz="2400" dirty="0" smtClean="0">
                <a:solidFill>
                  <a:srgbClr val="FF0000"/>
                </a:solidFill>
                <a:latin typeface="+mn-ea"/>
              </a:rPr>
              <a:t>)</a:t>
            </a:r>
            <a:r>
              <a:rPr lang="ja-JP" altLang="en-US" sz="2400" dirty="0" err="1" smtClean="0">
                <a:solidFill>
                  <a:srgbClr val="FF0000"/>
                </a:solidFill>
                <a:latin typeface="+mn-ea"/>
              </a:rPr>
              <a:t>、</a:t>
            </a:r>
            <a:r>
              <a:rPr lang="ja-JP" altLang="en-US" sz="2400" dirty="0">
                <a:solidFill>
                  <a:srgbClr val="FF0000"/>
                </a:solidFill>
                <a:latin typeface="+mn-ea"/>
              </a:rPr>
              <a:t>とても親切</a:t>
            </a:r>
            <a:r>
              <a:rPr lang="ja-JP" altLang="en-US" sz="2400" dirty="0" smtClean="0">
                <a:solidFill>
                  <a:srgbClr val="FF0000"/>
                </a:solidFill>
                <a:latin typeface="+mn-ea"/>
              </a:rPr>
              <a:t>だった</a:t>
            </a:r>
            <a:r>
              <a:rPr lang="en-US" altLang="ja-JP" sz="2400" dirty="0" smtClean="0">
                <a:solidFill>
                  <a:srgbClr val="FF0000"/>
                </a:solidFill>
                <a:latin typeface="+mn-ea"/>
              </a:rPr>
              <a:t>(28</a:t>
            </a:r>
            <a:r>
              <a:rPr lang="ja-JP" altLang="en-US" sz="2400" dirty="0" smtClean="0">
                <a:solidFill>
                  <a:srgbClr val="FF0000"/>
                </a:solidFill>
                <a:latin typeface="+mn-ea"/>
              </a:rPr>
              <a:t>件</a:t>
            </a:r>
            <a:r>
              <a:rPr lang="en-US" altLang="ja-JP" sz="2400" dirty="0" smtClean="0">
                <a:solidFill>
                  <a:srgbClr val="FF0000"/>
                </a:solidFill>
                <a:latin typeface="+mn-ea"/>
              </a:rPr>
              <a:t>)</a:t>
            </a:r>
            <a:r>
              <a:rPr lang="ja-JP" altLang="en-US" sz="2400" dirty="0" smtClean="0">
                <a:solidFill>
                  <a:srgbClr val="FF0000"/>
                </a:solidFill>
                <a:latin typeface="+mn-ea"/>
              </a:rPr>
              <a:t>等</a:t>
            </a:r>
            <a:r>
              <a:rPr lang="ja-JP" altLang="en-US" sz="2400" dirty="0">
                <a:solidFill>
                  <a:srgbClr val="FF0000"/>
                </a:solidFill>
                <a:latin typeface="+mn-ea"/>
              </a:rPr>
              <a:t>の好意的な</a:t>
            </a:r>
            <a:r>
              <a:rPr lang="ja-JP" altLang="en-US" sz="2400" dirty="0" smtClean="0">
                <a:solidFill>
                  <a:srgbClr val="FF0000"/>
                </a:solidFill>
                <a:latin typeface="+mn-ea"/>
              </a:rPr>
              <a:t>感想も多かった</a:t>
            </a:r>
            <a:r>
              <a:rPr lang="ja-JP" altLang="en-US" sz="2400" dirty="0">
                <a:solidFill>
                  <a:srgbClr val="FF0000"/>
                </a:solidFill>
                <a:latin typeface="+mn-ea"/>
              </a:rPr>
              <a:t>。</a:t>
            </a:r>
          </a:p>
          <a:p>
            <a:endParaRPr lang="en-US" altLang="ja-JP" dirty="0" smtClean="0">
              <a:latin typeface="+mn-ea"/>
            </a:endParaRPr>
          </a:p>
        </p:txBody>
      </p:sp>
    </p:spTree>
    <p:extLst>
      <p:ext uri="{BB962C8B-B14F-4D97-AF65-F5344CB8AC3E}">
        <p14:creationId xmlns:p14="http://schemas.microsoft.com/office/powerpoint/2010/main" val="2900435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descr="[フリーイラスト] &lt;strong&gt;日本地図&lt;/strong&g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09536" y="546175"/>
            <a:ext cx="7822550" cy="5928027"/>
          </a:xfrm>
        </p:spPr>
      </p:pic>
      <p:sp>
        <p:nvSpPr>
          <p:cNvPr id="2" name="タイトル 1"/>
          <p:cNvSpPr>
            <a:spLocks noGrp="1"/>
          </p:cNvSpPr>
          <p:nvPr>
            <p:ph type="title"/>
          </p:nvPr>
        </p:nvSpPr>
        <p:spPr>
          <a:xfrm>
            <a:off x="569562" y="226423"/>
            <a:ext cx="9875520" cy="2303194"/>
          </a:xfrm>
        </p:spPr>
        <p:txBody>
          <a:bodyPr>
            <a:normAutofit/>
          </a:bodyPr>
          <a:lstStyle/>
          <a:p>
            <a:r>
              <a:rPr lang="ja-JP" altLang="en-US" sz="4000" dirty="0"/>
              <a:t>２</a:t>
            </a:r>
            <a:r>
              <a:rPr lang="ja-JP" altLang="en-US" sz="4000" dirty="0" smtClean="0"/>
              <a:t>．</a:t>
            </a:r>
            <a:r>
              <a:rPr lang="ja-JP" altLang="en-US" sz="4000" dirty="0" smtClean="0">
                <a:latin typeface="+mj-ea"/>
              </a:rPr>
              <a:t>全国</a:t>
            </a:r>
            <a:r>
              <a:rPr lang="en-US" altLang="ja-JP" sz="4000" dirty="0" smtClean="0">
                <a:latin typeface="+mj-ea"/>
              </a:rPr>
              <a:t>21</a:t>
            </a:r>
            <a:r>
              <a:rPr lang="ja-JP" altLang="en-US" sz="4000" dirty="0" smtClean="0">
                <a:latin typeface="+mj-ea"/>
              </a:rPr>
              <a:t>都道府県</a:t>
            </a:r>
            <a:r>
              <a:rPr lang="ja-JP" altLang="en-US" sz="3600" dirty="0" smtClean="0">
                <a:latin typeface="+mj-ea"/>
              </a:rPr>
              <a:t>（延べ</a:t>
            </a:r>
            <a:r>
              <a:rPr lang="en-US" altLang="ja-JP" sz="3600" dirty="0" smtClean="0">
                <a:latin typeface="+mj-ea"/>
              </a:rPr>
              <a:t>120</a:t>
            </a:r>
            <a:r>
              <a:rPr lang="ja-JP" altLang="en-US" sz="3600" dirty="0" smtClean="0">
                <a:latin typeface="+mj-ea"/>
              </a:rPr>
              <a:t>名）</a:t>
            </a:r>
            <a:r>
              <a:rPr lang="ja-JP" altLang="en-US" sz="3600" dirty="0">
                <a:latin typeface="+mj-ea"/>
              </a:rPr>
              <a:t/>
            </a:r>
            <a:br>
              <a:rPr lang="ja-JP" altLang="en-US" sz="3600" dirty="0">
                <a:latin typeface="+mj-ea"/>
              </a:rPr>
            </a:br>
            <a:endParaRPr kumimoji="1" lang="ja-JP" altLang="en-US" sz="3600" dirty="0">
              <a:latin typeface="+mj-ea"/>
            </a:endParaRPr>
          </a:p>
        </p:txBody>
      </p:sp>
      <p:sp>
        <p:nvSpPr>
          <p:cNvPr id="6" name="テキスト ボックス 5"/>
          <p:cNvSpPr txBox="1"/>
          <p:nvPr/>
        </p:nvSpPr>
        <p:spPr>
          <a:xfrm>
            <a:off x="8818640" y="656102"/>
            <a:ext cx="1745991" cy="430887"/>
          </a:xfrm>
          <a:prstGeom prst="rect">
            <a:avLst/>
          </a:prstGeom>
          <a:noFill/>
        </p:spPr>
        <p:txBody>
          <a:bodyPr wrap="none" rtlCol="0" anchor="t">
            <a:spAutoFit/>
          </a:bodyPr>
          <a:lstStyle/>
          <a:p>
            <a:r>
              <a:rPr kumimoji="1" lang="ja-JP" altLang="en-US" sz="2200" b="1">
                <a:solidFill>
                  <a:srgbClr val="57B3DC"/>
                </a:solidFill>
                <a:latin typeface="ＭＳ ゴシック"/>
                <a:ea typeface="ＭＳ ゴシック"/>
              </a:rPr>
              <a:t>北海道：7名</a:t>
            </a:r>
          </a:p>
        </p:txBody>
      </p:sp>
      <p:sp>
        <p:nvSpPr>
          <p:cNvPr id="7" name="テキスト ボックス 6"/>
          <p:cNvSpPr txBox="1"/>
          <p:nvPr/>
        </p:nvSpPr>
        <p:spPr>
          <a:xfrm>
            <a:off x="7723189" y="2825519"/>
            <a:ext cx="1745991" cy="1107996"/>
          </a:xfrm>
          <a:prstGeom prst="rect">
            <a:avLst/>
          </a:prstGeom>
          <a:noFill/>
        </p:spPr>
        <p:txBody>
          <a:bodyPr wrap="none" rtlCol="0" anchor="t">
            <a:spAutoFit/>
          </a:bodyPr>
          <a:lstStyle/>
          <a:p>
            <a:r>
              <a:rPr kumimoji="1" lang="ja-JP" altLang="en-US" sz="2200" b="1">
                <a:solidFill>
                  <a:srgbClr val="3BB3AA"/>
                </a:solidFill>
                <a:latin typeface="ＭＳ ゴシック"/>
                <a:ea typeface="ＭＳ ゴシック"/>
              </a:rPr>
              <a:t>青森県：1名</a:t>
            </a:r>
            <a:endParaRPr lang="ja-JP" altLang="en-US" sz="2200" b="1">
              <a:solidFill>
                <a:srgbClr val="3BB3AA"/>
              </a:solidFill>
              <a:latin typeface="ＭＳ ゴシック"/>
              <a:ea typeface="ＭＳ ゴシック"/>
            </a:endParaRPr>
          </a:p>
          <a:p>
            <a:r>
              <a:rPr lang="ja-JP" altLang="en-US" sz="2200" b="1">
                <a:solidFill>
                  <a:srgbClr val="3BB3AA"/>
                </a:solidFill>
                <a:latin typeface="ＭＳ ゴシック"/>
                <a:ea typeface="ＭＳ ゴシック"/>
              </a:rPr>
              <a:t>岩手県：1名</a:t>
            </a:r>
          </a:p>
          <a:p>
            <a:r>
              <a:rPr lang="ja-JP" altLang="en-US" sz="2200" b="1">
                <a:solidFill>
                  <a:srgbClr val="3BB3AA"/>
                </a:solidFill>
                <a:latin typeface="ＭＳ ゴシック"/>
                <a:ea typeface="ＭＳ ゴシック"/>
              </a:rPr>
              <a:t>福島県：4名</a:t>
            </a:r>
          </a:p>
        </p:txBody>
      </p:sp>
      <p:sp>
        <p:nvSpPr>
          <p:cNvPr id="8" name="テキスト ボックス 7"/>
          <p:cNvSpPr txBox="1"/>
          <p:nvPr/>
        </p:nvSpPr>
        <p:spPr>
          <a:xfrm>
            <a:off x="4132152" y="2158410"/>
            <a:ext cx="1888659" cy="1446550"/>
          </a:xfrm>
          <a:prstGeom prst="rect">
            <a:avLst/>
          </a:prstGeom>
          <a:noFill/>
        </p:spPr>
        <p:txBody>
          <a:bodyPr wrap="none" rtlCol="0" anchor="t">
            <a:spAutoFit/>
          </a:bodyPr>
          <a:lstStyle/>
          <a:p>
            <a:r>
              <a:rPr kumimoji="1" lang="ja-JP" altLang="en-US" sz="2200" b="1" dirty="0" smtClean="0">
                <a:solidFill>
                  <a:srgbClr val="D8DE58"/>
                </a:solidFill>
                <a:latin typeface="ＭＳ ゴシック"/>
                <a:ea typeface="ＭＳ ゴシック"/>
              </a:rPr>
              <a:t>新潟県：</a:t>
            </a:r>
            <a:r>
              <a:rPr kumimoji="1" lang="en-US" altLang="ja-JP" sz="2200" b="1" dirty="0" smtClean="0">
                <a:solidFill>
                  <a:srgbClr val="D8DE58"/>
                </a:solidFill>
                <a:latin typeface="ＭＳ ゴシック"/>
                <a:ea typeface="ＭＳ ゴシック"/>
              </a:rPr>
              <a:t>1</a:t>
            </a:r>
            <a:r>
              <a:rPr kumimoji="1" lang="ja-JP" altLang="en-US" sz="2200" b="1" dirty="0" smtClean="0">
                <a:solidFill>
                  <a:srgbClr val="D8DE58"/>
                </a:solidFill>
                <a:latin typeface="ＭＳ ゴシック"/>
                <a:ea typeface="ＭＳ ゴシック"/>
              </a:rPr>
              <a:t>名</a:t>
            </a:r>
            <a:endParaRPr kumimoji="1" lang="en-US" altLang="ja-JP" sz="2200" b="1" dirty="0" smtClean="0">
              <a:solidFill>
                <a:srgbClr val="D8DE58"/>
              </a:solidFill>
              <a:latin typeface="ＭＳ ゴシック"/>
              <a:ea typeface="ＭＳ ゴシック"/>
            </a:endParaRPr>
          </a:p>
          <a:p>
            <a:r>
              <a:rPr lang="ja-JP" altLang="en-US" sz="2200" b="1" dirty="0">
                <a:solidFill>
                  <a:srgbClr val="D8DE58"/>
                </a:solidFill>
                <a:latin typeface="ＭＳ ゴシック"/>
                <a:ea typeface="ＭＳ ゴシック"/>
              </a:rPr>
              <a:t>福井県：1名</a:t>
            </a:r>
          </a:p>
          <a:p>
            <a:r>
              <a:rPr kumimoji="1" lang="ja-JP" altLang="en-US" sz="2200" b="1" dirty="0" smtClean="0">
                <a:solidFill>
                  <a:srgbClr val="D8DE58"/>
                </a:solidFill>
                <a:latin typeface="ＭＳ ゴシック"/>
                <a:ea typeface="ＭＳ ゴシック"/>
              </a:rPr>
              <a:t>静岡県</a:t>
            </a:r>
            <a:r>
              <a:rPr kumimoji="1" lang="ja-JP" altLang="en-US" sz="2200" b="1" dirty="0">
                <a:solidFill>
                  <a:srgbClr val="D8DE58"/>
                </a:solidFill>
                <a:latin typeface="ＭＳ ゴシック"/>
                <a:ea typeface="ＭＳ ゴシック"/>
              </a:rPr>
              <a:t>：2名</a:t>
            </a:r>
            <a:endParaRPr lang="ja-JP" altLang="en-US" sz="2200" b="1" dirty="0">
              <a:solidFill>
                <a:srgbClr val="D8DE58"/>
              </a:solidFill>
              <a:latin typeface="ＭＳ ゴシック"/>
              <a:ea typeface="ＭＳ ゴシック"/>
            </a:endParaRPr>
          </a:p>
          <a:p>
            <a:r>
              <a:rPr lang="ja-JP" altLang="en-US" sz="2200" b="1" dirty="0">
                <a:solidFill>
                  <a:srgbClr val="D8DE58"/>
                </a:solidFill>
                <a:latin typeface="ＭＳ ゴシック"/>
                <a:ea typeface="ＭＳ ゴシック"/>
              </a:rPr>
              <a:t>愛知県：</a:t>
            </a:r>
            <a:r>
              <a:rPr lang="ja-JP" altLang="en-US" sz="2200" b="1" dirty="0" smtClean="0">
                <a:solidFill>
                  <a:srgbClr val="D8DE58"/>
                </a:solidFill>
                <a:latin typeface="ＭＳ ゴシック"/>
                <a:ea typeface="ＭＳ ゴシック"/>
              </a:rPr>
              <a:t>13名</a:t>
            </a:r>
            <a:endParaRPr lang="ja-JP" altLang="en-US" sz="2200" b="1" dirty="0">
              <a:solidFill>
                <a:srgbClr val="D8DE58"/>
              </a:solidFill>
              <a:latin typeface="ＭＳ ゴシック"/>
              <a:ea typeface="ＭＳ ゴシック"/>
            </a:endParaRPr>
          </a:p>
        </p:txBody>
      </p:sp>
      <p:sp>
        <p:nvSpPr>
          <p:cNvPr id="9" name="テキスト ボックス 8"/>
          <p:cNvSpPr txBox="1"/>
          <p:nvPr/>
        </p:nvSpPr>
        <p:spPr>
          <a:xfrm>
            <a:off x="2519000" y="3892629"/>
            <a:ext cx="1745991" cy="430887"/>
          </a:xfrm>
          <a:prstGeom prst="rect">
            <a:avLst/>
          </a:prstGeom>
          <a:noFill/>
        </p:spPr>
        <p:txBody>
          <a:bodyPr wrap="none" rtlCol="0" anchor="t">
            <a:spAutoFit/>
          </a:bodyPr>
          <a:lstStyle/>
          <a:p>
            <a:r>
              <a:rPr kumimoji="1" lang="ja-JP" altLang="en-US" sz="2200" b="1">
                <a:solidFill>
                  <a:srgbClr val="EB4C48"/>
                </a:solidFill>
                <a:latin typeface="ＭＳ ゴシック"/>
                <a:ea typeface="ＭＳ ゴシック"/>
              </a:rPr>
              <a:t>広島県：5名</a:t>
            </a:r>
            <a:endParaRPr lang="ja-JP" altLang="en-US" sz="2200" b="1">
              <a:solidFill>
                <a:srgbClr val="EB4C48"/>
              </a:solidFill>
              <a:latin typeface="ＭＳ ゴシック"/>
              <a:ea typeface="ＭＳ ゴシック"/>
            </a:endParaRPr>
          </a:p>
        </p:txBody>
      </p:sp>
      <p:sp>
        <p:nvSpPr>
          <p:cNvPr id="10" name="テキスト ボックス 9"/>
          <p:cNvSpPr txBox="1"/>
          <p:nvPr/>
        </p:nvSpPr>
        <p:spPr>
          <a:xfrm>
            <a:off x="237825" y="4986025"/>
            <a:ext cx="2029723" cy="1446550"/>
          </a:xfrm>
          <a:prstGeom prst="rect">
            <a:avLst/>
          </a:prstGeom>
          <a:noFill/>
        </p:spPr>
        <p:txBody>
          <a:bodyPr wrap="none" rtlCol="0" anchor="t">
            <a:spAutoFit/>
          </a:bodyPr>
          <a:lstStyle/>
          <a:p>
            <a:r>
              <a:rPr kumimoji="1" lang="ja-JP" altLang="en-US" sz="2200" b="1" dirty="0">
                <a:solidFill>
                  <a:srgbClr val="FFAEBF"/>
                </a:solidFill>
                <a:latin typeface="ＭＳ ゴシック"/>
                <a:ea typeface="ＭＳ ゴシック"/>
              </a:rPr>
              <a:t>福岡県：1名</a:t>
            </a:r>
            <a:endParaRPr lang="ja-JP" altLang="en-US" sz="2200" b="1" dirty="0">
              <a:solidFill>
                <a:srgbClr val="FFAEBF"/>
              </a:solidFill>
              <a:latin typeface="ＭＳ ゴシック"/>
              <a:ea typeface="ＭＳ ゴシック"/>
            </a:endParaRPr>
          </a:p>
          <a:p>
            <a:r>
              <a:rPr lang="ja-JP" altLang="en-US" sz="2200" b="1" dirty="0">
                <a:solidFill>
                  <a:srgbClr val="FFAEBF"/>
                </a:solidFill>
                <a:latin typeface="ＭＳ ゴシック"/>
                <a:ea typeface="ＭＳ ゴシック"/>
              </a:rPr>
              <a:t>熊本県：1名</a:t>
            </a:r>
          </a:p>
          <a:p>
            <a:r>
              <a:rPr lang="ja-JP" altLang="en-US" sz="2200" b="1" dirty="0">
                <a:solidFill>
                  <a:srgbClr val="FFAEBF"/>
                </a:solidFill>
                <a:latin typeface="ＭＳ ゴシック"/>
                <a:ea typeface="ＭＳ ゴシック"/>
              </a:rPr>
              <a:t>宮崎県：3名</a:t>
            </a:r>
          </a:p>
          <a:p>
            <a:r>
              <a:rPr lang="ja-JP" altLang="en-US" sz="2200" b="1" dirty="0">
                <a:solidFill>
                  <a:srgbClr val="FFAEBF"/>
                </a:solidFill>
                <a:latin typeface="ＭＳ ゴシック"/>
                <a:ea typeface="ＭＳ ゴシック"/>
              </a:rPr>
              <a:t>鹿児島県：1名</a:t>
            </a:r>
            <a:endParaRPr lang="ja-JP" altLang="en-US" sz="2400" b="1" dirty="0">
              <a:solidFill>
                <a:srgbClr val="FFAEBF"/>
              </a:solidFill>
              <a:latin typeface="ＭＳ ゴシック"/>
              <a:ea typeface="ＭＳ ゴシック"/>
            </a:endParaRPr>
          </a:p>
        </p:txBody>
      </p:sp>
      <p:sp>
        <p:nvSpPr>
          <p:cNvPr id="11" name="テキスト ボックス 10"/>
          <p:cNvSpPr txBox="1"/>
          <p:nvPr/>
        </p:nvSpPr>
        <p:spPr>
          <a:xfrm>
            <a:off x="8761745" y="5826191"/>
            <a:ext cx="1462260" cy="430887"/>
          </a:xfrm>
          <a:prstGeom prst="rect">
            <a:avLst/>
          </a:prstGeom>
          <a:noFill/>
        </p:spPr>
        <p:txBody>
          <a:bodyPr wrap="none" rtlCol="0" anchor="t">
            <a:spAutoFit/>
          </a:bodyPr>
          <a:lstStyle/>
          <a:p>
            <a:r>
              <a:rPr kumimoji="1" lang="ja-JP" altLang="en-US" sz="2200" b="1">
                <a:solidFill>
                  <a:srgbClr val="BA76AD"/>
                </a:solidFill>
                <a:latin typeface="ＭＳ ゴシック"/>
                <a:ea typeface="ＭＳ ゴシック"/>
              </a:rPr>
              <a:t>沖縄：2名</a:t>
            </a:r>
            <a:endParaRPr lang="ja-JP" altLang="en-US" sz="2200" b="1">
              <a:solidFill>
                <a:srgbClr val="BA76AD"/>
              </a:solidFill>
              <a:latin typeface="ＭＳ ゴシック"/>
              <a:ea typeface="ＭＳ ゴシック"/>
            </a:endParaRPr>
          </a:p>
        </p:txBody>
      </p:sp>
      <p:sp>
        <p:nvSpPr>
          <p:cNvPr id="12" name="テキスト ボックス 11"/>
          <p:cNvSpPr txBox="1"/>
          <p:nvPr/>
        </p:nvSpPr>
        <p:spPr>
          <a:xfrm>
            <a:off x="7033595" y="4363545"/>
            <a:ext cx="3733714" cy="769441"/>
          </a:xfrm>
          <a:prstGeom prst="rect">
            <a:avLst/>
          </a:prstGeom>
          <a:noFill/>
        </p:spPr>
        <p:txBody>
          <a:bodyPr wrap="none" rtlCol="0" anchor="t">
            <a:spAutoFit/>
          </a:bodyPr>
          <a:lstStyle/>
          <a:p>
            <a:r>
              <a:rPr kumimoji="1" lang="ja-JP" altLang="en-US" sz="2200" b="1">
                <a:solidFill>
                  <a:srgbClr val="65BC6E"/>
                </a:solidFill>
                <a:latin typeface="ＭＳ ゴシック"/>
                <a:ea typeface="ＭＳ ゴシック"/>
              </a:rPr>
              <a:t>埼玉県：1名</a:t>
            </a:r>
            <a:r>
              <a:rPr lang="ja-JP" altLang="en-US" sz="2200" b="1">
                <a:solidFill>
                  <a:srgbClr val="65BC6E"/>
                </a:solidFill>
                <a:latin typeface="ＭＳ ゴシック"/>
                <a:ea typeface="ＭＳ ゴシック"/>
              </a:rPr>
              <a:t>、東京都：42名</a:t>
            </a:r>
          </a:p>
          <a:p>
            <a:r>
              <a:rPr lang="ja-JP" altLang="en-US" sz="2200" b="1">
                <a:solidFill>
                  <a:srgbClr val="65BC6E"/>
                </a:solidFill>
                <a:latin typeface="ＭＳ ゴシック"/>
                <a:ea typeface="ＭＳ ゴシック"/>
              </a:rPr>
              <a:t>神奈川県：3名</a:t>
            </a:r>
            <a:endParaRPr lang="ja-JP" altLang="en-US" sz="2200" b="1" dirty="0">
              <a:solidFill>
                <a:srgbClr val="65BC6E"/>
              </a:solidFill>
              <a:latin typeface="ＭＳ ゴシック"/>
              <a:ea typeface="ＭＳ ゴシック"/>
            </a:endParaRPr>
          </a:p>
        </p:txBody>
      </p:sp>
      <p:sp>
        <p:nvSpPr>
          <p:cNvPr id="13" name="テキスト ボックス 12"/>
          <p:cNvSpPr txBox="1"/>
          <p:nvPr/>
        </p:nvSpPr>
        <p:spPr>
          <a:xfrm>
            <a:off x="4986278" y="5366201"/>
            <a:ext cx="1888659" cy="1107996"/>
          </a:xfrm>
          <a:prstGeom prst="rect">
            <a:avLst/>
          </a:prstGeom>
          <a:noFill/>
        </p:spPr>
        <p:txBody>
          <a:bodyPr wrap="none" rtlCol="0" anchor="t">
            <a:spAutoFit/>
          </a:bodyPr>
          <a:lstStyle/>
          <a:p>
            <a:r>
              <a:rPr kumimoji="1" lang="ja-JP" altLang="en-US" sz="2200" b="1">
                <a:solidFill>
                  <a:srgbClr val="F4BA65"/>
                </a:solidFill>
                <a:latin typeface="ＭＳ ゴシック"/>
                <a:ea typeface="ＭＳ ゴシック"/>
              </a:rPr>
              <a:t>京都府：3名</a:t>
            </a:r>
            <a:endParaRPr lang="ja-JP" altLang="en-US" sz="2200" b="1">
              <a:solidFill>
                <a:srgbClr val="F4BA65"/>
              </a:solidFill>
              <a:latin typeface="ＭＳ ゴシック"/>
              <a:ea typeface="ＭＳ ゴシック"/>
            </a:endParaRPr>
          </a:p>
          <a:p>
            <a:r>
              <a:rPr lang="ja-JP" altLang="en-US" sz="2200" b="1">
                <a:solidFill>
                  <a:srgbClr val="F4BA65"/>
                </a:solidFill>
                <a:latin typeface="ＭＳ ゴシック"/>
                <a:ea typeface="ＭＳ ゴシック"/>
              </a:rPr>
              <a:t>大阪府：17名</a:t>
            </a:r>
          </a:p>
          <a:p>
            <a:r>
              <a:rPr lang="ja-JP" altLang="en-US" sz="2200" b="1">
                <a:solidFill>
                  <a:srgbClr val="F4BA65"/>
                </a:solidFill>
                <a:latin typeface="ＭＳ ゴシック"/>
                <a:ea typeface="ＭＳ ゴシック"/>
              </a:rPr>
              <a:t>兵庫県：8名</a:t>
            </a:r>
            <a:endParaRPr lang="ja-JP" altLang="en-US" sz="2400" b="1" dirty="0">
              <a:solidFill>
                <a:srgbClr val="F4BA65"/>
              </a:solidFill>
              <a:latin typeface="ＭＳ ゴシック"/>
              <a:ea typeface="ＭＳ ゴシック"/>
            </a:endParaRPr>
          </a:p>
        </p:txBody>
      </p:sp>
      <p:sp>
        <p:nvSpPr>
          <p:cNvPr id="14" name="テキスト ボックス 13"/>
          <p:cNvSpPr txBox="1"/>
          <p:nvPr/>
        </p:nvSpPr>
        <p:spPr>
          <a:xfrm>
            <a:off x="3113917" y="5627811"/>
            <a:ext cx="1745991" cy="430887"/>
          </a:xfrm>
          <a:prstGeom prst="rect">
            <a:avLst/>
          </a:prstGeom>
          <a:noFill/>
        </p:spPr>
        <p:txBody>
          <a:bodyPr wrap="none" rtlCol="0" anchor="t">
            <a:spAutoFit/>
          </a:bodyPr>
          <a:lstStyle/>
          <a:p>
            <a:r>
              <a:rPr kumimoji="1" lang="ja-JP" altLang="en-US" sz="2200" b="1">
                <a:solidFill>
                  <a:srgbClr val="E97951"/>
                </a:solidFill>
                <a:latin typeface="ＭＳ ゴシック"/>
                <a:ea typeface="ＭＳ ゴシック"/>
              </a:rPr>
              <a:t>愛媛県：3名</a:t>
            </a:r>
            <a:endParaRPr lang="ja-JP" altLang="en-US" sz="2400" b="1">
              <a:solidFill>
                <a:srgbClr val="E97951"/>
              </a:solidFill>
              <a:latin typeface="ＭＳ ゴシック"/>
              <a:ea typeface="ＭＳ ゴシック"/>
            </a:endParaRPr>
          </a:p>
        </p:txBody>
      </p:sp>
      <p:graphicFrame>
        <p:nvGraphicFramePr>
          <p:cNvPr id="3" name="グラフ 2"/>
          <p:cNvGraphicFramePr/>
          <p:nvPr>
            <p:extLst>
              <p:ext uri="{D42A27DB-BD31-4B8C-83A1-F6EECF244321}">
                <p14:modId xmlns:p14="http://schemas.microsoft.com/office/powerpoint/2010/main" val="1961108176"/>
              </p:ext>
            </p:extLst>
          </p:nvPr>
        </p:nvGraphicFramePr>
        <p:xfrm>
          <a:off x="-1092306" y="1328477"/>
          <a:ext cx="6168787" cy="310641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78165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kumimoji="1" lang="ja-JP" altLang="en-US" dirty="0" smtClean="0"/>
              <a:t>車いすのタイプ</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707636475"/>
              </p:ext>
            </p:extLst>
          </p:nvPr>
        </p:nvGraphicFramePr>
        <p:xfrm>
          <a:off x="573437" y="2057400"/>
          <a:ext cx="5854257" cy="4368197"/>
        </p:xfrm>
        <a:graphic>
          <a:graphicData uri="http://schemas.openxmlformats.org/drawingml/2006/table">
            <a:tbl>
              <a:tblPr firstRow="1" bandRow="1">
                <a:tableStyleId>{93296810-A885-4BE3-A3E7-6D5BEEA58F35}</a:tableStyleId>
              </a:tblPr>
              <a:tblGrid>
                <a:gridCol w="4598101">
                  <a:extLst>
                    <a:ext uri="{9D8B030D-6E8A-4147-A177-3AD203B41FA5}">
                      <a16:colId xmlns="" xmlns:a16="http://schemas.microsoft.com/office/drawing/2014/main" val="2737000742"/>
                    </a:ext>
                  </a:extLst>
                </a:gridCol>
                <a:gridCol w="1256156">
                  <a:extLst>
                    <a:ext uri="{9D8B030D-6E8A-4147-A177-3AD203B41FA5}">
                      <a16:colId xmlns="" xmlns:a16="http://schemas.microsoft.com/office/drawing/2014/main" val="2967865240"/>
                    </a:ext>
                  </a:extLst>
                </a:gridCol>
              </a:tblGrid>
              <a:tr h="710597">
                <a:tc>
                  <a:txBody>
                    <a:bodyPr/>
                    <a:lstStyle/>
                    <a:p>
                      <a:pPr algn="ctr"/>
                      <a:r>
                        <a:rPr kumimoji="1" lang="ja-JP" altLang="en-US" sz="2400" dirty="0"/>
                        <a:t>車いすのタイプ</a:t>
                      </a:r>
                      <a:endParaRPr kumimoji="1" lang="en-US" altLang="ja-JP" sz="2400" dirty="0"/>
                    </a:p>
                  </a:txBody>
                  <a:tcPr anchor="ctr"/>
                </a:tc>
                <a:tc>
                  <a:txBody>
                    <a:bodyPr/>
                    <a:lstStyle/>
                    <a:p>
                      <a:pPr algn="ctr"/>
                      <a:r>
                        <a:rPr kumimoji="1" lang="ja-JP" altLang="en-US" sz="2400" dirty="0"/>
                        <a:t>回答数</a:t>
                      </a:r>
                    </a:p>
                  </a:txBody>
                  <a:tcPr anchor="ctr"/>
                </a:tc>
                <a:extLst>
                  <a:ext uri="{0D108BD9-81ED-4DB2-BD59-A6C34878D82A}">
                    <a16:rowId xmlns="" xmlns:a16="http://schemas.microsoft.com/office/drawing/2014/main" val="568145402"/>
                  </a:ext>
                </a:extLst>
              </a:tr>
              <a:tr h="710597">
                <a:tc>
                  <a:txBody>
                    <a:bodyPr/>
                    <a:lstStyle/>
                    <a:p>
                      <a:r>
                        <a:rPr kumimoji="1" lang="ja-JP" altLang="en-US" sz="2000" b="1" dirty="0">
                          <a:latin typeface="+mn-ea"/>
                          <a:ea typeface="+mn-ea"/>
                        </a:rPr>
                        <a:t>手動車</a:t>
                      </a:r>
                      <a:r>
                        <a:rPr kumimoji="1" lang="ja-JP" altLang="en-US" sz="2000" b="1" dirty="0" smtClean="0">
                          <a:latin typeface="+mn-ea"/>
                          <a:ea typeface="+mn-ea"/>
                        </a:rPr>
                        <a:t>いす</a:t>
                      </a:r>
                      <a:endParaRPr kumimoji="1" lang="en-US" altLang="ja-JP" sz="2000" b="1" dirty="0" smtClean="0">
                        <a:latin typeface="+mn-ea"/>
                        <a:ea typeface="+mn-ea"/>
                      </a:endParaRPr>
                    </a:p>
                    <a:p>
                      <a:r>
                        <a:rPr kumimoji="1" lang="ja-JP" altLang="en-US" dirty="0" smtClean="0"/>
                        <a:t>（</a:t>
                      </a:r>
                      <a:r>
                        <a:rPr kumimoji="1" lang="en-US" altLang="ja-JP" dirty="0" smtClean="0"/>
                        <a:t>OX</a:t>
                      </a:r>
                      <a:r>
                        <a:rPr kumimoji="1" lang="ja-JP" altLang="en-US" dirty="0" err="1" smtClean="0"/>
                        <a:t>、</a:t>
                      </a:r>
                      <a:r>
                        <a:rPr kumimoji="1" lang="en-US" altLang="ja-JP" dirty="0" smtClean="0"/>
                        <a:t>Nissin</a:t>
                      </a:r>
                      <a:r>
                        <a:rPr kumimoji="1" lang="ja-JP" altLang="en-US" dirty="0" err="1" smtClean="0"/>
                        <a:t>、</a:t>
                      </a:r>
                      <a:r>
                        <a:rPr kumimoji="1" lang="en-US" altLang="ja-JP" dirty="0" err="1" smtClean="0"/>
                        <a:t>MiKi</a:t>
                      </a:r>
                      <a:r>
                        <a:rPr kumimoji="1" lang="ja-JP" altLang="en-US" dirty="0" err="1" smtClean="0"/>
                        <a:t>、</a:t>
                      </a:r>
                      <a:r>
                        <a:rPr kumimoji="1" lang="ja-JP" altLang="en-US" dirty="0" smtClean="0"/>
                        <a:t>ウィルチェアー、松永製作所、</a:t>
                      </a:r>
                      <a:r>
                        <a:rPr kumimoji="1" lang="en-US" altLang="ja-JP" dirty="0" smtClean="0"/>
                        <a:t>MEYRA</a:t>
                      </a:r>
                      <a:r>
                        <a:rPr kumimoji="1" lang="ja-JP" altLang="en-US" dirty="0" err="1" smtClean="0"/>
                        <a:t>、</a:t>
                      </a:r>
                      <a:r>
                        <a:rPr kumimoji="1" lang="ja-JP" altLang="en-US" dirty="0" smtClean="0"/>
                        <a:t>タイライト、</a:t>
                      </a:r>
                      <a:r>
                        <a:rPr kumimoji="1" lang="en-US" altLang="ja-JP" dirty="0" smtClean="0"/>
                        <a:t>Quickie</a:t>
                      </a:r>
                      <a:r>
                        <a:rPr kumimoji="1" lang="ja-JP" altLang="en-US" dirty="0" err="1" smtClean="0"/>
                        <a:t>、</a:t>
                      </a:r>
                      <a:r>
                        <a:rPr kumimoji="1" lang="ja-JP" altLang="en-US" dirty="0" smtClean="0"/>
                        <a:t>ティルトモジュール、カワムラ）</a:t>
                      </a:r>
                      <a:endParaRPr kumimoji="1" lang="ja-JP" altLang="en-US" dirty="0"/>
                    </a:p>
                  </a:txBody>
                  <a:tcPr anchor="ctr"/>
                </a:tc>
                <a:tc>
                  <a:txBody>
                    <a:bodyPr/>
                    <a:lstStyle/>
                    <a:p>
                      <a:pPr algn="ctr"/>
                      <a:r>
                        <a:rPr kumimoji="1" lang="en-US" altLang="ja-JP" sz="2800" b="1" dirty="0" smtClean="0">
                          <a:latin typeface="+mn-ea"/>
                          <a:ea typeface="+mn-ea"/>
                          <a:cs typeface="Arial" panose="020B0604020202020204" pitchFamily="34" charset="0"/>
                        </a:rPr>
                        <a:t>47</a:t>
                      </a:r>
                      <a:endParaRPr kumimoji="1" lang="ja-JP" altLang="en-US" sz="2800" b="1" dirty="0">
                        <a:latin typeface="+mn-ea"/>
                        <a:ea typeface="+mn-ea"/>
                        <a:cs typeface="Arial" panose="020B0604020202020204" pitchFamily="34" charset="0"/>
                      </a:endParaRPr>
                    </a:p>
                  </a:txBody>
                  <a:tcPr anchor="ctr"/>
                </a:tc>
                <a:extLst>
                  <a:ext uri="{0D108BD9-81ED-4DB2-BD59-A6C34878D82A}">
                    <a16:rowId xmlns="" xmlns:a16="http://schemas.microsoft.com/office/drawing/2014/main" val="84580528"/>
                  </a:ext>
                </a:extLst>
              </a:tr>
              <a:tr h="710597">
                <a:tc>
                  <a:txBody>
                    <a:bodyPr/>
                    <a:lstStyle/>
                    <a:p>
                      <a:r>
                        <a:rPr kumimoji="1" lang="ja-JP" altLang="en-US" sz="2000" b="1" dirty="0">
                          <a:latin typeface="+mn-ea"/>
                          <a:ea typeface="+mn-ea"/>
                        </a:rPr>
                        <a:t>簡易電動車いす</a:t>
                      </a:r>
                      <a:endParaRPr kumimoji="1" lang="en-US" altLang="ja-JP" sz="2000" b="1" dirty="0">
                        <a:latin typeface="+mn-ea"/>
                        <a:ea typeface="+mn-ea"/>
                      </a:endParaRPr>
                    </a:p>
                    <a:p>
                      <a:r>
                        <a:rPr kumimoji="1" lang="ja-JP" altLang="en-US" dirty="0" smtClean="0"/>
                        <a:t>（</a:t>
                      </a:r>
                      <a:r>
                        <a:rPr kumimoji="1" lang="en-US" altLang="ja-JP" dirty="0" smtClean="0"/>
                        <a:t>YAMAHA</a:t>
                      </a:r>
                      <a:r>
                        <a:rPr kumimoji="1" lang="ja-JP" altLang="en-US" dirty="0" err="1" smtClean="0"/>
                        <a:t>、</a:t>
                      </a:r>
                      <a:r>
                        <a:rPr kumimoji="1" lang="en-US" altLang="ja-JP" dirty="0" smtClean="0"/>
                        <a:t>OX</a:t>
                      </a:r>
                      <a:r>
                        <a:rPr kumimoji="1" lang="ja-JP" altLang="en-US" dirty="0" err="1" smtClean="0"/>
                        <a:t>、</a:t>
                      </a:r>
                      <a:r>
                        <a:rPr kumimoji="1" lang="ja-JP" altLang="en-US" dirty="0" smtClean="0"/>
                        <a:t>アイシン精機、ケイアイ、</a:t>
                      </a:r>
                      <a:r>
                        <a:rPr kumimoji="1" lang="en-US" altLang="ja-JP" dirty="0" smtClean="0"/>
                        <a:t>Nick</a:t>
                      </a:r>
                      <a:r>
                        <a:rPr kumimoji="1" lang="ja-JP" altLang="en-US" dirty="0" err="1" smtClean="0"/>
                        <a:t>、</a:t>
                      </a:r>
                      <a:r>
                        <a:rPr kumimoji="1" lang="ja-JP" altLang="en-US" dirty="0" smtClean="0"/>
                        <a:t>ジッピーアイリス、松永製作所、</a:t>
                      </a:r>
                      <a:r>
                        <a:rPr kumimoji="1" lang="en-US" altLang="ja-JP" dirty="0" smtClean="0"/>
                        <a:t>Nissin</a:t>
                      </a:r>
                      <a:r>
                        <a:rPr kumimoji="1" lang="ja-JP" altLang="en-US" dirty="0" err="1" smtClean="0"/>
                        <a:t>、</a:t>
                      </a:r>
                      <a:r>
                        <a:rPr kumimoji="1" lang="ja-JP" altLang="en-US" dirty="0" smtClean="0"/>
                        <a:t>片山車椅子、川村義肢）</a:t>
                      </a:r>
                      <a:endParaRPr kumimoji="1" lang="ja-JP" altLang="en-US" dirty="0"/>
                    </a:p>
                  </a:txBody>
                  <a:tcPr anchor="ctr"/>
                </a:tc>
                <a:tc>
                  <a:txBody>
                    <a:bodyPr/>
                    <a:lstStyle/>
                    <a:p>
                      <a:pPr algn="ctr"/>
                      <a:r>
                        <a:rPr lang="en-US" altLang="ja-JP" sz="2800" b="1" dirty="0">
                          <a:latin typeface="+mn-ea"/>
                          <a:ea typeface="+mn-ea"/>
                          <a:cs typeface="Arial"/>
                        </a:rPr>
                        <a:t>26</a:t>
                      </a:r>
                      <a:endParaRPr kumimoji="1" lang="ja-JP" altLang="en-US" sz="2800" b="1" dirty="0">
                        <a:latin typeface="+mn-ea"/>
                        <a:ea typeface="+mn-ea"/>
                        <a:cs typeface="Arial" panose="020B0604020202020204" pitchFamily="34" charset="0"/>
                      </a:endParaRPr>
                    </a:p>
                  </a:txBody>
                  <a:tcPr anchor="ctr"/>
                </a:tc>
                <a:extLst>
                  <a:ext uri="{0D108BD9-81ED-4DB2-BD59-A6C34878D82A}">
                    <a16:rowId xmlns="" xmlns:a16="http://schemas.microsoft.com/office/drawing/2014/main" val="1037207412"/>
                  </a:ext>
                </a:extLst>
              </a:tr>
              <a:tr h="710597">
                <a:tc>
                  <a:txBody>
                    <a:bodyPr/>
                    <a:lstStyle/>
                    <a:p>
                      <a:r>
                        <a:rPr kumimoji="1" lang="ja-JP" altLang="en-US" sz="2000" b="1" dirty="0">
                          <a:latin typeface="+mn-ea"/>
                          <a:ea typeface="+mn-ea"/>
                        </a:rPr>
                        <a:t>電動車いす</a:t>
                      </a:r>
                      <a:endParaRPr kumimoji="1" lang="en-US" altLang="ja-JP" sz="2000" b="1" dirty="0">
                        <a:latin typeface="+mn-ea"/>
                        <a:ea typeface="+mn-ea"/>
                      </a:endParaRPr>
                    </a:p>
                    <a:p>
                      <a:r>
                        <a:rPr kumimoji="1" lang="ja-JP" altLang="en-US" dirty="0" smtClean="0"/>
                        <a:t>（</a:t>
                      </a:r>
                      <a:r>
                        <a:rPr kumimoji="1" lang="en-US" altLang="ja-JP" dirty="0" smtClean="0"/>
                        <a:t>Quickie</a:t>
                      </a:r>
                      <a:r>
                        <a:rPr kumimoji="1" lang="ja-JP" altLang="en-US" dirty="0" err="1" smtClean="0"/>
                        <a:t>、</a:t>
                      </a:r>
                      <a:r>
                        <a:rPr kumimoji="1" lang="en-US" altLang="ja-JP" dirty="0" err="1" smtClean="0"/>
                        <a:t>invercare</a:t>
                      </a:r>
                      <a:r>
                        <a:rPr kumimoji="1" lang="ja-JP" altLang="en-US" dirty="0" err="1" smtClean="0"/>
                        <a:t>、</a:t>
                      </a:r>
                      <a:r>
                        <a:rPr kumimoji="1" lang="ja-JP" altLang="en-US" dirty="0" smtClean="0"/>
                        <a:t>（株）ウィル、</a:t>
                      </a:r>
                      <a:r>
                        <a:rPr kumimoji="1" lang="en-US" altLang="ja-JP" dirty="0" smtClean="0"/>
                        <a:t>IMASEN</a:t>
                      </a:r>
                      <a:r>
                        <a:rPr kumimoji="1" lang="ja-JP" altLang="en-US" dirty="0" err="1" smtClean="0"/>
                        <a:t>、</a:t>
                      </a:r>
                      <a:r>
                        <a:rPr kumimoji="1" lang="ja-JP" altLang="en-US" dirty="0" smtClean="0"/>
                        <a:t>ペルモビール、プライド社、セク、</a:t>
                      </a:r>
                      <a:r>
                        <a:rPr kumimoji="1" lang="en-US" altLang="ja-JP" dirty="0" smtClean="0"/>
                        <a:t>C.T.M</a:t>
                      </a:r>
                      <a:r>
                        <a:rPr kumimoji="1" lang="ja-JP" altLang="en-US" dirty="0" smtClean="0"/>
                        <a:t>）</a:t>
                      </a:r>
                      <a:endParaRPr kumimoji="1" lang="ja-JP" altLang="en-US" dirty="0"/>
                    </a:p>
                  </a:txBody>
                  <a:tcPr anchor="ctr"/>
                </a:tc>
                <a:tc>
                  <a:txBody>
                    <a:bodyPr/>
                    <a:lstStyle/>
                    <a:p>
                      <a:pPr algn="ctr"/>
                      <a:r>
                        <a:rPr lang="en-US" altLang="ja-JP" sz="2800" b="1" dirty="0">
                          <a:latin typeface="+mn-ea"/>
                          <a:ea typeface="+mn-ea"/>
                          <a:cs typeface="Arial"/>
                        </a:rPr>
                        <a:t>47</a:t>
                      </a:r>
                      <a:endParaRPr kumimoji="1" lang="en-US" altLang="ja-JP" sz="2800" b="1" dirty="0">
                        <a:latin typeface="+mn-ea"/>
                        <a:ea typeface="+mn-ea"/>
                        <a:cs typeface="Arial"/>
                      </a:endParaRPr>
                    </a:p>
                  </a:txBody>
                  <a:tcPr anchor="ctr"/>
                </a:tc>
                <a:extLst>
                  <a:ext uri="{0D108BD9-81ED-4DB2-BD59-A6C34878D82A}">
                    <a16:rowId xmlns="" xmlns:a16="http://schemas.microsoft.com/office/drawing/2014/main" val="480540335"/>
                  </a:ext>
                </a:extLst>
              </a:tr>
            </a:tbl>
          </a:graphicData>
        </a:graphic>
      </p:graphicFrame>
      <p:graphicFrame>
        <p:nvGraphicFramePr>
          <p:cNvPr id="6" name="グラフ 5"/>
          <p:cNvGraphicFramePr/>
          <p:nvPr>
            <p:extLst>
              <p:ext uri="{D42A27DB-BD31-4B8C-83A1-F6EECF244321}">
                <p14:modId xmlns:p14="http://schemas.microsoft.com/office/powerpoint/2010/main" val="1655163069"/>
              </p:ext>
            </p:extLst>
          </p:nvPr>
        </p:nvGraphicFramePr>
        <p:xfrm>
          <a:off x="5924550" y="1438275"/>
          <a:ext cx="5810250" cy="48415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4694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Ⅱ</a:t>
            </a:r>
            <a:r>
              <a:rPr kumimoji="1" lang="ja-JP" altLang="en-US" dirty="0" err="1" smtClean="0"/>
              <a:t>．</a:t>
            </a:r>
            <a:r>
              <a:rPr kumimoji="1" lang="ja-JP" altLang="en-US" dirty="0" smtClean="0"/>
              <a:t>乗車拒否</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43440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A34E6C5-BE90-4227-AEBC-13677B49898A}"/>
              </a:ext>
            </a:extLst>
          </p:cNvPr>
          <p:cNvSpPr>
            <a:spLocks noGrp="1"/>
          </p:cNvSpPr>
          <p:nvPr>
            <p:ph type="title"/>
          </p:nvPr>
        </p:nvSpPr>
        <p:spPr>
          <a:xfrm>
            <a:off x="1143000" y="457200"/>
            <a:ext cx="9862820" cy="772160"/>
          </a:xfrm>
        </p:spPr>
        <p:txBody>
          <a:bodyPr>
            <a:normAutofit/>
          </a:bodyPr>
          <a:lstStyle/>
          <a:p>
            <a:pPr algn="ctr"/>
            <a:r>
              <a:rPr lang="ja-JP" altLang="en-US" sz="3600" dirty="0">
                <a:ea typeface="ＭＳ ゴシック"/>
              </a:rPr>
              <a:t>１．</a:t>
            </a:r>
            <a:r>
              <a:rPr lang="ja-JP" altLang="en-US" sz="3600" dirty="0" smtClean="0">
                <a:ea typeface="ＭＳ ゴシック"/>
              </a:rPr>
              <a:t>乗車</a:t>
            </a:r>
            <a:r>
              <a:rPr lang="ja-JP" altLang="en-US" sz="3600" dirty="0">
                <a:ea typeface="ＭＳ ゴシック"/>
              </a:rPr>
              <a:t>拒否件数（総数）</a:t>
            </a:r>
          </a:p>
        </p:txBody>
      </p:sp>
      <p:graphicFrame>
        <p:nvGraphicFramePr>
          <p:cNvPr id="4" name="表 4">
            <a:extLst>
              <a:ext uri="{FF2B5EF4-FFF2-40B4-BE49-F238E27FC236}">
                <a16:creationId xmlns="" xmlns:a16="http://schemas.microsoft.com/office/drawing/2014/main" id="{78289C89-B297-4420-B080-EC9AF5DE007E}"/>
              </a:ext>
            </a:extLst>
          </p:cNvPr>
          <p:cNvGraphicFramePr>
            <a:graphicFrameLocks noGrp="1"/>
          </p:cNvGraphicFramePr>
          <p:nvPr>
            <p:ph idx="1"/>
            <p:extLst>
              <p:ext uri="{D42A27DB-BD31-4B8C-83A1-F6EECF244321}">
                <p14:modId xmlns:p14="http://schemas.microsoft.com/office/powerpoint/2010/main" val="1934373127"/>
              </p:ext>
            </p:extLst>
          </p:nvPr>
        </p:nvGraphicFramePr>
        <p:xfrm>
          <a:off x="1104900" y="1231900"/>
          <a:ext cx="9872661" cy="1828800"/>
        </p:xfrm>
        <a:graphic>
          <a:graphicData uri="http://schemas.openxmlformats.org/drawingml/2006/table">
            <a:tbl>
              <a:tblPr firstRow="1" bandRow="1">
                <a:tableStyleId>{00A15C55-8517-42AA-B614-E9B94910E393}</a:tableStyleId>
              </a:tblPr>
              <a:tblGrid>
                <a:gridCol w="3290887">
                  <a:extLst>
                    <a:ext uri="{9D8B030D-6E8A-4147-A177-3AD203B41FA5}">
                      <a16:colId xmlns="" xmlns:a16="http://schemas.microsoft.com/office/drawing/2014/main" val="2203128747"/>
                    </a:ext>
                  </a:extLst>
                </a:gridCol>
                <a:gridCol w="3290887">
                  <a:extLst>
                    <a:ext uri="{9D8B030D-6E8A-4147-A177-3AD203B41FA5}">
                      <a16:colId xmlns="" xmlns:a16="http://schemas.microsoft.com/office/drawing/2014/main" val="3050650747"/>
                    </a:ext>
                  </a:extLst>
                </a:gridCol>
                <a:gridCol w="3290887">
                  <a:extLst>
                    <a:ext uri="{9D8B030D-6E8A-4147-A177-3AD203B41FA5}">
                      <a16:colId xmlns="" xmlns:a16="http://schemas.microsoft.com/office/drawing/2014/main" val="2195048922"/>
                    </a:ext>
                  </a:extLst>
                </a:gridCol>
              </a:tblGrid>
              <a:tr h="368299">
                <a:tc>
                  <a:txBody>
                    <a:bodyPr/>
                    <a:lstStyle/>
                    <a:p>
                      <a:endParaRPr kumimoji="1" lang="ja-JP" altLang="en-US" sz="2400" dirty="0"/>
                    </a:p>
                  </a:txBody>
                  <a:tcPr/>
                </a:tc>
                <a:tc>
                  <a:txBody>
                    <a:bodyPr/>
                    <a:lstStyle/>
                    <a:p>
                      <a:pPr algn="ctr"/>
                      <a:r>
                        <a:rPr lang="ja-JP" altLang="en-US" sz="2400" dirty="0"/>
                        <a:t>件数</a:t>
                      </a:r>
                      <a:endParaRPr kumimoji="1" lang="ja-JP" altLang="en-US" sz="2400" dirty="0"/>
                    </a:p>
                  </a:txBody>
                  <a:tcPr/>
                </a:tc>
                <a:tc>
                  <a:txBody>
                    <a:bodyPr/>
                    <a:lstStyle/>
                    <a:p>
                      <a:pPr algn="ctr"/>
                      <a:r>
                        <a:rPr lang="ja-JP" altLang="en-US" sz="2400" dirty="0" smtClean="0"/>
                        <a:t>比率</a:t>
                      </a:r>
                      <a:endParaRPr kumimoji="1" lang="ja-JP" altLang="en-US" sz="2400" dirty="0"/>
                    </a:p>
                  </a:txBody>
                  <a:tcPr/>
                </a:tc>
                <a:extLst>
                  <a:ext uri="{0D108BD9-81ED-4DB2-BD59-A6C34878D82A}">
                    <a16:rowId xmlns="" xmlns:a16="http://schemas.microsoft.com/office/drawing/2014/main" val="4180386652"/>
                  </a:ext>
                </a:extLst>
              </a:tr>
              <a:tr h="370840">
                <a:tc>
                  <a:txBody>
                    <a:bodyPr/>
                    <a:lstStyle/>
                    <a:p>
                      <a:pPr algn="ctr"/>
                      <a:r>
                        <a:rPr lang="ja-JP" altLang="en-US" sz="2400" dirty="0"/>
                        <a:t>乗れた</a:t>
                      </a:r>
                      <a:endParaRPr kumimoji="1" lang="ja-JP" altLang="en-US" sz="2400" dirty="0"/>
                    </a:p>
                  </a:txBody>
                  <a:tcPr/>
                </a:tc>
                <a:tc>
                  <a:txBody>
                    <a:bodyPr/>
                    <a:lstStyle/>
                    <a:p>
                      <a:pPr algn="ctr"/>
                      <a:r>
                        <a:rPr lang="ja-JP" altLang="en-US" sz="2400" dirty="0">
                          <a:latin typeface="+mn-ea"/>
                          <a:ea typeface="+mn-ea"/>
                        </a:rPr>
                        <a:t>88</a:t>
                      </a:r>
                      <a:endParaRPr kumimoji="1" lang="ja-JP" altLang="en-US" sz="2400" dirty="0">
                        <a:latin typeface="+mn-ea"/>
                        <a:ea typeface="+mn-ea"/>
                      </a:endParaRPr>
                    </a:p>
                  </a:txBody>
                  <a:tcPr/>
                </a:tc>
                <a:tc>
                  <a:txBody>
                    <a:bodyPr/>
                    <a:lstStyle/>
                    <a:p>
                      <a:pPr algn="ctr"/>
                      <a:r>
                        <a:rPr lang="en-US" altLang="ja-JP" sz="2400" dirty="0" smtClean="0">
                          <a:latin typeface="+mn-ea"/>
                          <a:ea typeface="+mn-ea"/>
                        </a:rPr>
                        <a:t>73</a:t>
                      </a:r>
                      <a:r>
                        <a:rPr lang="ja-JP" altLang="en-US" sz="2400" dirty="0" smtClean="0">
                          <a:latin typeface="+mn-ea"/>
                          <a:ea typeface="+mn-ea"/>
                        </a:rPr>
                        <a:t>%</a:t>
                      </a:r>
                      <a:endParaRPr lang="ja-JP" altLang="en-US" sz="2400" dirty="0">
                        <a:latin typeface="+mn-ea"/>
                        <a:ea typeface="+mn-ea"/>
                      </a:endParaRPr>
                    </a:p>
                  </a:txBody>
                  <a:tcPr/>
                </a:tc>
                <a:extLst>
                  <a:ext uri="{0D108BD9-81ED-4DB2-BD59-A6C34878D82A}">
                    <a16:rowId xmlns="" xmlns:a16="http://schemas.microsoft.com/office/drawing/2014/main" val="2758478033"/>
                  </a:ext>
                </a:extLst>
              </a:tr>
              <a:tr h="184149">
                <a:tc>
                  <a:txBody>
                    <a:bodyPr/>
                    <a:lstStyle/>
                    <a:p>
                      <a:pPr algn="ctr"/>
                      <a:r>
                        <a:rPr lang="ja-JP" altLang="en-US" sz="2400" b="1" dirty="0">
                          <a:solidFill>
                            <a:srgbClr val="FF0000"/>
                          </a:solidFill>
                        </a:rPr>
                        <a:t>乗れなかった</a:t>
                      </a:r>
                      <a:endParaRPr kumimoji="1" lang="ja-JP" altLang="en-US" sz="2400" b="1" dirty="0">
                        <a:solidFill>
                          <a:srgbClr val="FF0000"/>
                        </a:solidFill>
                      </a:endParaRPr>
                    </a:p>
                  </a:txBody>
                  <a:tcPr/>
                </a:tc>
                <a:tc>
                  <a:txBody>
                    <a:bodyPr/>
                    <a:lstStyle/>
                    <a:p>
                      <a:pPr algn="ctr"/>
                      <a:r>
                        <a:rPr lang="ja-JP" altLang="en-US" sz="2400" b="1" dirty="0" smtClean="0">
                          <a:solidFill>
                            <a:srgbClr val="FF0000"/>
                          </a:solidFill>
                          <a:latin typeface="+mn-ea"/>
                          <a:ea typeface="+mn-ea"/>
                        </a:rPr>
                        <a:t>3</a:t>
                      </a:r>
                      <a:r>
                        <a:rPr lang="en-US" altLang="ja-JP" sz="2400" b="1" dirty="0" smtClean="0">
                          <a:solidFill>
                            <a:srgbClr val="FF0000"/>
                          </a:solidFill>
                          <a:latin typeface="+mn-ea"/>
                          <a:ea typeface="+mn-ea"/>
                        </a:rPr>
                        <a:t>2</a:t>
                      </a:r>
                      <a:endParaRPr kumimoji="1" lang="ja-JP" altLang="en-US" sz="2400" b="1" dirty="0">
                        <a:solidFill>
                          <a:srgbClr val="FF0000"/>
                        </a:solidFill>
                        <a:latin typeface="+mn-ea"/>
                        <a:ea typeface="+mn-ea"/>
                      </a:endParaRPr>
                    </a:p>
                  </a:txBody>
                  <a:tcPr/>
                </a:tc>
                <a:tc>
                  <a:txBody>
                    <a:bodyPr/>
                    <a:lstStyle/>
                    <a:p>
                      <a:pPr algn="ctr"/>
                      <a:r>
                        <a:rPr lang="ja-JP" altLang="en-US" sz="2400" b="1" dirty="0" smtClean="0">
                          <a:solidFill>
                            <a:srgbClr val="FF0000"/>
                          </a:solidFill>
                          <a:latin typeface="+mn-ea"/>
                          <a:ea typeface="+mn-ea"/>
                        </a:rPr>
                        <a:t>2</a:t>
                      </a:r>
                      <a:r>
                        <a:rPr lang="en-US" altLang="ja-JP" sz="2400" b="1" dirty="0" smtClean="0">
                          <a:solidFill>
                            <a:srgbClr val="FF0000"/>
                          </a:solidFill>
                          <a:latin typeface="+mn-ea"/>
                          <a:ea typeface="+mn-ea"/>
                        </a:rPr>
                        <a:t>7</a:t>
                      </a:r>
                      <a:r>
                        <a:rPr lang="ja-JP" altLang="en-US" sz="2400" b="1" dirty="0" smtClean="0">
                          <a:solidFill>
                            <a:srgbClr val="FF0000"/>
                          </a:solidFill>
                          <a:latin typeface="+mn-ea"/>
                          <a:ea typeface="+mn-ea"/>
                        </a:rPr>
                        <a:t>%</a:t>
                      </a:r>
                      <a:endParaRPr kumimoji="1" lang="ja-JP" altLang="en-US" sz="2400" b="1" dirty="0">
                        <a:solidFill>
                          <a:srgbClr val="FF0000"/>
                        </a:solidFill>
                        <a:latin typeface="+mn-ea"/>
                        <a:ea typeface="+mn-ea"/>
                      </a:endParaRPr>
                    </a:p>
                  </a:txBody>
                  <a:tcPr/>
                </a:tc>
                <a:extLst>
                  <a:ext uri="{0D108BD9-81ED-4DB2-BD59-A6C34878D82A}">
                    <a16:rowId xmlns="" xmlns:a16="http://schemas.microsoft.com/office/drawing/2014/main" val="2122923256"/>
                  </a:ext>
                </a:extLst>
              </a:tr>
              <a:tr h="184149">
                <a:tc>
                  <a:txBody>
                    <a:bodyPr/>
                    <a:lstStyle/>
                    <a:p>
                      <a:pPr lvl="0" algn="ctr">
                        <a:buNone/>
                      </a:pPr>
                      <a:r>
                        <a:rPr lang="ja-JP" altLang="en-US" sz="2400" dirty="0"/>
                        <a:t>合計</a:t>
                      </a:r>
                      <a:endParaRPr kumimoji="1" lang="ja-JP" altLang="en-US" sz="2400" dirty="0"/>
                    </a:p>
                  </a:txBody>
                  <a:tcPr/>
                </a:tc>
                <a:tc>
                  <a:txBody>
                    <a:bodyPr/>
                    <a:lstStyle/>
                    <a:p>
                      <a:pPr lvl="0" algn="ctr">
                        <a:buNone/>
                      </a:pPr>
                      <a:r>
                        <a:rPr lang="ja-JP" altLang="en-US" sz="2400" dirty="0" smtClean="0">
                          <a:latin typeface="+mn-ea"/>
                          <a:ea typeface="+mn-ea"/>
                        </a:rPr>
                        <a:t>1</a:t>
                      </a:r>
                      <a:r>
                        <a:rPr lang="en-US" altLang="ja-JP" sz="2400" dirty="0" smtClean="0">
                          <a:latin typeface="+mn-ea"/>
                          <a:ea typeface="+mn-ea"/>
                        </a:rPr>
                        <a:t>20</a:t>
                      </a:r>
                      <a:endParaRPr kumimoji="1" lang="ja-JP" altLang="en-US" sz="2400" dirty="0">
                        <a:latin typeface="+mn-ea"/>
                        <a:ea typeface="+mn-ea"/>
                      </a:endParaRPr>
                    </a:p>
                  </a:txBody>
                  <a:tcPr/>
                </a:tc>
                <a:tc>
                  <a:txBody>
                    <a:bodyPr/>
                    <a:lstStyle/>
                    <a:p>
                      <a:pPr lvl="0" algn="ctr">
                        <a:buNone/>
                      </a:pPr>
                      <a:r>
                        <a:rPr lang="ja-JP" altLang="en-US" sz="2400" dirty="0">
                          <a:latin typeface="+mn-ea"/>
                          <a:ea typeface="+mn-ea"/>
                        </a:rPr>
                        <a:t>100%</a:t>
                      </a:r>
                      <a:endParaRPr kumimoji="1" lang="ja-JP" altLang="en-US" sz="2400" dirty="0">
                        <a:latin typeface="+mn-ea"/>
                        <a:ea typeface="+mn-ea"/>
                      </a:endParaRPr>
                    </a:p>
                  </a:txBody>
                  <a:tcPr/>
                </a:tc>
                <a:extLst>
                  <a:ext uri="{0D108BD9-81ED-4DB2-BD59-A6C34878D82A}">
                    <a16:rowId xmlns="" xmlns:a16="http://schemas.microsoft.com/office/drawing/2014/main" val="2539610906"/>
                  </a:ext>
                </a:extLst>
              </a:tr>
            </a:tbl>
          </a:graphicData>
        </a:graphic>
      </p:graphicFrame>
      <p:sp>
        <p:nvSpPr>
          <p:cNvPr id="7" name="タイトル 1">
            <a:extLst>
              <a:ext uri="{FF2B5EF4-FFF2-40B4-BE49-F238E27FC236}">
                <a16:creationId xmlns="" xmlns:a16="http://schemas.microsoft.com/office/drawing/2014/main" id="{51C63E82-EBFB-4E38-B4FB-B386F1FCAB68}"/>
              </a:ext>
            </a:extLst>
          </p:cNvPr>
          <p:cNvSpPr txBox="1">
            <a:spLocks/>
          </p:cNvSpPr>
          <p:nvPr/>
        </p:nvSpPr>
        <p:spPr>
          <a:xfrm>
            <a:off x="424993" y="3248528"/>
            <a:ext cx="5247309" cy="7721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a:ea typeface="ＭＳ ゴシック"/>
              </a:rPr>
              <a:t>車いすタイプ</a:t>
            </a:r>
            <a:r>
              <a:rPr lang="ja-JP" altLang="en-US" sz="2400" b="1" dirty="0" smtClean="0">
                <a:ea typeface="ＭＳ ゴシック"/>
              </a:rPr>
              <a:t>別乗車</a:t>
            </a:r>
            <a:r>
              <a:rPr lang="ja-JP" altLang="en-US" sz="2400" b="1" dirty="0">
                <a:ea typeface="ＭＳ ゴシック"/>
              </a:rPr>
              <a:t>拒否件数</a:t>
            </a:r>
          </a:p>
        </p:txBody>
      </p:sp>
      <p:graphicFrame>
        <p:nvGraphicFramePr>
          <p:cNvPr id="3" name="表 2"/>
          <p:cNvGraphicFramePr>
            <a:graphicFrameLocks noGrp="1"/>
          </p:cNvGraphicFramePr>
          <p:nvPr>
            <p:extLst>
              <p:ext uri="{D42A27DB-BD31-4B8C-83A1-F6EECF244321}">
                <p14:modId xmlns:p14="http://schemas.microsoft.com/office/powerpoint/2010/main" val="1769079334"/>
              </p:ext>
            </p:extLst>
          </p:nvPr>
        </p:nvGraphicFramePr>
        <p:xfrm>
          <a:off x="602760" y="4020688"/>
          <a:ext cx="5069542" cy="2467306"/>
        </p:xfrm>
        <a:graphic>
          <a:graphicData uri="http://schemas.openxmlformats.org/drawingml/2006/table">
            <a:tbl>
              <a:tblPr firstRow="1" bandRow="1">
                <a:tableStyleId>{5C22544A-7EE6-4342-B048-85BDC9FD1C3A}</a:tableStyleId>
              </a:tblPr>
              <a:tblGrid>
                <a:gridCol w="2069054">
                  <a:extLst>
                    <a:ext uri="{9D8B030D-6E8A-4147-A177-3AD203B41FA5}">
                      <a16:colId xmlns="" xmlns:a16="http://schemas.microsoft.com/office/drawing/2014/main" val="20000"/>
                    </a:ext>
                  </a:extLst>
                </a:gridCol>
                <a:gridCol w="1158913">
                  <a:extLst>
                    <a:ext uri="{9D8B030D-6E8A-4147-A177-3AD203B41FA5}">
                      <a16:colId xmlns="" xmlns:a16="http://schemas.microsoft.com/office/drawing/2014/main" val="20001"/>
                    </a:ext>
                  </a:extLst>
                </a:gridCol>
                <a:gridCol w="1841575">
                  <a:extLst>
                    <a:ext uri="{9D8B030D-6E8A-4147-A177-3AD203B41FA5}">
                      <a16:colId xmlns="" xmlns:a16="http://schemas.microsoft.com/office/drawing/2014/main" val="20002"/>
                    </a:ext>
                  </a:extLst>
                </a:gridCol>
              </a:tblGrid>
              <a:tr h="590974">
                <a:tc>
                  <a:txBody>
                    <a:bodyPr/>
                    <a:lstStyle/>
                    <a:p>
                      <a:pPr algn="ctr"/>
                      <a:r>
                        <a:rPr kumimoji="1" lang="ja-JP" altLang="en-US" sz="2000" dirty="0" smtClean="0">
                          <a:latin typeface="+mj-ea"/>
                          <a:ea typeface="+mj-ea"/>
                        </a:rPr>
                        <a:t>車いすのタイプ</a:t>
                      </a:r>
                      <a:endParaRPr kumimoji="1" lang="ja-JP" altLang="en-US" sz="2000" dirty="0">
                        <a:latin typeface="+mj-ea"/>
                        <a:ea typeface="+mj-ea"/>
                      </a:endParaRPr>
                    </a:p>
                  </a:txBody>
                  <a:tcPr anchor="ctr"/>
                </a:tc>
                <a:tc>
                  <a:txBody>
                    <a:bodyPr/>
                    <a:lstStyle/>
                    <a:p>
                      <a:pPr algn="ctr"/>
                      <a:r>
                        <a:rPr kumimoji="1" lang="ja-JP" altLang="en-US" sz="2000" dirty="0" smtClean="0">
                          <a:latin typeface="+mj-ea"/>
                          <a:ea typeface="+mj-ea"/>
                        </a:rPr>
                        <a:t>件数</a:t>
                      </a:r>
                      <a:endParaRPr kumimoji="1" lang="ja-JP" altLang="en-US" sz="2000" dirty="0">
                        <a:latin typeface="+mj-ea"/>
                        <a:ea typeface="+mj-ea"/>
                      </a:endParaRPr>
                    </a:p>
                  </a:txBody>
                  <a:tcPr anchor="ctr"/>
                </a:tc>
                <a:tc>
                  <a:txBody>
                    <a:bodyPr/>
                    <a:lstStyle/>
                    <a:p>
                      <a:pPr algn="ctr"/>
                      <a:r>
                        <a:rPr kumimoji="1" lang="ja-JP" altLang="en-US" sz="2000" dirty="0" smtClean="0">
                          <a:latin typeface="+mj-ea"/>
                          <a:ea typeface="+mj-ea"/>
                        </a:rPr>
                        <a:t>比率</a:t>
                      </a:r>
                      <a:endParaRPr kumimoji="1" lang="ja-JP" altLang="en-US" sz="2000" dirty="0">
                        <a:latin typeface="+mj-ea"/>
                        <a:ea typeface="+mj-ea"/>
                      </a:endParaRPr>
                    </a:p>
                  </a:txBody>
                  <a:tcPr anchor="ctr"/>
                </a:tc>
                <a:extLst>
                  <a:ext uri="{0D108BD9-81ED-4DB2-BD59-A6C34878D82A}">
                    <a16:rowId xmlns="" xmlns:a16="http://schemas.microsoft.com/office/drawing/2014/main" val="10000"/>
                  </a:ext>
                </a:extLst>
              </a:tr>
              <a:tr h="469083">
                <a:tc>
                  <a:txBody>
                    <a:bodyPr/>
                    <a:lstStyle/>
                    <a:p>
                      <a:pPr algn="ctr"/>
                      <a:r>
                        <a:rPr kumimoji="1" lang="ja-JP" altLang="en-US" sz="2000" dirty="0" smtClean="0">
                          <a:latin typeface="+mj-ea"/>
                          <a:ea typeface="+mj-ea"/>
                        </a:rPr>
                        <a:t>手動</a:t>
                      </a:r>
                      <a:endParaRPr kumimoji="1" lang="en-US" altLang="ja-JP" sz="2000" dirty="0" smtClean="0">
                        <a:latin typeface="+mj-ea"/>
                        <a:ea typeface="+mj-ea"/>
                      </a:endParaRPr>
                    </a:p>
                  </a:txBody>
                  <a:tcPr anchor="ctr"/>
                </a:tc>
                <a:tc>
                  <a:txBody>
                    <a:bodyPr/>
                    <a:lstStyle/>
                    <a:p>
                      <a:pPr algn="ctr"/>
                      <a:r>
                        <a:rPr kumimoji="1" lang="en-US" altLang="ja-JP" sz="2000" dirty="0" smtClean="0">
                          <a:latin typeface="+mj-ea"/>
                          <a:ea typeface="+mj-ea"/>
                        </a:rPr>
                        <a:t>19</a:t>
                      </a:r>
                      <a:endParaRPr kumimoji="1" lang="ja-JP" altLang="en-US" sz="2000" dirty="0">
                        <a:latin typeface="+mj-ea"/>
                        <a:ea typeface="+mj-ea"/>
                      </a:endParaRPr>
                    </a:p>
                  </a:txBody>
                  <a:tcPr anchor="ctr"/>
                </a:tc>
                <a:tc>
                  <a:txBody>
                    <a:bodyPr/>
                    <a:lstStyle/>
                    <a:p>
                      <a:pPr algn="ctr"/>
                      <a:r>
                        <a:rPr kumimoji="1" lang="en-US" altLang="ja-JP" sz="2000" dirty="0" smtClean="0">
                          <a:solidFill>
                            <a:srgbClr val="FF0000"/>
                          </a:solidFill>
                          <a:latin typeface="+mj-ea"/>
                          <a:ea typeface="+mj-ea"/>
                        </a:rPr>
                        <a:t>59%</a:t>
                      </a:r>
                      <a:endParaRPr kumimoji="1" lang="ja-JP" altLang="en-US" sz="2000" dirty="0">
                        <a:solidFill>
                          <a:srgbClr val="FF0000"/>
                        </a:solidFill>
                        <a:latin typeface="+mj-ea"/>
                        <a:ea typeface="+mj-ea"/>
                      </a:endParaRPr>
                    </a:p>
                  </a:txBody>
                  <a:tcPr anchor="ctr"/>
                </a:tc>
                <a:extLst>
                  <a:ext uri="{0D108BD9-81ED-4DB2-BD59-A6C34878D82A}">
                    <a16:rowId xmlns="" xmlns:a16="http://schemas.microsoft.com/office/drawing/2014/main" val="10001"/>
                  </a:ext>
                </a:extLst>
              </a:tr>
              <a:tr h="469083">
                <a:tc>
                  <a:txBody>
                    <a:bodyPr/>
                    <a:lstStyle/>
                    <a:p>
                      <a:pPr algn="ctr"/>
                      <a:r>
                        <a:rPr kumimoji="1" lang="ja-JP" altLang="en-US" sz="2000" dirty="0" smtClean="0">
                          <a:latin typeface="+mj-ea"/>
                          <a:ea typeface="+mj-ea"/>
                        </a:rPr>
                        <a:t>簡易電動</a:t>
                      </a:r>
                      <a:endParaRPr kumimoji="1" lang="ja-JP" altLang="en-US" sz="2000" dirty="0">
                        <a:latin typeface="+mj-ea"/>
                        <a:ea typeface="+mj-ea"/>
                      </a:endParaRPr>
                    </a:p>
                  </a:txBody>
                  <a:tcPr anchor="ctr"/>
                </a:tc>
                <a:tc>
                  <a:txBody>
                    <a:bodyPr/>
                    <a:lstStyle/>
                    <a:p>
                      <a:pPr algn="ctr"/>
                      <a:r>
                        <a:rPr kumimoji="1" lang="en-US" altLang="ja-JP" sz="2000" dirty="0" smtClean="0">
                          <a:latin typeface="+mj-ea"/>
                          <a:ea typeface="+mj-ea"/>
                        </a:rPr>
                        <a:t>5</a:t>
                      </a:r>
                      <a:endParaRPr kumimoji="1" lang="ja-JP" altLang="en-US" sz="2000" dirty="0">
                        <a:latin typeface="+mj-ea"/>
                        <a:ea typeface="+mj-ea"/>
                      </a:endParaRPr>
                    </a:p>
                  </a:txBody>
                  <a:tcPr anchor="ctr"/>
                </a:tc>
                <a:tc>
                  <a:txBody>
                    <a:bodyPr/>
                    <a:lstStyle/>
                    <a:p>
                      <a:pPr algn="ctr"/>
                      <a:r>
                        <a:rPr kumimoji="1" lang="en-US" altLang="ja-JP" sz="2000" dirty="0" smtClean="0">
                          <a:solidFill>
                            <a:srgbClr val="FF0000"/>
                          </a:solidFill>
                          <a:latin typeface="+mj-ea"/>
                          <a:ea typeface="+mj-ea"/>
                        </a:rPr>
                        <a:t>16%</a:t>
                      </a:r>
                      <a:endParaRPr kumimoji="1" lang="ja-JP" altLang="en-US" sz="2000" dirty="0">
                        <a:solidFill>
                          <a:srgbClr val="FF0000"/>
                        </a:solidFill>
                        <a:latin typeface="+mj-ea"/>
                        <a:ea typeface="+mj-ea"/>
                      </a:endParaRPr>
                    </a:p>
                  </a:txBody>
                  <a:tcPr anchor="ctr"/>
                </a:tc>
                <a:extLst>
                  <a:ext uri="{0D108BD9-81ED-4DB2-BD59-A6C34878D82A}">
                    <a16:rowId xmlns="" xmlns:a16="http://schemas.microsoft.com/office/drawing/2014/main" val="10002"/>
                  </a:ext>
                </a:extLst>
              </a:tr>
              <a:tr h="469083">
                <a:tc>
                  <a:txBody>
                    <a:bodyPr/>
                    <a:lstStyle/>
                    <a:p>
                      <a:pPr algn="ctr"/>
                      <a:r>
                        <a:rPr kumimoji="1" lang="ja-JP" altLang="en-US" sz="2000" dirty="0" smtClean="0">
                          <a:latin typeface="+mj-ea"/>
                          <a:ea typeface="+mj-ea"/>
                        </a:rPr>
                        <a:t>電動</a:t>
                      </a:r>
                      <a:endParaRPr kumimoji="1" lang="ja-JP" altLang="en-US" sz="2000" dirty="0">
                        <a:latin typeface="+mj-ea"/>
                        <a:ea typeface="+mj-ea"/>
                      </a:endParaRPr>
                    </a:p>
                  </a:txBody>
                  <a:tcPr anchor="ctr"/>
                </a:tc>
                <a:tc>
                  <a:txBody>
                    <a:bodyPr/>
                    <a:lstStyle/>
                    <a:p>
                      <a:pPr algn="ctr"/>
                      <a:r>
                        <a:rPr kumimoji="1" lang="en-US" altLang="ja-JP" sz="2000" dirty="0" smtClean="0">
                          <a:latin typeface="+mj-ea"/>
                          <a:ea typeface="+mj-ea"/>
                        </a:rPr>
                        <a:t>8</a:t>
                      </a:r>
                      <a:endParaRPr kumimoji="1" lang="ja-JP" altLang="en-US" sz="2000" dirty="0">
                        <a:latin typeface="+mj-ea"/>
                        <a:ea typeface="+mj-ea"/>
                      </a:endParaRPr>
                    </a:p>
                  </a:txBody>
                  <a:tcPr anchor="ctr"/>
                </a:tc>
                <a:tc>
                  <a:txBody>
                    <a:bodyPr/>
                    <a:lstStyle/>
                    <a:p>
                      <a:pPr algn="ctr"/>
                      <a:r>
                        <a:rPr kumimoji="1" lang="en-US" altLang="ja-JP" sz="2000" dirty="0" smtClean="0">
                          <a:solidFill>
                            <a:srgbClr val="FF0000"/>
                          </a:solidFill>
                          <a:latin typeface="+mj-ea"/>
                          <a:ea typeface="+mj-ea"/>
                        </a:rPr>
                        <a:t>25%</a:t>
                      </a:r>
                      <a:endParaRPr kumimoji="1" lang="ja-JP" altLang="en-US" sz="2000" dirty="0">
                        <a:solidFill>
                          <a:srgbClr val="FF0000"/>
                        </a:solidFill>
                        <a:latin typeface="+mj-ea"/>
                        <a:ea typeface="+mj-ea"/>
                      </a:endParaRPr>
                    </a:p>
                  </a:txBody>
                  <a:tcPr anchor="ctr"/>
                </a:tc>
                <a:extLst>
                  <a:ext uri="{0D108BD9-81ED-4DB2-BD59-A6C34878D82A}">
                    <a16:rowId xmlns="" xmlns:a16="http://schemas.microsoft.com/office/drawing/2014/main" val="10003"/>
                  </a:ext>
                </a:extLst>
              </a:tr>
              <a:tr h="469083">
                <a:tc>
                  <a:txBody>
                    <a:bodyPr/>
                    <a:lstStyle/>
                    <a:p>
                      <a:pPr algn="ctr"/>
                      <a:r>
                        <a:rPr kumimoji="1" lang="ja-JP" altLang="en-US" sz="2000" dirty="0" smtClean="0">
                          <a:latin typeface="+mj-ea"/>
                          <a:ea typeface="+mj-ea"/>
                        </a:rPr>
                        <a:t>合計</a:t>
                      </a:r>
                      <a:endParaRPr kumimoji="1" lang="ja-JP" altLang="en-US" sz="2000" dirty="0">
                        <a:latin typeface="+mj-ea"/>
                        <a:ea typeface="+mj-ea"/>
                      </a:endParaRPr>
                    </a:p>
                  </a:txBody>
                  <a:tcPr anchor="ctr"/>
                </a:tc>
                <a:tc>
                  <a:txBody>
                    <a:bodyPr/>
                    <a:lstStyle/>
                    <a:p>
                      <a:pPr algn="ctr"/>
                      <a:r>
                        <a:rPr kumimoji="1" lang="en-US" altLang="ja-JP" sz="2000" dirty="0" smtClean="0">
                          <a:latin typeface="+mj-ea"/>
                          <a:ea typeface="+mj-ea"/>
                        </a:rPr>
                        <a:t>32</a:t>
                      </a:r>
                      <a:endParaRPr kumimoji="1" lang="ja-JP" altLang="en-US" sz="2000" dirty="0">
                        <a:latin typeface="+mj-ea"/>
                        <a:ea typeface="+mj-ea"/>
                      </a:endParaRPr>
                    </a:p>
                  </a:txBody>
                  <a:tcPr anchor="ctr"/>
                </a:tc>
                <a:tc>
                  <a:txBody>
                    <a:bodyPr/>
                    <a:lstStyle/>
                    <a:p>
                      <a:pPr algn="ctr"/>
                      <a:r>
                        <a:rPr kumimoji="1" lang="en-US" altLang="ja-JP" sz="2000" dirty="0" smtClean="0">
                          <a:latin typeface="+mj-ea"/>
                          <a:ea typeface="+mj-ea"/>
                        </a:rPr>
                        <a:t>100%</a:t>
                      </a:r>
                      <a:endParaRPr kumimoji="1" lang="ja-JP" altLang="en-US" sz="2000" dirty="0">
                        <a:latin typeface="+mj-ea"/>
                        <a:ea typeface="+mj-ea"/>
                      </a:endParaRPr>
                    </a:p>
                  </a:txBody>
                  <a:tcPr anchor="ctr"/>
                </a:tc>
                <a:extLst>
                  <a:ext uri="{0D108BD9-81ED-4DB2-BD59-A6C34878D82A}">
                    <a16:rowId xmlns="" xmlns:a16="http://schemas.microsoft.com/office/drawing/2014/main" val="10004"/>
                  </a:ext>
                </a:extLst>
              </a:tr>
            </a:tbl>
          </a:graphicData>
        </a:graphic>
      </p:graphicFrame>
      <p:sp>
        <p:nvSpPr>
          <p:cNvPr id="5" name="正方形/長方形 4"/>
          <p:cNvSpPr/>
          <p:nvPr/>
        </p:nvSpPr>
        <p:spPr>
          <a:xfrm>
            <a:off x="5846619" y="3403775"/>
            <a:ext cx="6096000" cy="461665"/>
          </a:xfrm>
          <a:prstGeom prst="rect">
            <a:avLst/>
          </a:prstGeom>
        </p:spPr>
        <p:txBody>
          <a:bodyPr>
            <a:spAutoFit/>
          </a:bodyPr>
          <a:lstStyle/>
          <a:p>
            <a:pPr lvl="0" algn="ctr"/>
            <a:r>
              <a:rPr lang="ja-JP" altLang="en-US" dirty="0" smtClean="0"/>
              <a:t>　</a:t>
            </a:r>
            <a:r>
              <a:rPr lang="ja-JP" altLang="en-US" sz="2400" b="1" dirty="0" smtClean="0">
                <a:solidFill>
                  <a:srgbClr val="000000"/>
                </a:solidFill>
                <a:ea typeface="ＭＳ ゴシック"/>
              </a:rPr>
              <a:t>地域別乗車拒否比率</a:t>
            </a:r>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430660852"/>
              </p:ext>
            </p:extLst>
          </p:nvPr>
        </p:nvGraphicFramePr>
        <p:xfrm>
          <a:off x="6162051" y="4020688"/>
          <a:ext cx="5465135" cy="2467306"/>
        </p:xfrm>
        <a:graphic>
          <a:graphicData uri="http://schemas.openxmlformats.org/drawingml/2006/table">
            <a:tbl>
              <a:tblPr firstRow="1" bandRow="1">
                <a:tableStyleId>{21E4AEA4-8DFA-4A89-87EB-49C32662AFE0}</a:tableStyleId>
              </a:tblPr>
              <a:tblGrid>
                <a:gridCol w="2179675">
                  <a:extLst>
                    <a:ext uri="{9D8B030D-6E8A-4147-A177-3AD203B41FA5}">
                      <a16:colId xmlns="" xmlns:a16="http://schemas.microsoft.com/office/drawing/2014/main" val="832632090"/>
                    </a:ext>
                  </a:extLst>
                </a:gridCol>
                <a:gridCol w="1711842">
                  <a:extLst>
                    <a:ext uri="{9D8B030D-6E8A-4147-A177-3AD203B41FA5}">
                      <a16:colId xmlns="" xmlns:a16="http://schemas.microsoft.com/office/drawing/2014/main" val="3109049792"/>
                    </a:ext>
                  </a:extLst>
                </a:gridCol>
                <a:gridCol w="1573618">
                  <a:extLst>
                    <a:ext uri="{9D8B030D-6E8A-4147-A177-3AD203B41FA5}">
                      <a16:colId xmlns="" xmlns:a16="http://schemas.microsoft.com/office/drawing/2014/main" val="3254232422"/>
                    </a:ext>
                  </a:extLst>
                </a:gridCol>
              </a:tblGrid>
              <a:tr h="596468">
                <a:tc>
                  <a:txBody>
                    <a:bodyPr/>
                    <a:lstStyle/>
                    <a:p>
                      <a:pPr algn="ctr"/>
                      <a:r>
                        <a:rPr kumimoji="1" lang="ja-JP" altLang="en-US" sz="2000" dirty="0" smtClean="0">
                          <a:latin typeface="+mn-ea"/>
                          <a:ea typeface="+mn-ea"/>
                        </a:rPr>
                        <a:t>地域</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件数</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比率</a:t>
                      </a:r>
                      <a:endParaRPr kumimoji="1" lang="ja-JP" altLang="en-US" sz="2000" dirty="0">
                        <a:latin typeface="+mn-ea"/>
                        <a:ea typeface="+mn-ea"/>
                      </a:endParaRPr>
                    </a:p>
                  </a:txBody>
                  <a:tcPr anchor="ctr"/>
                </a:tc>
                <a:extLst>
                  <a:ext uri="{0D108BD9-81ED-4DB2-BD59-A6C34878D82A}">
                    <a16:rowId xmlns="" xmlns:a16="http://schemas.microsoft.com/office/drawing/2014/main" val="594339307"/>
                  </a:ext>
                </a:extLst>
              </a:tr>
              <a:tr h="596468">
                <a:tc>
                  <a:txBody>
                    <a:bodyPr/>
                    <a:lstStyle/>
                    <a:p>
                      <a:pPr algn="ctr"/>
                      <a:r>
                        <a:rPr kumimoji="1" lang="ja-JP" altLang="en-US" sz="2000" smtClean="0">
                          <a:latin typeface="+mn-ea"/>
                          <a:ea typeface="+mn-ea"/>
                        </a:rPr>
                        <a:t>東京都平均</a:t>
                      </a:r>
                      <a:endParaRPr kumimoji="1" lang="en-US" altLang="ja-JP" sz="2000" dirty="0" smtClean="0">
                        <a:latin typeface="+mn-ea"/>
                        <a:ea typeface="+mn-ea"/>
                      </a:endParaRPr>
                    </a:p>
                  </a:txBody>
                  <a:tcPr anchor="ctr"/>
                </a:tc>
                <a:tc>
                  <a:txBody>
                    <a:bodyPr/>
                    <a:lstStyle/>
                    <a:p>
                      <a:pPr algn="ctr"/>
                      <a:r>
                        <a:rPr kumimoji="1" lang="en-US" altLang="ja-JP" sz="2000" dirty="0" smtClean="0">
                          <a:latin typeface="+mn-ea"/>
                          <a:ea typeface="+mn-ea"/>
                        </a:rPr>
                        <a:t>9/42</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21%</a:t>
                      </a:r>
                      <a:endParaRPr kumimoji="1" lang="ja-JP" altLang="en-US" sz="2000" dirty="0">
                        <a:latin typeface="+mn-ea"/>
                        <a:ea typeface="+mn-ea"/>
                      </a:endParaRPr>
                    </a:p>
                  </a:txBody>
                  <a:tcPr anchor="ctr"/>
                </a:tc>
                <a:extLst>
                  <a:ext uri="{0D108BD9-81ED-4DB2-BD59-A6C34878D82A}">
                    <a16:rowId xmlns="" xmlns:a16="http://schemas.microsoft.com/office/drawing/2014/main" val="225907480"/>
                  </a:ext>
                </a:extLst>
              </a:tr>
              <a:tr h="677902">
                <a:tc>
                  <a:txBody>
                    <a:bodyPr/>
                    <a:lstStyle/>
                    <a:p>
                      <a:pPr algn="ctr"/>
                      <a:r>
                        <a:rPr kumimoji="1" lang="ja-JP" altLang="en-US" sz="2000" b="1" dirty="0" smtClean="0">
                          <a:solidFill>
                            <a:srgbClr val="FF0000"/>
                          </a:solidFill>
                          <a:latin typeface="+mn-ea"/>
                          <a:ea typeface="+mn-ea"/>
                        </a:rPr>
                        <a:t>東京都以外平均</a:t>
                      </a:r>
                      <a:endParaRPr kumimoji="1" lang="en-US" altLang="ja-JP" sz="2000" b="1" dirty="0" smtClean="0">
                        <a:solidFill>
                          <a:srgbClr val="FF0000"/>
                        </a:solidFill>
                        <a:latin typeface="+mn-ea"/>
                        <a:ea typeface="+mn-ea"/>
                      </a:endParaRPr>
                    </a:p>
                  </a:txBody>
                  <a:tcPr anchor="ctr"/>
                </a:tc>
                <a:tc>
                  <a:txBody>
                    <a:bodyPr/>
                    <a:lstStyle/>
                    <a:p>
                      <a:pPr algn="ctr"/>
                      <a:r>
                        <a:rPr kumimoji="1" lang="en-US" altLang="ja-JP" sz="2000" b="1" dirty="0" smtClean="0">
                          <a:solidFill>
                            <a:srgbClr val="FF0000"/>
                          </a:solidFill>
                          <a:latin typeface="+mn-ea"/>
                          <a:ea typeface="+mn-ea"/>
                        </a:rPr>
                        <a:t>23/78</a:t>
                      </a:r>
                      <a:endParaRPr kumimoji="1" lang="ja-JP" altLang="en-US" sz="2000" b="1" dirty="0">
                        <a:solidFill>
                          <a:srgbClr val="FF0000"/>
                        </a:solidFill>
                        <a:latin typeface="+mn-ea"/>
                        <a:ea typeface="+mn-ea"/>
                      </a:endParaRPr>
                    </a:p>
                  </a:txBody>
                  <a:tcPr anchor="ctr"/>
                </a:tc>
                <a:tc>
                  <a:txBody>
                    <a:bodyPr/>
                    <a:lstStyle/>
                    <a:p>
                      <a:pPr algn="ctr"/>
                      <a:r>
                        <a:rPr kumimoji="1" lang="en-US" altLang="ja-JP" sz="2000" b="1" dirty="0" smtClean="0">
                          <a:solidFill>
                            <a:srgbClr val="FF0000"/>
                          </a:solidFill>
                          <a:latin typeface="+mn-ea"/>
                          <a:ea typeface="+mn-ea"/>
                        </a:rPr>
                        <a:t>29%</a:t>
                      </a:r>
                    </a:p>
                  </a:txBody>
                  <a:tcPr anchor="ctr"/>
                </a:tc>
                <a:extLst>
                  <a:ext uri="{0D108BD9-81ED-4DB2-BD59-A6C34878D82A}">
                    <a16:rowId xmlns="" xmlns:a16="http://schemas.microsoft.com/office/drawing/2014/main" val="1482372613"/>
                  </a:ext>
                </a:extLst>
              </a:tr>
              <a:tr h="596468">
                <a:tc>
                  <a:txBody>
                    <a:bodyPr/>
                    <a:lstStyle/>
                    <a:p>
                      <a:pPr algn="ctr"/>
                      <a:r>
                        <a:rPr kumimoji="1" lang="ja-JP" altLang="en-US" sz="2000" dirty="0" smtClean="0">
                          <a:latin typeface="+mn-ea"/>
                          <a:ea typeface="+mn-ea"/>
                        </a:rPr>
                        <a:t>全国</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32/120</a:t>
                      </a:r>
                      <a:endParaRPr kumimoji="1" lang="ja-JP" altLang="en-US" sz="2000" dirty="0">
                        <a:latin typeface="+mn-ea"/>
                        <a:ea typeface="+mn-ea"/>
                      </a:endParaRPr>
                    </a:p>
                  </a:txBody>
                  <a:tcPr anchor="ctr"/>
                </a:tc>
                <a:tc>
                  <a:txBody>
                    <a:bodyPr/>
                    <a:lstStyle/>
                    <a:p>
                      <a:pPr algn="ctr"/>
                      <a:r>
                        <a:rPr kumimoji="1" lang="en-US" altLang="ja-JP" sz="2000" smtClean="0">
                          <a:latin typeface="+mn-ea"/>
                          <a:ea typeface="+mn-ea"/>
                        </a:rPr>
                        <a:t>27%</a:t>
                      </a:r>
                      <a:endParaRPr kumimoji="1" lang="ja-JP" altLang="en-US" sz="2000" dirty="0">
                        <a:latin typeface="+mn-ea"/>
                        <a:ea typeface="+mn-ea"/>
                      </a:endParaRPr>
                    </a:p>
                  </a:txBody>
                  <a:tcPr anchor="ctr"/>
                </a:tc>
                <a:extLst>
                  <a:ext uri="{0D108BD9-81ED-4DB2-BD59-A6C34878D82A}">
                    <a16:rowId xmlns="" xmlns:a16="http://schemas.microsoft.com/office/drawing/2014/main" val="3010285105"/>
                  </a:ext>
                </a:extLst>
              </a:tr>
            </a:tbl>
          </a:graphicData>
        </a:graphic>
      </p:graphicFrame>
    </p:spTree>
    <p:extLst>
      <p:ext uri="{BB962C8B-B14F-4D97-AF65-F5344CB8AC3E}">
        <p14:creationId xmlns:p14="http://schemas.microsoft.com/office/powerpoint/2010/main" val="675784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C2B886DF-4FFD-4455-BBA7-9F0E520F255C}"/>
              </a:ext>
            </a:extLst>
          </p:cNvPr>
          <p:cNvSpPr>
            <a:spLocks noGrp="1"/>
          </p:cNvSpPr>
          <p:nvPr>
            <p:ph type="title"/>
          </p:nvPr>
        </p:nvSpPr>
        <p:spPr>
          <a:xfrm>
            <a:off x="1155700" y="774700"/>
            <a:ext cx="9862820" cy="632460"/>
          </a:xfrm>
        </p:spPr>
        <p:txBody>
          <a:bodyPr>
            <a:normAutofit/>
          </a:bodyPr>
          <a:lstStyle/>
          <a:p>
            <a:pPr algn="ctr"/>
            <a:r>
              <a:rPr lang="ja-JP" altLang="en-US" sz="3600" dirty="0" smtClean="0">
                <a:ea typeface="ＭＳ ゴシック"/>
              </a:rPr>
              <a:t>２．拒否の詳細　①流しで拾って乗車</a:t>
            </a:r>
            <a:endParaRPr lang="ja-JP" altLang="en-US" sz="2000" dirty="0">
              <a:ea typeface="ＭＳ ゴシック"/>
            </a:endParaRPr>
          </a:p>
        </p:txBody>
      </p:sp>
      <p:graphicFrame>
        <p:nvGraphicFramePr>
          <p:cNvPr id="4" name="表 4">
            <a:extLst>
              <a:ext uri="{FF2B5EF4-FFF2-40B4-BE49-F238E27FC236}">
                <a16:creationId xmlns="" xmlns:a16="http://schemas.microsoft.com/office/drawing/2014/main" id="{08627DB8-3223-4A48-B96C-6CBD5CDE2D05}"/>
              </a:ext>
            </a:extLst>
          </p:cNvPr>
          <p:cNvGraphicFramePr>
            <a:graphicFrameLocks noGrp="1"/>
          </p:cNvGraphicFramePr>
          <p:nvPr>
            <p:ph idx="1"/>
            <p:extLst>
              <p:ext uri="{D42A27DB-BD31-4B8C-83A1-F6EECF244321}">
                <p14:modId xmlns:p14="http://schemas.microsoft.com/office/powerpoint/2010/main" val="694482755"/>
              </p:ext>
            </p:extLst>
          </p:nvPr>
        </p:nvGraphicFramePr>
        <p:xfrm>
          <a:off x="1446249" y="2401262"/>
          <a:ext cx="8727503" cy="3119496"/>
        </p:xfrm>
        <a:graphic>
          <a:graphicData uri="http://schemas.openxmlformats.org/drawingml/2006/table">
            <a:tbl>
              <a:tblPr firstRow="1" bandRow="1">
                <a:tableStyleId>{21E4AEA4-8DFA-4A89-87EB-49C32662AFE0}</a:tableStyleId>
              </a:tblPr>
              <a:tblGrid>
                <a:gridCol w="3407591">
                  <a:extLst>
                    <a:ext uri="{9D8B030D-6E8A-4147-A177-3AD203B41FA5}">
                      <a16:colId xmlns="" xmlns:a16="http://schemas.microsoft.com/office/drawing/2014/main" val="2460838247"/>
                    </a:ext>
                  </a:extLst>
                </a:gridCol>
                <a:gridCol w="1480458">
                  <a:extLst>
                    <a:ext uri="{9D8B030D-6E8A-4147-A177-3AD203B41FA5}">
                      <a16:colId xmlns="" xmlns:a16="http://schemas.microsoft.com/office/drawing/2014/main" val="1764204962"/>
                    </a:ext>
                  </a:extLst>
                </a:gridCol>
                <a:gridCol w="1497874">
                  <a:extLst>
                    <a:ext uri="{9D8B030D-6E8A-4147-A177-3AD203B41FA5}">
                      <a16:colId xmlns="" xmlns:a16="http://schemas.microsoft.com/office/drawing/2014/main" val="2464851727"/>
                    </a:ext>
                  </a:extLst>
                </a:gridCol>
                <a:gridCol w="2341580">
                  <a:extLst>
                    <a:ext uri="{9D8B030D-6E8A-4147-A177-3AD203B41FA5}">
                      <a16:colId xmlns="" xmlns:a16="http://schemas.microsoft.com/office/drawing/2014/main" val="624248848"/>
                    </a:ext>
                  </a:extLst>
                </a:gridCol>
              </a:tblGrid>
              <a:tr h="0">
                <a:tc>
                  <a:txBody>
                    <a:bodyPr/>
                    <a:lstStyle/>
                    <a:p>
                      <a:pPr algn="ctr"/>
                      <a:endParaRPr kumimoji="1" lang="ja-JP" altLang="en-US" sz="2400" dirty="0"/>
                    </a:p>
                  </a:txBody>
                  <a:tcPr anchor="ctr"/>
                </a:tc>
                <a:tc>
                  <a:txBody>
                    <a:bodyPr/>
                    <a:lstStyle/>
                    <a:p>
                      <a:pPr algn="ctr"/>
                      <a:r>
                        <a:rPr lang="ja-JP" altLang="en-US" sz="2800" dirty="0"/>
                        <a:t>件数</a:t>
                      </a:r>
                      <a:endParaRPr kumimoji="1" lang="ja-JP" altLang="en-US" sz="2800" dirty="0"/>
                    </a:p>
                  </a:txBody>
                  <a:tcPr anchor="ctr"/>
                </a:tc>
                <a:tc>
                  <a:txBody>
                    <a:bodyPr/>
                    <a:lstStyle/>
                    <a:p>
                      <a:pPr algn="ctr"/>
                      <a:r>
                        <a:rPr kumimoji="1" lang="ja-JP" altLang="en-US" sz="2800" dirty="0" smtClean="0"/>
                        <a:t>比率</a:t>
                      </a:r>
                      <a:endParaRPr kumimoji="1" lang="ja-JP" altLang="en-US" sz="2800" dirty="0"/>
                    </a:p>
                  </a:txBody>
                  <a:tcPr anchor="ctr"/>
                </a:tc>
                <a:tc>
                  <a:txBody>
                    <a:bodyPr/>
                    <a:lstStyle/>
                    <a:p>
                      <a:pPr algn="ctr"/>
                      <a:r>
                        <a:rPr kumimoji="1" lang="ja-JP" altLang="en-US" sz="2400" dirty="0" smtClean="0"/>
                        <a:t>内訳</a:t>
                      </a:r>
                      <a:endParaRPr kumimoji="1" lang="ja-JP" altLang="en-US" sz="2400" dirty="0"/>
                    </a:p>
                  </a:txBody>
                  <a:tcPr anchor="ctr"/>
                </a:tc>
                <a:extLst>
                  <a:ext uri="{0D108BD9-81ED-4DB2-BD59-A6C34878D82A}">
                    <a16:rowId xmlns="" xmlns:a16="http://schemas.microsoft.com/office/drawing/2014/main" val="1451126459"/>
                  </a:ext>
                </a:extLst>
              </a:tr>
              <a:tr h="867112">
                <a:tc>
                  <a:txBody>
                    <a:bodyPr/>
                    <a:lstStyle/>
                    <a:p>
                      <a:pPr algn="ctr"/>
                      <a:r>
                        <a:rPr lang="ja-JP" altLang="en-US" sz="2800" dirty="0" smtClean="0"/>
                        <a:t>乗車できた</a:t>
                      </a:r>
                      <a:endParaRPr kumimoji="1" lang="ja-JP" altLang="en-US" sz="2800" dirty="0"/>
                    </a:p>
                  </a:txBody>
                  <a:tcPr anchor="ctr"/>
                </a:tc>
                <a:tc>
                  <a:txBody>
                    <a:bodyPr/>
                    <a:lstStyle/>
                    <a:p>
                      <a:pPr algn="ctr"/>
                      <a:r>
                        <a:rPr kumimoji="1" lang="en-US" altLang="ja-JP" sz="2800" dirty="0" smtClean="0">
                          <a:latin typeface="+mn-ea"/>
                          <a:ea typeface="+mn-ea"/>
                        </a:rPr>
                        <a:t>20</a:t>
                      </a:r>
                      <a:endParaRPr kumimoji="1" lang="ja-JP" altLang="en-US" sz="2800" dirty="0">
                        <a:latin typeface="+mn-ea"/>
                        <a:ea typeface="+mn-ea"/>
                      </a:endParaRPr>
                    </a:p>
                  </a:txBody>
                  <a:tcPr anchor="ctr"/>
                </a:tc>
                <a:tc>
                  <a:txBody>
                    <a:bodyPr/>
                    <a:lstStyle/>
                    <a:p>
                      <a:pPr algn="ctr"/>
                      <a:r>
                        <a:rPr lang="en-US" altLang="ja-JP" sz="2800" dirty="0" smtClean="0">
                          <a:latin typeface="+mn-ea"/>
                          <a:ea typeface="+mn-ea"/>
                        </a:rPr>
                        <a:t>80</a:t>
                      </a:r>
                      <a:r>
                        <a:rPr lang="ja-JP" altLang="en-US" sz="2800" dirty="0" smtClean="0">
                          <a:latin typeface="+mn-ea"/>
                          <a:ea typeface="+mn-ea"/>
                        </a:rPr>
                        <a:t>%</a:t>
                      </a:r>
                      <a:endParaRPr kumimoji="1" lang="ja-JP" altLang="en-US" sz="2800" dirty="0">
                        <a:latin typeface="+mn-ea"/>
                        <a:ea typeface="+mn-ea"/>
                      </a:endParaRPr>
                    </a:p>
                  </a:txBody>
                  <a:tcPr anchor="ctr"/>
                </a:tc>
                <a:tc>
                  <a:txBody>
                    <a:bodyPr/>
                    <a:lstStyle/>
                    <a:p>
                      <a:pPr algn="ctr"/>
                      <a:endParaRPr kumimoji="1" lang="ja-JP" altLang="en-US" sz="2400" dirty="0">
                        <a:latin typeface="+mn-ea"/>
                        <a:ea typeface="+mn-ea"/>
                      </a:endParaRPr>
                    </a:p>
                  </a:txBody>
                  <a:tcPr anchor="ctr"/>
                </a:tc>
                <a:extLst>
                  <a:ext uri="{0D108BD9-81ED-4DB2-BD59-A6C34878D82A}">
                    <a16:rowId xmlns="" xmlns:a16="http://schemas.microsoft.com/office/drawing/2014/main" val="1936650878"/>
                  </a:ext>
                </a:extLst>
              </a:tr>
              <a:tr h="867112">
                <a:tc>
                  <a:txBody>
                    <a:bodyPr/>
                    <a:lstStyle/>
                    <a:p>
                      <a:pPr algn="ctr"/>
                      <a:r>
                        <a:rPr lang="ja-JP" altLang="en-US" sz="2800" b="1" dirty="0" smtClean="0">
                          <a:solidFill>
                            <a:srgbClr val="FF0000"/>
                          </a:solidFill>
                        </a:rPr>
                        <a:t>乗車出来なかった</a:t>
                      </a:r>
                      <a:endParaRPr lang="ja-JP" altLang="en-US" sz="2800" b="1" dirty="0">
                        <a:solidFill>
                          <a:srgbClr val="FF0000"/>
                        </a:solidFill>
                      </a:endParaRPr>
                    </a:p>
                  </a:txBody>
                  <a:tcPr anchor="ctr"/>
                </a:tc>
                <a:tc>
                  <a:txBody>
                    <a:bodyPr/>
                    <a:lstStyle/>
                    <a:p>
                      <a:pPr algn="ctr"/>
                      <a:r>
                        <a:rPr kumimoji="1" lang="en-US" altLang="ja-JP" sz="2800" b="1" dirty="0">
                          <a:solidFill>
                            <a:srgbClr val="FF0000"/>
                          </a:solidFill>
                          <a:latin typeface="+mn-ea"/>
                          <a:ea typeface="+mn-ea"/>
                        </a:rPr>
                        <a:t>5</a:t>
                      </a:r>
                      <a:endParaRPr kumimoji="1" lang="ja-JP" altLang="en-US" sz="2800" b="1" dirty="0">
                        <a:solidFill>
                          <a:srgbClr val="FF0000"/>
                        </a:solidFill>
                        <a:latin typeface="+mn-ea"/>
                        <a:ea typeface="+mn-ea"/>
                      </a:endParaRPr>
                    </a:p>
                  </a:txBody>
                  <a:tcPr anchor="ctr"/>
                </a:tc>
                <a:tc>
                  <a:txBody>
                    <a:bodyPr/>
                    <a:lstStyle/>
                    <a:p>
                      <a:pPr algn="ctr"/>
                      <a:r>
                        <a:rPr lang="en-US" altLang="ja-JP" sz="2800" b="1" dirty="0" smtClean="0">
                          <a:solidFill>
                            <a:srgbClr val="FF0000"/>
                          </a:solidFill>
                          <a:latin typeface="+mn-ea"/>
                          <a:ea typeface="+mn-ea"/>
                        </a:rPr>
                        <a:t>20</a:t>
                      </a:r>
                      <a:r>
                        <a:rPr lang="ja-JP" altLang="en-US" sz="2800" b="1" dirty="0" smtClean="0">
                          <a:solidFill>
                            <a:srgbClr val="FF0000"/>
                          </a:solidFill>
                          <a:latin typeface="+mn-ea"/>
                          <a:ea typeface="+mn-ea"/>
                        </a:rPr>
                        <a:t>%</a:t>
                      </a:r>
                      <a:endParaRPr kumimoji="1" lang="ja-JP" altLang="en-US" sz="2800" b="1" dirty="0">
                        <a:solidFill>
                          <a:srgbClr val="FF0000"/>
                        </a:solidFill>
                        <a:latin typeface="+mn-ea"/>
                        <a:ea typeface="+mn-ea"/>
                      </a:endParaRPr>
                    </a:p>
                  </a:txBody>
                  <a:tcPr anchor="ctr"/>
                </a:tc>
                <a:tc>
                  <a:txBody>
                    <a:bodyPr/>
                    <a:lstStyle/>
                    <a:p>
                      <a:pPr algn="ctr"/>
                      <a:r>
                        <a:rPr kumimoji="1" lang="ja-JP" altLang="en-US" sz="2400" b="1" dirty="0" smtClean="0">
                          <a:solidFill>
                            <a:srgbClr val="FF0000"/>
                          </a:solidFill>
                          <a:latin typeface="+mn-ea"/>
                          <a:ea typeface="+mn-ea"/>
                        </a:rPr>
                        <a:t>電動</a:t>
                      </a:r>
                      <a:r>
                        <a:rPr kumimoji="1" lang="en-US" altLang="ja-JP" sz="2400" b="1" dirty="0" smtClean="0">
                          <a:solidFill>
                            <a:srgbClr val="FF0000"/>
                          </a:solidFill>
                          <a:latin typeface="+mn-ea"/>
                          <a:ea typeface="+mn-ea"/>
                        </a:rPr>
                        <a:t>2</a:t>
                      </a:r>
                      <a:r>
                        <a:rPr kumimoji="1" lang="ja-JP" altLang="en-US" sz="2400" b="1" dirty="0" err="1" smtClean="0">
                          <a:solidFill>
                            <a:srgbClr val="FF0000"/>
                          </a:solidFill>
                          <a:latin typeface="+mn-ea"/>
                          <a:ea typeface="+mn-ea"/>
                        </a:rPr>
                        <a:t>、</a:t>
                      </a:r>
                      <a:r>
                        <a:rPr kumimoji="1" lang="ja-JP" altLang="en-US" sz="2400" b="1" dirty="0" smtClean="0">
                          <a:solidFill>
                            <a:srgbClr val="FF0000"/>
                          </a:solidFill>
                          <a:latin typeface="+mn-ea"/>
                          <a:ea typeface="+mn-ea"/>
                        </a:rPr>
                        <a:t>手動</a:t>
                      </a:r>
                      <a:r>
                        <a:rPr kumimoji="1" lang="en-US" altLang="ja-JP" sz="2400" b="1" dirty="0" smtClean="0">
                          <a:solidFill>
                            <a:srgbClr val="FF0000"/>
                          </a:solidFill>
                          <a:latin typeface="+mn-ea"/>
                          <a:ea typeface="+mn-ea"/>
                        </a:rPr>
                        <a:t>3</a:t>
                      </a:r>
                      <a:endParaRPr kumimoji="1" lang="ja-JP" altLang="en-US" sz="2400" b="1" dirty="0">
                        <a:solidFill>
                          <a:srgbClr val="FF0000"/>
                        </a:solidFill>
                        <a:latin typeface="+mn-ea"/>
                        <a:ea typeface="+mn-ea"/>
                      </a:endParaRPr>
                    </a:p>
                  </a:txBody>
                  <a:tcPr anchor="ctr"/>
                </a:tc>
                <a:extLst>
                  <a:ext uri="{0D108BD9-81ED-4DB2-BD59-A6C34878D82A}">
                    <a16:rowId xmlns="" xmlns:a16="http://schemas.microsoft.com/office/drawing/2014/main" val="4098044854"/>
                  </a:ext>
                </a:extLst>
              </a:tr>
              <a:tr h="867112">
                <a:tc>
                  <a:txBody>
                    <a:bodyPr/>
                    <a:lstStyle/>
                    <a:p>
                      <a:pPr algn="ctr"/>
                      <a:r>
                        <a:rPr lang="ja-JP" altLang="en-US" sz="2800" dirty="0" smtClean="0">
                          <a:solidFill>
                            <a:schemeClr val="tx1"/>
                          </a:solidFill>
                        </a:rPr>
                        <a:t>総数</a:t>
                      </a:r>
                      <a:endParaRPr lang="ja-JP" altLang="en-US" sz="2800" dirty="0">
                        <a:solidFill>
                          <a:schemeClr val="tx1"/>
                        </a:solidFill>
                      </a:endParaRPr>
                    </a:p>
                  </a:txBody>
                  <a:tcPr anchor="ctr"/>
                </a:tc>
                <a:tc>
                  <a:txBody>
                    <a:bodyPr/>
                    <a:lstStyle/>
                    <a:p>
                      <a:pPr algn="ctr"/>
                      <a:r>
                        <a:rPr kumimoji="1" lang="en-US" altLang="ja-JP" sz="2800" dirty="0" smtClean="0">
                          <a:solidFill>
                            <a:schemeClr val="tx1"/>
                          </a:solidFill>
                          <a:latin typeface="+mn-ea"/>
                          <a:ea typeface="+mn-ea"/>
                        </a:rPr>
                        <a:t>25</a:t>
                      </a:r>
                      <a:endParaRPr kumimoji="1" lang="ja-JP" altLang="en-US" sz="2800" dirty="0">
                        <a:solidFill>
                          <a:schemeClr val="tx1"/>
                        </a:solidFill>
                        <a:latin typeface="+mn-ea"/>
                        <a:ea typeface="+mn-ea"/>
                      </a:endParaRPr>
                    </a:p>
                  </a:txBody>
                  <a:tcPr anchor="ctr"/>
                </a:tc>
                <a:tc>
                  <a:txBody>
                    <a:bodyPr/>
                    <a:lstStyle/>
                    <a:p>
                      <a:pPr algn="ctr"/>
                      <a:endParaRPr kumimoji="1" lang="ja-JP" altLang="en-US" sz="2800" dirty="0">
                        <a:solidFill>
                          <a:schemeClr val="tx1"/>
                        </a:solidFill>
                        <a:latin typeface="+mn-ea"/>
                        <a:ea typeface="+mn-ea"/>
                      </a:endParaRPr>
                    </a:p>
                  </a:txBody>
                  <a:tcPr anchor="ctr"/>
                </a:tc>
                <a:tc>
                  <a:txBody>
                    <a:bodyPr/>
                    <a:lstStyle/>
                    <a:p>
                      <a:pPr algn="ctr"/>
                      <a:endParaRPr kumimoji="1" lang="ja-JP" altLang="en-US" sz="2400" dirty="0">
                        <a:solidFill>
                          <a:schemeClr val="tx1"/>
                        </a:solidFill>
                        <a:latin typeface="+mn-ea"/>
                        <a:ea typeface="+mn-ea"/>
                      </a:endParaRPr>
                    </a:p>
                  </a:txBody>
                  <a:tcPr anchor="ct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324356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TM03457444[[fn=基礎]]</Template>
  <TotalTime>2280</TotalTime>
  <Words>3380</Words>
  <Application>Microsoft Office PowerPoint</Application>
  <PresentationFormat>ワイド画面</PresentationFormat>
  <Paragraphs>363</Paragraphs>
  <Slides>45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45</vt:i4>
      </vt:variant>
    </vt:vector>
  </HeadingPairs>
  <TitlesOfParts>
    <vt:vector size="52" baseType="lpstr">
      <vt:lpstr>HGP創英角ｺﾞｼｯｸUB</vt:lpstr>
      <vt:lpstr>ＭＳ ゴシック</vt:lpstr>
      <vt:lpstr>新細明體</vt:lpstr>
      <vt:lpstr>游ゴシック</vt:lpstr>
      <vt:lpstr>Arial</vt:lpstr>
      <vt:lpstr>Corbel</vt:lpstr>
      <vt:lpstr>基礎</vt:lpstr>
      <vt:lpstr>UDタクシーの乗車拒否をなくそう！　より使いやすいUDタクシーの開発を！ 10月30日（水）東京パラリンピック300日前  全国一斉行動！UDタクシー乗車運動  アンケート集計結果</vt:lpstr>
      <vt:lpstr>目次</vt:lpstr>
      <vt:lpstr>Ⅰ．調査概要</vt:lpstr>
      <vt:lpstr>１．調査目的と調査方法</vt:lpstr>
      <vt:lpstr>２．全国21都道府県（延べ120名） </vt:lpstr>
      <vt:lpstr>３．車いすのタイプ</vt:lpstr>
      <vt:lpstr>Ⅱ．乗車拒否</vt:lpstr>
      <vt:lpstr>１．乗車拒否件数（総数）</vt:lpstr>
      <vt:lpstr>２．拒否の詳細　①流しで拾って乗車</vt:lpstr>
      <vt:lpstr>２．拒否の詳細　②タクシー乗り場</vt:lpstr>
      <vt:lpstr>２．拒否の詳細　③電話予約</vt:lpstr>
      <vt:lpstr>２．拒否の詳細　④その他 （営業所で予約1、配車アプリ3、未記入5）</vt:lpstr>
      <vt:lpstr>３．流し　何台目で乗れたか</vt:lpstr>
      <vt:lpstr>Ⅲ．乗降時間</vt:lpstr>
      <vt:lpstr>１．乗車に要した時間　平均時間11.2分 ①乗車方法別</vt:lpstr>
      <vt:lpstr>１．乗車に要した時間 ②車いすタイプ別</vt:lpstr>
      <vt:lpstr>２．降車に要した時間　平均時間5.1分　 ①乗車方法別</vt:lpstr>
      <vt:lpstr>２．降車に要した時間 ②車いすタイプ別</vt:lpstr>
      <vt:lpstr>３．横向き乗車可能な場所があったか （道路で流しをひろって乗車）</vt:lpstr>
      <vt:lpstr>Ⅳ.ドライバー</vt:lpstr>
      <vt:lpstr>１．研修 　　車いす乗車の研修を受けたことがあるか？</vt:lpstr>
      <vt:lpstr>２．乗車経験 　　車いすのまま乗車させた経験があるか？</vt:lpstr>
      <vt:lpstr>３．乗降方法の理解 　　運転手は乗車方法を知っていたか？ 　　（椅子の倒し方、スロープの設置、車椅子固定の仕方等）</vt:lpstr>
      <vt:lpstr>４．本日のUDタクシー一斉調査を知っていたか？</vt:lpstr>
      <vt:lpstr>Ⅴ.乗車拒否、配車制限の事例</vt:lpstr>
      <vt:lpstr>１．流しでの事例</vt:lpstr>
      <vt:lpstr>２．タクシー乗り場での事例①</vt:lpstr>
      <vt:lpstr>２．タクシー乗り場での事例②</vt:lpstr>
      <vt:lpstr>２．タクシー乗り場での事例③</vt:lpstr>
      <vt:lpstr>３．電話での配車不可の事例①</vt:lpstr>
      <vt:lpstr>３．電話での配車不可の事例②</vt:lpstr>
      <vt:lpstr>３．電話での配車不可の事例③</vt:lpstr>
      <vt:lpstr>３．電話での配車不可の事例④</vt:lpstr>
      <vt:lpstr>Ⅵ.良い事例</vt:lpstr>
      <vt:lpstr>対応の良かった事例　①東京</vt:lpstr>
      <vt:lpstr>対応の良かった事例　②静岡</vt:lpstr>
      <vt:lpstr>対応の良かった事例　③</vt:lpstr>
      <vt:lpstr>対応の良かった事例　④</vt:lpstr>
      <vt:lpstr>Ⅶ.車両の課題</vt:lpstr>
      <vt:lpstr>車両の課題　①</vt:lpstr>
      <vt:lpstr>車両の課題　②</vt:lpstr>
      <vt:lpstr>車両の課題　③</vt:lpstr>
      <vt:lpstr>Ⅷ.感想等</vt:lpstr>
      <vt:lpstr>１．乗車時に何がバリアになっているか？</vt:lpstr>
      <vt:lpstr>２．感想</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UDタクシーに乗ってみよう！キャンペーン 集計結果</dc:title>
  <dc:creator>edogawa step</dc:creator>
  <cp:lastModifiedBy>Sagihara Yuka</cp:lastModifiedBy>
  <cp:revision>906</cp:revision>
  <cp:lastPrinted>2018-10-29T09:20:37Z</cp:lastPrinted>
  <dcterms:created xsi:type="dcterms:W3CDTF">2018-07-18T02:35:51Z</dcterms:created>
  <dcterms:modified xsi:type="dcterms:W3CDTF">2019-11-12T01:01:25Z</dcterms:modified>
</cp:coreProperties>
</file>