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75" r:id="rId3"/>
    <p:sldId id="262" r:id="rId4"/>
    <p:sldId id="258" r:id="rId5"/>
    <p:sldId id="259" r:id="rId6"/>
    <p:sldId id="268" r:id="rId7"/>
    <p:sldId id="270" r:id="rId8"/>
    <p:sldId id="272" r:id="rId9"/>
    <p:sldId id="271" r:id="rId10"/>
    <p:sldId id="269" r:id="rId11"/>
    <p:sldId id="261" r:id="rId12"/>
    <p:sldId id="264" r:id="rId13"/>
    <p:sldId id="265" r:id="rId14"/>
    <p:sldId id="266" r:id="rId15"/>
    <p:sldId id="273" r:id="rId16"/>
    <p:sldId id="274" r:id="rId17"/>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B3DC"/>
    <a:srgbClr val="FFAEBF"/>
    <a:srgbClr val="EB4C48"/>
    <a:srgbClr val="FFFFCC"/>
    <a:srgbClr val="65BC6E"/>
    <a:srgbClr val="E97951"/>
    <a:srgbClr val="F4BA65"/>
    <a:srgbClr val="BA76AD"/>
    <a:srgbClr val="D8DE58"/>
    <a:srgbClr val="3BB3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86" autoAdjust="0"/>
    <p:restoredTop sz="94660"/>
  </p:normalViewPr>
  <p:slideViewPr>
    <p:cSldViewPr snapToGrid="0">
      <p:cViewPr varScale="1">
        <p:scale>
          <a:sx n="90" d="100"/>
          <a:sy n="90" d="100"/>
        </p:scale>
        <p:origin x="84"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pieChart>
        <c:varyColors val="1"/>
        <c:ser>
          <c:idx val="0"/>
          <c:order val="0"/>
          <c:tx>
            <c:strRef>
              <c:f>Sheet1!$B$1</c:f>
              <c:strCache>
                <c:ptCount val="1"/>
                <c:pt idx="0">
                  <c:v>車いすのタイプ</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4-07AC-4AC5-9788-985CBBF5956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7AC-4AC5-9788-985CBBF5956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2-07AC-4AC5-9788-985CBBF5956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1-07AC-4AC5-9788-985CBBF5956B}"/>
              </c:ext>
            </c:extLst>
          </c:dPt>
          <c:dLbls>
            <c:dLbl>
              <c:idx val="0"/>
              <c:layout>
                <c:manualLayout>
                  <c:x val="-0.16315812572608751"/>
                  <c:y val="0.15202182433459574"/>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4-07AC-4AC5-9788-985CBBF5956B}"/>
                </c:ext>
              </c:extLst>
            </c:dLbl>
            <c:dLbl>
              <c:idx val="1"/>
              <c:layout>
                <c:manualLayout>
                  <c:x val="0"/>
                  <c:y val="7.8749281224595007E-3"/>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07AC-4AC5-9788-985CBBF5956B}"/>
                </c:ext>
              </c:extLst>
            </c:dLbl>
            <c:dLbl>
              <c:idx val="2"/>
              <c:layout>
                <c:manualLayout>
                  <c:x val="-2.5535217933823847E-2"/>
                  <c:y val="-0.19416519606871163"/>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07AC-4AC5-9788-985CBBF5956B}"/>
                </c:ext>
              </c:extLst>
            </c:dLbl>
            <c:dLbl>
              <c:idx val="3"/>
              <c:layout>
                <c:manualLayout>
                  <c:x val="0.18932791187986747"/>
                  <c:y val="0.13240462593936511"/>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07AC-4AC5-9788-985CBBF5956B}"/>
                </c:ext>
              </c:extLst>
            </c:dLbl>
            <c:spPr>
              <a:noFill/>
              <a:ln>
                <a:noFill/>
              </a:ln>
              <a:effectLst/>
            </c:spPr>
            <c:txPr>
              <a:bodyPr/>
              <a:lstStyle/>
              <a:p>
                <a:pPr>
                  <a:defRPr sz="1200"/>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手動車いす</c:v>
                </c:pt>
                <c:pt idx="1">
                  <c:v>手動リクライニング式車いす</c:v>
                </c:pt>
                <c:pt idx="2">
                  <c:v>簡易電動車いす</c:v>
                </c:pt>
                <c:pt idx="3">
                  <c:v>電動車いす</c:v>
                </c:pt>
              </c:strCache>
            </c:strRef>
          </c:cat>
          <c:val>
            <c:numRef>
              <c:f>Sheet1!$B$2:$B$5</c:f>
              <c:numCache>
                <c:formatCode>General</c:formatCode>
                <c:ptCount val="4"/>
                <c:pt idx="0">
                  <c:v>12</c:v>
                </c:pt>
                <c:pt idx="1">
                  <c:v>1</c:v>
                </c:pt>
                <c:pt idx="2">
                  <c:v>17</c:v>
                </c:pt>
                <c:pt idx="3">
                  <c:v>14</c:v>
                </c:pt>
              </c:numCache>
            </c:numRef>
          </c:val>
          <c:extLst>
            <c:ext xmlns:c16="http://schemas.microsoft.com/office/drawing/2014/chart" uri="{C3380CC4-5D6E-409C-BE32-E72D297353CC}">
              <c16:uniqueId val="{00000000-07AC-4AC5-9788-985CBBF5956B}"/>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pieChart>
        <c:varyColors val="1"/>
        <c:ser>
          <c:idx val="0"/>
          <c:order val="0"/>
          <c:tx>
            <c:strRef>
              <c:f>Sheet1!$B$1</c:f>
              <c:strCache>
                <c:ptCount val="1"/>
                <c:pt idx="0">
                  <c:v>乗車を拒否するような言動の有無</c:v>
                </c:pt>
              </c:strCache>
            </c:strRef>
          </c:tx>
          <c:dPt>
            <c:idx val="0"/>
            <c:bubble3D val="0"/>
            <c:spPr>
              <a:solidFill>
                <a:srgbClr val="FFAEBF"/>
              </a:solidFill>
              <a:ln w="19050">
                <a:noFill/>
              </a:ln>
              <a:effectLst/>
            </c:spPr>
            <c:extLst>
              <c:ext xmlns:c16="http://schemas.microsoft.com/office/drawing/2014/chart" uri="{C3380CC4-5D6E-409C-BE32-E72D297353CC}">
                <c16:uniqueId val="{00000004-07AC-4AC5-9788-985CBBF5956B}"/>
              </c:ext>
            </c:extLst>
          </c:dPt>
          <c:dPt>
            <c:idx val="1"/>
            <c:bubble3D val="0"/>
            <c:spPr>
              <a:solidFill>
                <a:srgbClr val="57B3DC"/>
              </a:solidFill>
              <a:ln w="19050">
                <a:solidFill>
                  <a:schemeClr val="lt1"/>
                </a:solidFill>
              </a:ln>
              <a:effectLst/>
            </c:spPr>
            <c:extLst>
              <c:ext xmlns:c16="http://schemas.microsoft.com/office/drawing/2014/chart" uri="{C3380CC4-5D6E-409C-BE32-E72D297353CC}">
                <c16:uniqueId val="{00000003-07AC-4AC5-9788-985CBBF5956B}"/>
              </c:ext>
            </c:extLst>
          </c:dPt>
          <c:dPt>
            <c:idx val="2"/>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2-07AC-4AC5-9788-985CBBF5956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1-07AC-4AC5-9788-985CBBF5956B}"/>
              </c:ext>
            </c:extLst>
          </c:dPt>
          <c:dLbls>
            <c:dLbl>
              <c:idx val="0"/>
              <c:layout>
                <c:manualLayout>
                  <c:x val="-0.22561349642615419"/>
                  <c:y val="5.1231629754145899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4-07AC-4AC5-9788-985CBBF5956B}"/>
                </c:ext>
              </c:extLst>
            </c:dLbl>
            <c:dLbl>
              <c:idx val="1"/>
              <c:layout>
                <c:manualLayout>
                  <c:x val="0.20421152544611168"/>
                  <c:y val="-0.12521926332242178"/>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07AC-4AC5-9788-985CBBF5956B}"/>
                </c:ext>
              </c:extLst>
            </c:dLbl>
            <c:dLbl>
              <c:idx val="2"/>
              <c:layout>
                <c:manualLayout>
                  <c:x val="0.10484161177965962"/>
                  <c:y val="0.18814061163702853"/>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07AC-4AC5-9788-985CBBF5956B}"/>
                </c:ext>
              </c:extLst>
            </c:dLbl>
            <c:spPr>
              <a:noFill/>
              <a:ln>
                <a:noFill/>
              </a:ln>
              <a:effectLst/>
            </c:spPr>
            <c:txPr>
              <a:bodyPr/>
              <a:lstStyle/>
              <a:p>
                <a:pPr>
                  <a:defRPr sz="1800"/>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あった</c:v>
                </c:pt>
                <c:pt idx="1">
                  <c:v>なかった</c:v>
                </c:pt>
                <c:pt idx="2">
                  <c:v>未回答</c:v>
                </c:pt>
              </c:strCache>
            </c:strRef>
          </c:cat>
          <c:val>
            <c:numRef>
              <c:f>Sheet1!$B$2:$B$4</c:f>
              <c:numCache>
                <c:formatCode>General</c:formatCode>
                <c:ptCount val="3"/>
                <c:pt idx="0">
                  <c:v>20</c:v>
                </c:pt>
                <c:pt idx="1">
                  <c:v>19</c:v>
                </c:pt>
                <c:pt idx="2">
                  <c:v>5</c:v>
                </c:pt>
              </c:numCache>
            </c:numRef>
          </c:val>
          <c:extLst>
            <c:ext xmlns:c16="http://schemas.microsoft.com/office/drawing/2014/chart" uri="{C3380CC4-5D6E-409C-BE32-E72D297353CC}">
              <c16:uniqueId val="{00000000-07AC-4AC5-9788-985CBBF5956B}"/>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bar"/>
        <c:grouping val="clustered"/>
        <c:varyColors val="0"/>
        <c:ser>
          <c:idx val="0"/>
          <c:order val="0"/>
          <c:tx>
            <c:strRef>
              <c:f>Sheet1!$B$1</c:f>
              <c:strCache>
                <c:ptCount val="1"/>
                <c:pt idx="0">
                  <c:v>回答数</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5"/>
                <c:pt idx="0">
                  <c:v>とても良かった</c:v>
                </c:pt>
                <c:pt idx="1">
                  <c:v>良かった</c:v>
                </c:pt>
                <c:pt idx="2">
                  <c:v>悪かった</c:v>
                </c:pt>
                <c:pt idx="3">
                  <c:v>とても悪かった</c:v>
                </c:pt>
                <c:pt idx="4">
                  <c:v>未回答（乗車拒否）</c:v>
                </c:pt>
              </c:strCache>
            </c:strRef>
          </c:cat>
          <c:val>
            <c:numRef>
              <c:f>Sheet1!$B$2:$B$6</c:f>
              <c:numCache>
                <c:formatCode>General</c:formatCode>
                <c:ptCount val="5"/>
                <c:pt idx="0">
                  <c:v>13</c:v>
                </c:pt>
                <c:pt idx="1">
                  <c:v>17</c:v>
                </c:pt>
                <c:pt idx="2">
                  <c:v>3</c:v>
                </c:pt>
                <c:pt idx="3">
                  <c:v>3</c:v>
                </c:pt>
                <c:pt idx="4">
                  <c:v>8</c:v>
                </c:pt>
              </c:numCache>
            </c:numRef>
          </c:val>
          <c:extLst>
            <c:ext xmlns:c16="http://schemas.microsoft.com/office/drawing/2014/chart" uri="{C3380CC4-5D6E-409C-BE32-E72D297353CC}">
              <c16:uniqueId val="{00000000-0317-4B7B-BADE-85FB7DAA235A}"/>
            </c:ext>
          </c:extLst>
        </c:ser>
        <c:dLbls>
          <c:showLegendKey val="0"/>
          <c:showVal val="1"/>
          <c:showCatName val="0"/>
          <c:showSerName val="0"/>
          <c:showPercent val="0"/>
          <c:showBubbleSize val="0"/>
        </c:dLbls>
        <c:gapWidth val="75"/>
        <c:axId val="83718144"/>
        <c:axId val="83720832"/>
      </c:barChart>
      <c:catAx>
        <c:axId val="837181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HGPｺﾞｼｯｸE" panose="020B0900000000000000" pitchFamily="50" charset="-128"/>
                <a:ea typeface="HGPｺﾞｼｯｸE" panose="020B0900000000000000" pitchFamily="50" charset="-128"/>
                <a:cs typeface="+mn-cs"/>
              </a:defRPr>
            </a:pPr>
            <a:endParaRPr lang="ja-JP"/>
          </a:p>
        </c:txPr>
        <c:crossAx val="83720832"/>
        <c:crosses val="autoZero"/>
        <c:auto val="1"/>
        <c:lblAlgn val="ctr"/>
        <c:lblOffset val="100"/>
        <c:noMultiLvlLbl val="0"/>
      </c:catAx>
      <c:valAx>
        <c:axId val="83720832"/>
        <c:scaling>
          <c:orientation val="minMax"/>
        </c:scaling>
        <c:delete val="1"/>
        <c:axPos val="t"/>
        <c:numFmt formatCode="General" sourceLinked="1"/>
        <c:majorTickMark val="none"/>
        <c:minorTickMark val="none"/>
        <c:tickLblPos val="nextTo"/>
        <c:crossAx val="83718144"/>
        <c:crosses val="autoZero"/>
        <c:crossBetween val="between"/>
      </c:valAx>
      <c:spPr>
        <a:solidFill>
          <a:schemeClr val="bg1"/>
        </a:solid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0～3分</c:v>
                </c:pt>
              </c:strCache>
            </c:strRef>
          </c:tx>
          <c:spPr>
            <a:solidFill>
              <a:schemeClr val="accent4">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事前予約あり、スロープ設置あり</c:v>
                </c:pt>
                <c:pt idx="1">
                  <c:v>事前予約無し、スロープ設置あり</c:v>
                </c:pt>
                <c:pt idx="2">
                  <c:v>スロープ設置なし</c:v>
                </c:pt>
              </c:strCache>
            </c:strRef>
          </c:cat>
          <c:val>
            <c:numRef>
              <c:f>Sheet1!$B$2:$B$4</c:f>
              <c:numCache>
                <c:formatCode>General</c:formatCode>
                <c:ptCount val="3"/>
                <c:pt idx="0">
                  <c:v>2</c:v>
                </c:pt>
                <c:pt idx="1">
                  <c:v>1</c:v>
                </c:pt>
                <c:pt idx="2">
                  <c:v>2</c:v>
                </c:pt>
              </c:numCache>
            </c:numRef>
          </c:val>
          <c:extLst>
            <c:ext xmlns:c16="http://schemas.microsoft.com/office/drawing/2014/chart" uri="{C3380CC4-5D6E-409C-BE32-E72D297353CC}">
              <c16:uniqueId val="{00000000-80FC-4B58-8520-93B2FA63D8E4}"/>
            </c:ext>
          </c:extLst>
        </c:ser>
        <c:ser>
          <c:idx val="1"/>
          <c:order val="1"/>
          <c:tx>
            <c:strRef>
              <c:f>Sheet1!$C$1</c:f>
              <c:strCache>
                <c:ptCount val="1"/>
                <c:pt idx="0">
                  <c:v>4～5分</c:v>
                </c:pt>
              </c:strCache>
            </c:strRef>
          </c:tx>
          <c:spPr>
            <a:solidFill>
              <a:schemeClr val="accent1">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事前予約あり、スロープ設置あり</c:v>
                </c:pt>
                <c:pt idx="1">
                  <c:v>事前予約無し、スロープ設置あり</c:v>
                </c:pt>
                <c:pt idx="2">
                  <c:v>スロープ設置なし</c:v>
                </c:pt>
              </c:strCache>
            </c:strRef>
          </c:cat>
          <c:val>
            <c:numRef>
              <c:f>Sheet1!$C$2:$C$4</c:f>
              <c:numCache>
                <c:formatCode>General</c:formatCode>
                <c:ptCount val="3"/>
                <c:pt idx="1">
                  <c:v>4</c:v>
                </c:pt>
                <c:pt idx="2">
                  <c:v>1</c:v>
                </c:pt>
              </c:numCache>
            </c:numRef>
          </c:val>
          <c:extLst>
            <c:ext xmlns:c16="http://schemas.microsoft.com/office/drawing/2014/chart" uri="{C3380CC4-5D6E-409C-BE32-E72D297353CC}">
              <c16:uniqueId val="{00000001-80FC-4B58-8520-93B2FA63D8E4}"/>
            </c:ext>
          </c:extLst>
        </c:ser>
        <c:ser>
          <c:idx val="2"/>
          <c:order val="2"/>
          <c:tx>
            <c:strRef>
              <c:f>Sheet1!$D$1</c:f>
              <c:strCache>
                <c:ptCount val="1"/>
                <c:pt idx="0">
                  <c:v>6～10分</c:v>
                </c:pt>
              </c:strCache>
            </c:strRef>
          </c:tx>
          <c:spPr>
            <a:solidFill>
              <a:schemeClr val="accent3">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事前予約あり、スロープ設置あり</c:v>
                </c:pt>
                <c:pt idx="1">
                  <c:v>事前予約無し、スロープ設置あり</c:v>
                </c:pt>
                <c:pt idx="2">
                  <c:v>スロープ設置なし</c:v>
                </c:pt>
              </c:strCache>
            </c:strRef>
          </c:cat>
          <c:val>
            <c:numRef>
              <c:f>Sheet1!$D$2:$D$4</c:f>
              <c:numCache>
                <c:formatCode>General</c:formatCode>
                <c:ptCount val="3"/>
                <c:pt idx="0">
                  <c:v>4</c:v>
                </c:pt>
                <c:pt idx="1">
                  <c:v>2</c:v>
                </c:pt>
              </c:numCache>
            </c:numRef>
          </c:val>
          <c:extLst>
            <c:ext xmlns:c16="http://schemas.microsoft.com/office/drawing/2014/chart" uri="{C3380CC4-5D6E-409C-BE32-E72D297353CC}">
              <c16:uniqueId val="{00000003-80FC-4B58-8520-93B2FA63D8E4}"/>
            </c:ext>
          </c:extLst>
        </c:ser>
        <c:ser>
          <c:idx val="3"/>
          <c:order val="3"/>
          <c:tx>
            <c:strRef>
              <c:f>Sheet1!$E$1</c:f>
              <c:strCache>
                <c:ptCount val="1"/>
                <c:pt idx="0">
                  <c:v>11～15分</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事前予約あり、スロープ設置あり</c:v>
                </c:pt>
                <c:pt idx="1">
                  <c:v>事前予約無し、スロープ設置あり</c:v>
                </c:pt>
                <c:pt idx="2">
                  <c:v>スロープ設置なし</c:v>
                </c:pt>
              </c:strCache>
            </c:strRef>
          </c:cat>
          <c:val>
            <c:numRef>
              <c:f>Sheet1!$E$2:$E$4</c:f>
              <c:numCache>
                <c:formatCode>General</c:formatCode>
                <c:ptCount val="3"/>
                <c:pt idx="0">
                  <c:v>3</c:v>
                </c:pt>
                <c:pt idx="1">
                  <c:v>4</c:v>
                </c:pt>
              </c:numCache>
            </c:numRef>
          </c:val>
          <c:extLst>
            <c:ext xmlns:c16="http://schemas.microsoft.com/office/drawing/2014/chart" uri="{C3380CC4-5D6E-409C-BE32-E72D297353CC}">
              <c16:uniqueId val="{00000004-80FC-4B58-8520-93B2FA63D8E4}"/>
            </c:ext>
          </c:extLst>
        </c:ser>
        <c:ser>
          <c:idx val="4"/>
          <c:order val="4"/>
          <c:tx>
            <c:strRef>
              <c:f>Sheet1!$F$1</c:f>
              <c:strCache>
                <c:ptCount val="1"/>
                <c:pt idx="0">
                  <c:v>16～20分</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事前予約あり、スロープ設置あり</c:v>
                </c:pt>
                <c:pt idx="1">
                  <c:v>事前予約無し、スロープ設置あり</c:v>
                </c:pt>
                <c:pt idx="2">
                  <c:v>スロープ設置なし</c:v>
                </c:pt>
              </c:strCache>
            </c:strRef>
          </c:cat>
          <c:val>
            <c:numRef>
              <c:f>Sheet1!$F$2:$F$4</c:f>
              <c:numCache>
                <c:formatCode>General</c:formatCode>
                <c:ptCount val="3"/>
                <c:pt idx="0">
                  <c:v>1</c:v>
                </c:pt>
                <c:pt idx="1">
                  <c:v>2</c:v>
                </c:pt>
              </c:numCache>
            </c:numRef>
          </c:val>
          <c:extLst>
            <c:ext xmlns:c16="http://schemas.microsoft.com/office/drawing/2014/chart" uri="{C3380CC4-5D6E-409C-BE32-E72D297353CC}">
              <c16:uniqueId val="{00000005-80FC-4B58-8520-93B2FA63D8E4}"/>
            </c:ext>
          </c:extLst>
        </c:ser>
        <c:ser>
          <c:idx val="5"/>
          <c:order val="5"/>
          <c:tx>
            <c:strRef>
              <c:f>Sheet1!$G$1</c:f>
              <c:strCache>
                <c:ptCount val="1"/>
                <c:pt idx="0">
                  <c:v>21分以上</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事前予約あり、スロープ設置あり</c:v>
                </c:pt>
                <c:pt idx="1">
                  <c:v>事前予約無し、スロープ設置あり</c:v>
                </c:pt>
                <c:pt idx="2">
                  <c:v>スロープ設置なし</c:v>
                </c:pt>
              </c:strCache>
            </c:strRef>
          </c:cat>
          <c:val>
            <c:numRef>
              <c:f>Sheet1!$G$2:$G$4</c:f>
              <c:numCache>
                <c:formatCode>General</c:formatCode>
                <c:ptCount val="3"/>
                <c:pt idx="1">
                  <c:v>6</c:v>
                </c:pt>
              </c:numCache>
            </c:numRef>
          </c:val>
          <c:extLst>
            <c:ext xmlns:c16="http://schemas.microsoft.com/office/drawing/2014/chart" uri="{C3380CC4-5D6E-409C-BE32-E72D297353CC}">
              <c16:uniqueId val="{00000006-80FC-4B58-8520-93B2FA63D8E4}"/>
            </c:ext>
          </c:extLst>
        </c:ser>
        <c:dLbls>
          <c:showLegendKey val="0"/>
          <c:showVal val="1"/>
          <c:showCatName val="0"/>
          <c:showSerName val="0"/>
          <c:showPercent val="0"/>
          <c:showBubbleSize val="0"/>
        </c:dLbls>
        <c:gapWidth val="95"/>
        <c:overlap val="100"/>
        <c:axId val="83784448"/>
        <c:axId val="83785984"/>
      </c:barChart>
      <c:catAx>
        <c:axId val="8378444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83785984"/>
        <c:crosses val="autoZero"/>
        <c:auto val="1"/>
        <c:lblAlgn val="ctr"/>
        <c:lblOffset val="100"/>
        <c:noMultiLvlLbl val="0"/>
      </c:catAx>
      <c:valAx>
        <c:axId val="83785984"/>
        <c:scaling>
          <c:orientation val="minMax"/>
        </c:scaling>
        <c:delete val="1"/>
        <c:axPos val="t"/>
        <c:numFmt formatCode="0%" sourceLinked="1"/>
        <c:majorTickMark val="none"/>
        <c:minorTickMark val="none"/>
        <c:tickLblPos val="nextTo"/>
        <c:crossAx val="8378444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2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7581C921-A9DD-480A-AA76-4A81D7AE937F}" type="datetimeFigureOut">
              <a:rPr kumimoji="1" lang="ja-JP" altLang="en-US" smtClean="0"/>
              <a:t>2018/10/29</a:t>
            </a:fld>
            <a:endParaRPr kumimoji="1" lang="ja-JP" alt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3EDE5E7-212B-44F1-8802-A5BF0C172592}" type="slidenum">
              <a:rPr kumimoji="1" lang="ja-JP" altLang="en-US" smtClean="0"/>
              <a:t>‹#›</a:t>
            </a:fld>
            <a:endParaRPr kumimoji="1" lang="ja-JP" altLang="en-US"/>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9521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81C921-A9DD-480A-AA76-4A81D7AE937F}" type="datetimeFigureOut">
              <a:rPr kumimoji="1" lang="ja-JP" altLang="en-US" smtClean="0"/>
              <a:t>2018/10/29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3469360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81C921-A9DD-480A-AA76-4A81D7AE937F}" type="datetimeFigureOut">
              <a:rPr kumimoji="1" lang="ja-JP" altLang="en-US" smtClean="0"/>
              <a:t>2018/10/29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2931584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81C921-A9DD-480A-AA76-4A81D7AE937F}" type="datetimeFigureOut">
              <a:rPr kumimoji="1" lang="ja-JP" altLang="en-US" smtClean="0"/>
              <a:t>2018/10/29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3773674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581C921-A9DD-480A-AA76-4A81D7AE937F}" type="datetimeFigureOut">
              <a:rPr kumimoji="1" lang="ja-JP" altLang="en-US" smtClean="0"/>
              <a:t>2018/10/29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226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581C921-A9DD-480A-AA76-4A81D7AE937F}" type="datetimeFigureOut">
              <a:rPr kumimoji="1" lang="ja-JP" altLang="en-US" smtClean="0"/>
              <a:t>2018/10/29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3484368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581C921-A9DD-480A-AA76-4A81D7AE937F}" type="datetimeFigureOut">
              <a:rPr kumimoji="1" lang="ja-JP" altLang="en-US" smtClean="0"/>
              <a:t>2018/10/29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1472575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581C921-A9DD-480A-AA76-4A81D7AE937F}" type="datetimeFigureOut">
              <a:rPr kumimoji="1" lang="ja-JP" altLang="en-US" smtClean="0"/>
              <a:t>2018/10/29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55161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81C921-A9DD-480A-AA76-4A81D7AE937F}" type="datetimeFigureOut">
              <a:rPr kumimoji="1" lang="ja-JP" altLang="en-US" smtClean="0"/>
              <a:t>2018/10/29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664385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581C921-A9DD-480A-AA76-4A81D7AE937F}" type="datetimeFigureOut">
              <a:rPr kumimoji="1" lang="ja-JP" altLang="en-US" smtClean="0"/>
              <a:t>2018/10/29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881837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581C921-A9DD-480A-AA76-4A81D7AE937F}" type="datetimeFigureOut">
              <a:rPr kumimoji="1" lang="ja-JP" altLang="en-US" smtClean="0"/>
              <a:t>2018/10/29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3233553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7581C921-A9DD-480A-AA76-4A81D7AE937F}" type="datetimeFigureOut">
              <a:rPr kumimoji="1" lang="ja-JP" altLang="en-US" smtClean="0"/>
              <a:t>2018/10/29</a:t>
            </a:fld>
            <a:endParaRPr kumimoji="1" lang="ja-JP" alt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D3EDE5E7-212B-44F1-8802-A5BF0C172592}" type="slidenum">
              <a:rPr kumimoji="1" lang="ja-JP" altLang="en-US" smtClean="0"/>
              <a:t>‹#›</a:t>
            </a:fld>
            <a:endParaRPr kumimoji="1" lang="ja-JP" altLang="en-US"/>
          </a:p>
        </p:txBody>
      </p:sp>
    </p:spTree>
    <p:extLst>
      <p:ext uri="{BB962C8B-B14F-4D97-AF65-F5344CB8AC3E}">
        <p14:creationId xmlns:p14="http://schemas.microsoft.com/office/powerpoint/2010/main" val="835558454"/>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kumimoji="1"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4.xml"/><Relationship Id="rId3" Type="http://schemas.openxmlformats.org/officeDocument/2006/relationships/slide" Target="slide4.xml"/><Relationship Id="rId7" Type="http://schemas.openxmlformats.org/officeDocument/2006/relationships/slide" Target="slide8.xml"/><Relationship Id="rId12" Type="http://schemas.openxmlformats.org/officeDocument/2006/relationships/slide" Target="slide13.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12.xml"/><Relationship Id="rId5" Type="http://schemas.openxmlformats.org/officeDocument/2006/relationships/slide" Target="slide6.xml"/><Relationship Id="rId15" Type="http://schemas.openxmlformats.org/officeDocument/2006/relationships/slide" Target="slide16.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09980" y="882376"/>
            <a:ext cx="9966960" cy="2666736"/>
          </a:xfrm>
          <a:noFill/>
        </p:spPr>
        <p:txBody>
          <a:bodyPr>
            <a:normAutofit/>
          </a:bodyPr>
          <a:lstStyle/>
          <a:p>
            <a:r>
              <a:rPr kumimoji="1" lang="ja-JP" altLang="en-US" sz="5400" dirty="0" smtClean="0"/>
              <a:t>ＵＤタクシーに乗ってみよう！キャンペーン</a:t>
            </a:r>
            <a:r>
              <a:rPr kumimoji="1" lang="en-US" altLang="ja-JP" sz="5400" dirty="0" smtClean="0"/>
              <a:t/>
            </a:r>
            <a:br>
              <a:rPr kumimoji="1" lang="en-US" altLang="ja-JP" sz="5400" dirty="0" smtClean="0"/>
            </a:br>
            <a:r>
              <a:rPr lang="ja-JP" altLang="en-US" sz="5400" dirty="0" smtClean="0"/>
              <a:t>集計</a:t>
            </a:r>
            <a:r>
              <a:rPr lang="ja-JP" altLang="en-US" sz="5400" dirty="0"/>
              <a:t>結果</a:t>
            </a:r>
            <a:endParaRPr kumimoji="1" lang="ja-JP" altLang="en-US" sz="5400" dirty="0"/>
          </a:p>
        </p:txBody>
      </p:sp>
      <p:sp>
        <p:nvSpPr>
          <p:cNvPr id="3" name="サブタイトル 2"/>
          <p:cNvSpPr>
            <a:spLocks noGrp="1"/>
          </p:cNvSpPr>
          <p:nvPr>
            <p:ph type="subTitle" idx="1"/>
          </p:nvPr>
        </p:nvSpPr>
        <p:spPr>
          <a:xfrm>
            <a:off x="1295400" y="4339525"/>
            <a:ext cx="9563100" cy="1546926"/>
          </a:xfrm>
        </p:spPr>
        <p:txBody>
          <a:bodyPr>
            <a:normAutofit fontScale="77500" lnSpcReduction="20000"/>
          </a:bodyPr>
          <a:lstStyle/>
          <a:p>
            <a:r>
              <a:rPr kumimoji="1" lang="ja-JP" altLang="en-US" sz="5700" dirty="0" smtClean="0">
                <a:latin typeface="+mn-ea"/>
              </a:rPr>
              <a:t>ＤＰＩ日本会議　バリアフリー部会</a:t>
            </a:r>
            <a:endParaRPr kumimoji="1" lang="en-US" altLang="ja-JP" sz="5700" dirty="0" smtClean="0">
              <a:latin typeface="+mn-ea"/>
            </a:endParaRPr>
          </a:p>
          <a:p>
            <a:r>
              <a:rPr lang="ja-JP" altLang="en-US" sz="3600" dirty="0" smtClean="0">
                <a:latin typeface="+mn-ea"/>
              </a:rPr>
              <a:t>（調査実施期間：</a:t>
            </a:r>
            <a:r>
              <a:rPr lang="en-US" altLang="ja-JP" sz="3600" dirty="0" smtClean="0">
                <a:latin typeface="+mn-ea"/>
              </a:rPr>
              <a:t>2018</a:t>
            </a:r>
            <a:r>
              <a:rPr lang="ja-JP" altLang="en-US" sz="3600" dirty="0" smtClean="0">
                <a:latin typeface="+mn-ea"/>
              </a:rPr>
              <a:t>年</a:t>
            </a:r>
            <a:r>
              <a:rPr lang="en-US" altLang="ja-JP" sz="3600" dirty="0" smtClean="0">
                <a:latin typeface="+mn-ea"/>
              </a:rPr>
              <a:t>6</a:t>
            </a:r>
            <a:r>
              <a:rPr lang="ja-JP" altLang="en-US" sz="3600" dirty="0" smtClean="0">
                <a:latin typeface="+mn-ea"/>
              </a:rPr>
              <a:t>月～</a:t>
            </a:r>
            <a:r>
              <a:rPr lang="en-US" altLang="ja-JP" sz="3600" dirty="0" smtClean="0">
                <a:latin typeface="+mn-ea"/>
              </a:rPr>
              <a:t>2018</a:t>
            </a:r>
            <a:r>
              <a:rPr lang="ja-JP" altLang="en-US" sz="3600" dirty="0" smtClean="0">
                <a:latin typeface="+mn-ea"/>
              </a:rPr>
              <a:t>年</a:t>
            </a:r>
            <a:r>
              <a:rPr lang="en-US" altLang="ja-JP" sz="3600" dirty="0">
                <a:latin typeface="+mn-ea"/>
              </a:rPr>
              <a:t>9</a:t>
            </a:r>
            <a:r>
              <a:rPr lang="ja-JP" altLang="en-US" sz="3600" dirty="0" smtClean="0">
                <a:latin typeface="+mn-ea"/>
              </a:rPr>
              <a:t>月）</a:t>
            </a:r>
            <a:endParaRPr kumimoji="1" lang="ja-JP" altLang="en-US" sz="3600" dirty="0">
              <a:latin typeface="+mn-ea"/>
            </a:endParaRPr>
          </a:p>
        </p:txBody>
      </p:sp>
    </p:spTree>
    <p:extLst>
      <p:ext uri="{BB962C8B-B14F-4D97-AF65-F5344CB8AC3E}">
        <p14:creationId xmlns:p14="http://schemas.microsoft.com/office/powerpoint/2010/main" val="24691966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0" y="266700"/>
            <a:ext cx="9875520" cy="1356360"/>
          </a:xfrm>
        </p:spPr>
        <p:txBody>
          <a:bodyPr/>
          <a:lstStyle/>
          <a:p>
            <a:r>
              <a:rPr kumimoji="1" lang="ja-JP" altLang="en-US" dirty="0" smtClean="0"/>
              <a:t>予約時の拒否理由（複数回答あり）</a:t>
            </a:r>
            <a:endParaRPr kumimoji="1" lang="ja-JP" altLang="en-US" dirty="0"/>
          </a:p>
        </p:txBody>
      </p:sp>
      <p:sp>
        <p:nvSpPr>
          <p:cNvPr id="3" name="コンテンツ プレースホルダー 2"/>
          <p:cNvSpPr>
            <a:spLocks noGrp="1"/>
          </p:cNvSpPr>
          <p:nvPr>
            <p:ph idx="1"/>
          </p:nvPr>
        </p:nvSpPr>
        <p:spPr>
          <a:xfrm>
            <a:off x="323850" y="1623060"/>
            <a:ext cx="11582400" cy="4968240"/>
          </a:xfrm>
        </p:spPr>
        <p:txBody>
          <a:bodyPr>
            <a:normAutofit fontScale="92500"/>
          </a:bodyPr>
          <a:lstStyle/>
          <a:p>
            <a:r>
              <a:rPr kumimoji="1" lang="en-US" altLang="ja-JP" dirty="0" smtClean="0">
                <a:latin typeface="+mn-ea"/>
              </a:rPr>
              <a:t>UD</a:t>
            </a:r>
            <a:r>
              <a:rPr kumimoji="1" lang="ja-JP" altLang="en-US" dirty="0" smtClean="0">
                <a:latin typeface="+mn-ea"/>
              </a:rPr>
              <a:t>タクシー</a:t>
            </a:r>
            <a:r>
              <a:rPr lang="ja-JP" altLang="en-US" dirty="0" smtClean="0">
                <a:latin typeface="+mn-ea"/>
              </a:rPr>
              <a:t>を指定して</a:t>
            </a:r>
            <a:r>
              <a:rPr kumimoji="1" lang="ja-JP" altLang="en-US" dirty="0" smtClean="0">
                <a:latin typeface="+mn-ea"/>
              </a:rPr>
              <a:t>の予約は受け付けていない･･･</a:t>
            </a:r>
            <a:r>
              <a:rPr kumimoji="1" lang="en-US" altLang="ja-JP" dirty="0" smtClean="0">
                <a:latin typeface="+mn-ea"/>
              </a:rPr>
              <a:t>5</a:t>
            </a:r>
            <a:r>
              <a:rPr kumimoji="1" lang="ja-JP" altLang="en-US" dirty="0" smtClean="0">
                <a:latin typeface="+mn-ea"/>
              </a:rPr>
              <a:t>件</a:t>
            </a:r>
            <a:endParaRPr kumimoji="1" lang="en-US" altLang="ja-JP" dirty="0" smtClean="0">
              <a:latin typeface="+mn-ea"/>
            </a:endParaRPr>
          </a:p>
          <a:p>
            <a:r>
              <a:rPr kumimoji="1" lang="en-US" altLang="ja-JP" dirty="0" smtClean="0">
                <a:latin typeface="+mn-ea"/>
              </a:rPr>
              <a:t>UD</a:t>
            </a:r>
            <a:r>
              <a:rPr kumimoji="1" lang="ja-JP" altLang="en-US" dirty="0" smtClean="0">
                <a:latin typeface="+mn-ea"/>
              </a:rPr>
              <a:t>タクシーの台数が少ないため･･･</a:t>
            </a:r>
            <a:r>
              <a:rPr kumimoji="1" lang="en-US" altLang="ja-JP" dirty="0" smtClean="0">
                <a:latin typeface="+mn-ea"/>
              </a:rPr>
              <a:t>3</a:t>
            </a:r>
            <a:r>
              <a:rPr kumimoji="1" lang="ja-JP" altLang="en-US" dirty="0" smtClean="0">
                <a:latin typeface="+mn-ea"/>
              </a:rPr>
              <a:t>件</a:t>
            </a:r>
            <a:endParaRPr kumimoji="1" lang="en-US" altLang="ja-JP" dirty="0" smtClean="0">
              <a:latin typeface="+mn-ea"/>
            </a:endParaRPr>
          </a:p>
          <a:p>
            <a:r>
              <a:rPr lang="ja-JP" altLang="en-US" dirty="0">
                <a:latin typeface="+mn-ea"/>
              </a:rPr>
              <a:t>予約</a:t>
            </a:r>
            <a:r>
              <a:rPr lang="ja-JP" altLang="en-US" dirty="0" smtClean="0">
                <a:latin typeface="+mn-ea"/>
              </a:rPr>
              <a:t>が</a:t>
            </a:r>
            <a:r>
              <a:rPr lang="ja-JP" altLang="en-US" dirty="0">
                <a:latin typeface="+mn-ea"/>
              </a:rPr>
              <a:t>埋</a:t>
            </a:r>
            <a:r>
              <a:rPr lang="ja-JP" altLang="en-US" dirty="0" smtClean="0">
                <a:latin typeface="+mn-ea"/>
              </a:rPr>
              <a:t>まっている･･･</a:t>
            </a:r>
            <a:r>
              <a:rPr lang="en-US" altLang="ja-JP" dirty="0" smtClean="0">
                <a:latin typeface="+mn-ea"/>
              </a:rPr>
              <a:t>2</a:t>
            </a:r>
            <a:r>
              <a:rPr lang="ja-JP" altLang="en-US" dirty="0" smtClean="0">
                <a:latin typeface="+mn-ea"/>
              </a:rPr>
              <a:t>件</a:t>
            </a:r>
            <a:endParaRPr lang="en-US" altLang="ja-JP" dirty="0" smtClean="0">
              <a:latin typeface="+mn-ea"/>
            </a:endParaRPr>
          </a:p>
          <a:p>
            <a:r>
              <a:rPr lang="en-US" altLang="ja-JP" dirty="0" smtClean="0">
                <a:latin typeface="+mn-ea"/>
              </a:rPr>
              <a:t>JPN</a:t>
            </a:r>
            <a:r>
              <a:rPr lang="ja-JP" altLang="en-US" dirty="0" smtClean="0">
                <a:latin typeface="+mn-ea"/>
              </a:rPr>
              <a:t>タクシーの存在を</a:t>
            </a:r>
            <a:r>
              <a:rPr lang="ja-JP" altLang="en-US" dirty="0">
                <a:latin typeface="+mn-ea"/>
              </a:rPr>
              <a:t>把握していなかった･･･</a:t>
            </a:r>
            <a:r>
              <a:rPr lang="en-US" altLang="ja-JP" dirty="0">
                <a:latin typeface="+mn-ea"/>
              </a:rPr>
              <a:t>2</a:t>
            </a:r>
            <a:r>
              <a:rPr lang="ja-JP" altLang="en-US" dirty="0" smtClean="0">
                <a:latin typeface="+mn-ea"/>
              </a:rPr>
              <a:t>件</a:t>
            </a:r>
            <a:endParaRPr lang="en-US" altLang="ja-JP" dirty="0" smtClean="0">
              <a:latin typeface="+mn-ea"/>
            </a:endParaRPr>
          </a:p>
          <a:p>
            <a:r>
              <a:rPr lang="ja-JP" altLang="en-US" dirty="0">
                <a:latin typeface="+mn-ea"/>
              </a:rPr>
              <a:t>流しのタクシーをつかまえるように言われた･･･</a:t>
            </a:r>
            <a:r>
              <a:rPr lang="en-US" altLang="ja-JP" dirty="0">
                <a:latin typeface="+mn-ea"/>
              </a:rPr>
              <a:t>1</a:t>
            </a:r>
            <a:r>
              <a:rPr lang="ja-JP" altLang="en-US" dirty="0" smtClean="0">
                <a:latin typeface="+mn-ea"/>
              </a:rPr>
              <a:t>件</a:t>
            </a:r>
            <a:endParaRPr lang="en-US" altLang="ja-JP" dirty="0" smtClean="0">
              <a:latin typeface="+mn-ea"/>
            </a:endParaRPr>
          </a:p>
          <a:p>
            <a:r>
              <a:rPr kumimoji="1" lang="ja-JP" altLang="en-US" dirty="0" smtClean="0">
                <a:latin typeface="+mn-ea"/>
              </a:rPr>
              <a:t>通常のタクシーと同価格での配車は不可。乗車準備にかかる時間も料金が発生する･･･</a:t>
            </a:r>
            <a:r>
              <a:rPr kumimoji="1" lang="en-US" altLang="ja-JP" dirty="0" smtClean="0">
                <a:latin typeface="+mn-ea"/>
              </a:rPr>
              <a:t>1</a:t>
            </a:r>
            <a:r>
              <a:rPr kumimoji="1" lang="ja-JP" altLang="en-US" dirty="0" smtClean="0">
                <a:latin typeface="+mn-ea"/>
              </a:rPr>
              <a:t>件</a:t>
            </a:r>
            <a:endParaRPr kumimoji="1" lang="en-US" altLang="ja-JP" dirty="0" smtClean="0">
              <a:latin typeface="+mn-ea"/>
            </a:endParaRPr>
          </a:p>
          <a:p>
            <a:r>
              <a:rPr lang="ja-JP" altLang="en-US" dirty="0">
                <a:latin typeface="+mn-ea"/>
              </a:rPr>
              <a:t>乗車作業時間を考えると駅前のタクシー乗り場にしても街中にしても場所の確保が</a:t>
            </a:r>
            <a:r>
              <a:rPr lang="ja-JP" altLang="en-US" dirty="0" smtClean="0">
                <a:latin typeface="+mn-ea"/>
              </a:rPr>
              <a:t>難しい･･･</a:t>
            </a:r>
            <a:r>
              <a:rPr lang="en-US" altLang="ja-JP" dirty="0" smtClean="0">
                <a:latin typeface="+mn-ea"/>
              </a:rPr>
              <a:t>1</a:t>
            </a:r>
            <a:r>
              <a:rPr lang="ja-JP" altLang="en-US" dirty="0" smtClean="0">
                <a:latin typeface="+mn-ea"/>
              </a:rPr>
              <a:t>件</a:t>
            </a:r>
            <a:endParaRPr kumimoji="1" lang="en-US" altLang="ja-JP" dirty="0" smtClean="0">
              <a:latin typeface="+mn-ea"/>
            </a:endParaRPr>
          </a:p>
          <a:p>
            <a:r>
              <a:rPr kumimoji="1" lang="ja-JP" altLang="en-US" dirty="0" smtClean="0">
                <a:latin typeface="+mn-ea"/>
              </a:rPr>
              <a:t>スロープを用意していない･･･</a:t>
            </a:r>
            <a:r>
              <a:rPr kumimoji="1" lang="en-US" altLang="ja-JP" dirty="0" smtClean="0">
                <a:latin typeface="+mn-ea"/>
              </a:rPr>
              <a:t>1</a:t>
            </a:r>
            <a:r>
              <a:rPr kumimoji="1" lang="ja-JP" altLang="en-US" dirty="0" smtClean="0">
                <a:latin typeface="+mn-ea"/>
              </a:rPr>
              <a:t>件</a:t>
            </a:r>
            <a:endParaRPr kumimoji="1" lang="en-US" altLang="ja-JP" dirty="0" smtClean="0">
              <a:latin typeface="+mn-ea"/>
            </a:endParaRPr>
          </a:p>
          <a:p>
            <a:r>
              <a:rPr lang="ja-JP" altLang="en-US" dirty="0" smtClean="0">
                <a:latin typeface="+mn-ea"/>
              </a:rPr>
              <a:t>車いす</a:t>
            </a:r>
            <a:r>
              <a:rPr lang="ja-JP" altLang="en-US" dirty="0">
                <a:latin typeface="+mn-ea"/>
              </a:rPr>
              <a:t>利用者</a:t>
            </a:r>
            <a:r>
              <a:rPr lang="ja-JP" altLang="en-US" dirty="0" smtClean="0">
                <a:latin typeface="+mn-ea"/>
              </a:rPr>
              <a:t>が</a:t>
            </a:r>
            <a:r>
              <a:rPr lang="ja-JP" altLang="en-US" dirty="0">
                <a:latin typeface="+mn-ea"/>
              </a:rPr>
              <a:t>乗</a:t>
            </a:r>
            <a:r>
              <a:rPr lang="ja-JP" altLang="en-US" dirty="0" smtClean="0">
                <a:latin typeface="+mn-ea"/>
              </a:rPr>
              <a:t>るということの</a:t>
            </a:r>
            <a:r>
              <a:rPr lang="ja-JP" altLang="en-US" dirty="0">
                <a:latin typeface="+mn-ea"/>
              </a:rPr>
              <a:t>予約</a:t>
            </a:r>
            <a:r>
              <a:rPr lang="ja-JP" altLang="en-US" dirty="0" smtClean="0">
                <a:latin typeface="+mn-ea"/>
              </a:rPr>
              <a:t>は</a:t>
            </a:r>
            <a:r>
              <a:rPr lang="ja-JP" altLang="en-US" dirty="0">
                <a:latin typeface="+mn-ea"/>
              </a:rPr>
              <a:t>受け付</a:t>
            </a:r>
            <a:r>
              <a:rPr lang="ja-JP" altLang="en-US" dirty="0" smtClean="0">
                <a:latin typeface="+mn-ea"/>
              </a:rPr>
              <a:t>けていない･･･</a:t>
            </a:r>
            <a:r>
              <a:rPr lang="en-US" altLang="ja-JP" dirty="0" smtClean="0">
                <a:latin typeface="+mn-ea"/>
              </a:rPr>
              <a:t>1</a:t>
            </a:r>
            <a:r>
              <a:rPr lang="ja-JP" altLang="en-US" dirty="0" smtClean="0">
                <a:latin typeface="+mn-ea"/>
              </a:rPr>
              <a:t>件</a:t>
            </a:r>
            <a:endParaRPr lang="en-US" altLang="ja-JP" dirty="0" smtClean="0">
              <a:latin typeface="+mn-ea"/>
            </a:endParaRPr>
          </a:p>
          <a:p>
            <a:r>
              <a:rPr lang="en-US" altLang="ja-JP" dirty="0">
                <a:latin typeface="+mn-ea"/>
              </a:rPr>
              <a:t>UD</a:t>
            </a:r>
            <a:r>
              <a:rPr lang="ja-JP" altLang="en-US" dirty="0">
                <a:latin typeface="+mn-ea"/>
              </a:rPr>
              <a:t>タクシーがいかに大変か、不可能かを説明</a:t>
            </a:r>
            <a:r>
              <a:rPr lang="ja-JP" altLang="en-US" dirty="0" smtClean="0">
                <a:latin typeface="+mn-ea"/>
              </a:rPr>
              <a:t>された･･･</a:t>
            </a:r>
            <a:r>
              <a:rPr lang="en-US" altLang="ja-JP" dirty="0" smtClean="0">
                <a:latin typeface="+mn-ea"/>
              </a:rPr>
              <a:t>1</a:t>
            </a:r>
            <a:r>
              <a:rPr lang="ja-JP" altLang="en-US" dirty="0" smtClean="0">
                <a:latin typeface="+mn-ea"/>
              </a:rPr>
              <a:t>件</a:t>
            </a:r>
            <a:endParaRPr lang="en-US" altLang="ja-JP" b="1" dirty="0" smtClean="0">
              <a:latin typeface="+mn-ea"/>
            </a:endParaRPr>
          </a:p>
          <a:p>
            <a:r>
              <a:rPr lang="ja-JP" altLang="en-US" dirty="0" smtClean="0">
                <a:latin typeface="+mn-ea"/>
              </a:rPr>
              <a:t>シートベルト</a:t>
            </a:r>
            <a:r>
              <a:rPr lang="ja-JP" altLang="en-US" dirty="0">
                <a:latin typeface="+mn-ea"/>
              </a:rPr>
              <a:t>が</a:t>
            </a:r>
            <a:r>
              <a:rPr lang="ja-JP" altLang="en-US" dirty="0" smtClean="0">
                <a:latin typeface="+mn-ea"/>
              </a:rPr>
              <a:t>出来ないため･･･</a:t>
            </a:r>
            <a:r>
              <a:rPr lang="en-US" altLang="ja-JP" dirty="0" smtClean="0">
                <a:latin typeface="+mn-ea"/>
              </a:rPr>
              <a:t>1</a:t>
            </a:r>
            <a:r>
              <a:rPr lang="ja-JP" altLang="en-US" dirty="0" smtClean="0">
                <a:latin typeface="+mn-ea"/>
              </a:rPr>
              <a:t>件</a:t>
            </a:r>
            <a:endParaRPr lang="en-US" altLang="ja-JP" dirty="0" smtClean="0">
              <a:latin typeface="+mn-ea"/>
            </a:endParaRPr>
          </a:p>
        </p:txBody>
      </p:sp>
    </p:spTree>
    <p:extLst>
      <p:ext uri="{BB962C8B-B14F-4D97-AF65-F5344CB8AC3E}">
        <p14:creationId xmlns:p14="http://schemas.microsoft.com/office/powerpoint/2010/main" val="1641717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58240" y="247650"/>
            <a:ext cx="9875520" cy="1076325"/>
          </a:xfrm>
        </p:spPr>
        <p:txBody>
          <a:bodyPr/>
          <a:lstStyle/>
          <a:p>
            <a:r>
              <a:rPr kumimoji="1" lang="ja-JP" altLang="en-US" dirty="0" smtClean="0">
                <a:latin typeface="+mj-ea"/>
              </a:rPr>
              <a:t>接遇についての満足度</a:t>
            </a:r>
            <a:endParaRPr kumimoji="1" lang="ja-JP" altLang="en-US" dirty="0">
              <a:latin typeface="+mj-ea"/>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541108401"/>
              </p:ext>
            </p:extLst>
          </p:nvPr>
        </p:nvGraphicFramePr>
        <p:xfrm>
          <a:off x="476250" y="1333500"/>
          <a:ext cx="11239499" cy="3552825"/>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p:cNvSpPr txBox="1"/>
          <p:nvPr/>
        </p:nvSpPr>
        <p:spPr>
          <a:xfrm>
            <a:off x="552450" y="4972050"/>
            <a:ext cx="11087100" cy="1384995"/>
          </a:xfrm>
          <a:prstGeom prst="rect">
            <a:avLst/>
          </a:prstGeom>
          <a:noFill/>
          <a:ln>
            <a:solidFill>
              <a:schemeClr val="tx1"/>
            </a:solidFill>
          </a:ln>
        </p:spPr>
        <p:txBody>
          <a:bodyPr wrap="square" rtlCol="0">
            <a:spAutoFit/>
          </a:bodyPr>
          <a:lstStyle/>
          <a:p>
            <a:r>
              <a:rPr kumimoji="1" lang="ja-JP" altLang="en-US" sz="1400" dirty="0" smtClean="0"/>
              <a:t>悪かった接遇の具体事例：</a:t>
            </a:r>
            <a:endParaRPr kumimoji="1" lang="en-US" altLang="ja-JP" sz="1400" dirty="0" smtClean="0"/>
          </a:p>
          <a:p>
            <a:r>
              <a:rPr kumimoji="1" lang="ja-JP" altLang="en-US" sz="1400" dirty="0" smtClean="0"/>
              <a:t>・車いすで</a:t>
            </a:r>
            <a:r>
              <a:rPr kumimoji="1" lang="ja-JP" altLang="en-US" sz="1400" dirty="0"/>
              <a:t>タクシーに乗り降りする時、スロープを準備したり片付けたりする時間</a:t>
            </a:r>
            <a:r>
              <a:rPr kumimoji="1" lang="ja-JP" altLang="en-US" sz="1400" dirty="0" smtClean="0"/>
              <a:t>まで運賃</a:t>
            </a:r>
            <a:r>
              <a:rPr kumimoji="1" lang="ja-JP" altLang="en-US" sz="1400" dirty="0"/>
              <a:t>と</a:t>
            </a:r>
            <a:r>
              <a:rPr kumimoji="1" lang="ja-JP" altLang="en-US" sz="1400" dirty="0" smtClean="0"/>
              <a:t>して</a:t>
            </a:r>
            <a:r>
              <a:rPr kumimoji="1" lang="ja-JP" altLang="en-US" sz="1400" dirty="0"/>
              <a:t>請求</a:t>
            </a:r>
            <a:r>
              <a:rPr kumimoji="1" lang="ja-JP" altLang="en-US" sz="1400" dirty="0" smtClean="0"/>
              <a:t>された</a:t>
            </a:r>
            <a:r>
              <a:rPr kumimoji="1" lang="en-US" altLang="ja-JP" sz="1400" dirty="0" smtClean="0"/>
              <a:t>…2</a:t>
            </a:r>
            <a:r>
              <a:rPr kumimoji="1" lang="ja-JP" altLang="en-US" sz="1400" dirty="0" smtClean="0"/>
              <a:t>件</a:t>
            </a:r>
            <a:endParaRPr kumimoji="1" lang="en-US" altLang="ja-JP" sz="1400" dirty="0" smtClean="0"/>
          </a:p>
          <a:p>
            <a:r>
              <a:rPr kumimoji="1" lang="ja-JP" altLang="en-US" sz="1400" dirty="0" smtClean="0"/>
              <a:t>・ドライバーが受けた研修はビデオを見ただけだった</a:t>
            </a:r>
            <a:r>
              <a:rPr kumimoji="1" lang="en-US" altLang="ja-JP" sz="1400" dirty="0" smtClean="0"/>
              <a:t>…2</a:t>
            </a:r>
            <a:r>
              <a:rPr kumimoji="1" lang="ja-JP" altLang="en-US" sz="1400" dirty="0" smtClean="0"/>
              <a:t>件</a:t>
            </a:r>
            <a:endParaRPr kumimoji="1" lang="en-US" altLang="ja-JP" sz="1400" dirty="0" smtClean="0"/>
          </a:p>
          <a:p>
            <a:r>
              <a:rPr kumimoji="1" lang="ja-JP" altLang="en-US" sz="1400" dirty="0" smtClean="0"/>
              <a:t>・ドライバーは研修自体を受けていなかった</a:t>
            </a:r>
            <a:r>
              <a:rPr kumimoji="1" lang="en-US" altLang="ja-JP" sz="1400" dirty="0" smtClean="0"/>
              <a:t>…2</a:t>
            </a:r>
            <a:r>
              <a:rPr kumimoji="1" lang="ja-JP" altLang="en-US" sz="1400" dirty="0" smtClean="0"/>
              <a:t>件</a:t>
            </a:r>
            <a:endParaRPr kumimoji="1" lang="en-US" altLang="ja-JP" sz="1400" dirty="0" smtClean="0"/>
          </a:p>
          <a:p>
            <a:r>
              <a:rPr kumimoji="1" lang="ja-JP" altLang="en-US" sz="1400" dirty="0"/>
              <a:t>・スロープを</a:t>
            </a:r>
            <a:r>
              <a:rPr kumimoji="1" lang="en-US" altLang="ja-JP" sz="1400" dirty="0"/>
              <a:t>2</a:t>
            </a:r>
            <a:r>
              <a:rPr kumimoji="1" lang="ja-JP" altLang="en-US" sz="1400" dirty="0"/>
              <a:t>枚組み合わせるのが</a:t>
            </a:r>
            <a:r>
              <a:rPr kumimoji="1" lang="ja-JP" altLang="en-US" sz="1400" dirty="0" smtClean="0"/>
              <a:t>難しいと言われ、</a:t>
            </a:r>
            <a:r>
              <a:rPr kumimoji="1" lang="en-US" altLang="ja-JP" sz="1400" dirty="0"/>
              <a:t>1</a:t>
            </a:r>
            <a:r>
              <a:rPr kumimoji="1" lang="ja-JP" altLang="en-US" sz="1400" dirty="0"/>
              <a:t>枚で乗車できる場所まで移動させられた</a:t>
            </a:r>
            <a:r>
              <a:rPr kumimoji="1" lang="en-US" altLang="ja-JP" sz="1400" dirty="0"/>
              <a:t>…1</a:t>
            </a:r>
            <a:r>
              <a:rPr kumimoji="1" lang="ja-JP" altLang="en-US" sz="1400" dirty="0"/>
              <a:t>件</a:t>
            </a:r>
            <a:endParaRPr kumimoji="1" lang="en-US" altLang="ja-JP" sz="1400" dirty="0"/>
          </a:p>
          <a:p>
            <a:r>
              <a:rPr kumimoji="1" lang="ja-JP" altLang="en-US" sz="1400" dirty="0"/>
              <a:t>・車いすに乗っている本人を無視して同伴者だけに話しかけていた</a:t>
            </a:r>
            <a:r>
              <a:rPr kumimoji="1" lang="en-US" altLang="ja-JP" sz="1400" dirty="0"/>
              <a:t>…1</a:t>
            </a:r>
            <a:r>
              <a:rPr kumimoji="1" lang="ja-JP" altLang="en-US" sz="1400" dirty="0" smtClean="0"/>
              <a:t>件</a:t>
            </a:r>
            <a:endParaRPr kumimoji="1" lang="en-US" altLang="ja-JP" sz="1400" dirty="0"/>
          </a:p>
        </p:txBody>
      </p:sp>
    </p:spTree>
    <p:extLst>
      <p:ext uri="{BB962C8B-B14F-4D97-AF65-F5344CB8AC3E}">
        <p14:creationId xmlns:p14="http://schemas.microsoft.com/office/powerpoint/2010/main" val="587566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77289" y="381000"/>
            <a:ext cx="9875520" cy="1356360"/>
          </a:xfrm>
        </p:spPr>
        <p:txBody>
          <a:bodyPr/>
          <a:lstStyle/>
          <a:p>
            <a:r>
              <a:rPr lang="ja-JP" altLang="en-US" dirty="0"/>
              <a:t>スロープの設置等の</a:t>
            </a:r>
            <a:r>
              <a:rPr lang="ja-JP" altLang="en-US" dirty="0" smtClean="0"/>
              <a:t>準備の的確さ</a:t>
            </a:r>
            <a:endParaRPr kumimoji="1" lang="ja-JP" altLang="en-US" dirty="0"/>
          </a:p>
        </p:txBody>
      </p:sp>
      <p:sp>
        <p:nvSpPr>
          <p:cNvPr id="5" name="コンテンツ プレースホルダー 2"/>
          <p:cNvSpPr>
            <a:spLocks noGrp="1"/>
          </p:cNvSpPr>
          <p:nvPr>
            <p:ph idx="1"/>
          </p:nvPr>
        </p:nvSpPr>
        <p:spPr>
          <a:xfrm>
            <a:off x="646375" y="2095500"/>
            <a:ext cx="10937349" cy="4495800"/>
          </a:xfrm>
        </p:spPr>
        <p:txBody>
          <a:bodyPr>
            <a:normAutofit fontScale="92500" lnSpcReduction="10000"/>
          </a:bodyPr>
          <a:lstStyle/>
          <a:p>
            <a:r>
              <a:rPr lang="ja-JP" altLang="en-US" sz="2400" dirty="0">
                <a:latin typeface="+mn-ea"/>
              </a:rPr>
              <a:t>的確</a:t>
            </a:r>
            <a:r>
              <a:rPr lang="ja-JP" altLang="en-US" sz="2400" dirty="0" smtClean="0">
                <a:latin typeface="+mn-ea"/>
              </a:rPr>
              <a:t>だった</a:t>
            </a:r>
            <a:r>
              <a:rPr kumimoji="1" lang="ja-JP" altLang="en-US" sz="2400" dirty="0" smtClean="0">
                <a:latin typeface="+mn-ea"/>
              </a:rPr>
              <a:t>･･･</a:t>
            </a:r>
            <a:r>
              <a:rPr lang="en-US" altLang="ja-JP" sz="2400" dirty="0" smtClean="0">
                <a:latin typeface="+mn-ea"/>
              </a:rPr>
              <a:t>13</a:t>
            </a:r>
            <a:r>
              <a:rPr kumimoji="1" lang="ja-JP" altLang="en-US" sz="2400" dirty="0" smtClean="0">
                <a:latin typeface="+mn-ea"/>
              </a:rPr>
              <a:t>件</a:t>
            </a:r>
            <a:endParaRPr kumimoji="1" lang="en-US" altLang="ja-JP" sz="2400" dirty="0" smtClean="0">
              <a:latin typeface="+mn-ea"/>
            </a:endParaRPr>
          </a:p>
          <a:p>
            <a:r>
              <a:rPr lang="ja-JP" altLang="en-US" sz="2400" dirty="0"/>
              <a:t>マニュアルを見ながらやった、苦労していた、慣れていなかった</a:t>
            </a:r>
            <a:r>
              <a:rPr kumimoji="1" lang="ja-JP" altLang="en-US" sz="2400" dirty="0" smtClean="0">
                <a:latin typeface="+mn-ea"/>
              </a:rPr>
              <a:t>･･･</a:t>
            </a:r>
            <a:r>
              <a:rPr lang="en-US" altLang="ja-JP" sz="2400" dirty="0" smtClean="0">
                <a:latin typeface="+mn-ea"/>
              </a:rPr>
              <a:t>12</a:t>
            </a:r>
            <a:r>
              <a:rPr kumimoji="1" lang="ja-JP" altLang="en-US" sz="2400" dirty="0" smtClean="0">
                <a:latin typeface="+mn-ea"/>
              </a:rPr>
              <a:t>件</a:t>
            </a:r>
            <a:endParaRPr kumimoji="1" lang="en-US" altLang="ja-JP" sz="2400" dirty="0" smtClean="0">
              <a:latin typeface="+mn-ea"/>
            </a:endParaRPr>
          </a:p>
          <a:p>
            <a:r>
              <a:rPr lang="ja-JP" altLang="en-US" sz="2400" dirty="0"/>
              <a:t>スロープの設置は的確だったが、他の作業を忘れていた</a:t>
            </a:r>
            <a:r>
              <a:rPr lang="ja-JP" altLang="en-US" sz="2400" dirty="0" smtClean="0">
                <a:latin typeface="+mn-ea"/>
              </a:rPr>
              <a:t>･･･</a:t>
            </a:r>
            <a:r>
              <a:rPr lang="en-US" altLang="ja-JP" sz="2400" dirty="0" smtClean="0">
                <a:latin typeface="+mn-ea"/>
              </a:rPr>
              <a:t>3</a:t>
            </a:r>
            <a:r>
              <a:rPr lang="ja-JP" altLang="en-US" sz="2400" dirty="0" smtClean="0">
                <a:latin typeface="+mn-ea"/>
              </a:rPr>
              <a:t>件</a:t>
            </a:r>
            <a:endParaRPr lang="en-US" altLang="ja-JP" sz="2400" dirty="0" smtClean="0">
              <a:latin typeface="+mn-ea"/>
            </a:endParaRPr>
          </a:p>
          <a:p>
            <a:r>
              <a:rPr lang="ja-JP" altLang="en-US" sz="2400" dirty="0"/>
              <a:t>予約をしたら予め準備しておいてくれた</a:t>
            </a:r>
            <a:r>
              <a:rPr lang="ja-JP" altLang="en-US" sz="2400" dirty="0" smtClean="0">
                <a:latin typeface="+mn-ea"/>
              </a:rPr>
              <a:t>･</a:t>
            </a:r>
            <a:r>
              <a:rPr lang="ja-JP" altLang="en-US" sz="2400" dirty="0">
                <a:latin typeface="+mn-ea"/>
              </a:rPr>
              <a:t>･</a:t>
            </a:r>
            <a:r>
              <a:rPr lang="ja-JP" altLang="en-US" sz="2400" dirty="0" smtClean="0">
                <a:latin typeface="+mn-ea"/>
              </a:rPr>
              <a:t>･</a:t>
            </a:r>
            <a:r>
              <a:rPr lang="en-US" altLang="ja-JP" sz="2400" dirty="0" smtClean="0">
                <a:latin typeface="+mn-ea"/>
              </a:rPr>
              <a:t>2</a:t>
            </a:r>
            <a:r>
              <a:rPr lang="ja-JP" altLang="en-US" sz="2400" dirty="0" smtClean="0">
                <a:latin typeface="+mn-ea"/>
              </a:rPr>
              <a:t>件</a:t>
            </a:r>
            <a:endParaRPr lang="en-US" altLang="ja-JP" sz="2400" dirty="0" smtClean="0">
              <a:latin typeface="+mn-ea"/>
            </a:endParaRPr>
          </a:p>
          <a:p>
            <a:r>
              <a:rPr lang="ja-JP" altLang="en-US" sz="2400" dirty="0"/>
              <a:t>スロープを設置せずにドライバーの介助で車いすのまま乗車した</a:t>
            </a:r>
            <a:r>
              <a:rPr kumimoji="1" lang="ja-JP" altLang="en-US" sz="2400" dirty="0" smtClean="0">
                <a:latin typeface="+mn-ea"/>
              </a:rPr>
              <a:t>･･･</a:t>
            </a:r>
            <a:r>
              <a:rPr kumimoji="1" lang="en-US" altLang="ja-JP" sz="2400" dirty="0" smtClean="0">
                <a:latin typeface="+mn-ea"/>
              </a:rPr>
              <a:t>1</a:t>
            </a:r>
            <a:r>
              <a:rPr kumimoji="1" lang="ja-JP" altLang="en-US" sz="2400" dirty="0" smtClean="0">
                <a:latin typeface="+mn-ea"/>
              </a:rPr>
              <a:t>件</a:t>
            </a:r>
            <a:endParaRPr kumimoji="1" lang="en-US" altLang="ja-JP" sz="2400" dirty="0" smtClean="0">
              <a:latin typeface="+mn-ea"/>
            </a:endParaRPr>
          </a:p>
          <a:p>
            <a:r>
              <a:rPr lang="ja-JP" altLang="en-US" sz="2400" dirty="0"/>
              <a:t>スロープを設置せずに車いすから降りて乗車した</a:t>
            </a:r>
            <a:r>
              <a:rPr lang="ja-JP" altLang="en-US" sz="2400" dirty="0" smtClean="0">
                <a:latin typeface="+mn-ea"/>
              </a:rPr>
              <a:t>･･･</a:t>
            </a:r>
            <a:r>
              <a:rPr lang="en-US" altLang="ja-JP" sz="2400" dirty="0" smtClean="0">
                <a:latin typeface="+mn-ea"/>
              </a:rPr>
              <a:t>1</a:t>
            </a:r>
            <a:r>
              <a:rPr lang="ja-JP" altLang="en-US" sz="2400" dirty="0" smtClean="0">
                <a:latin typeface="+mn-ea"/>
              </a:rPr>
              <a:t>件</a:t>
            </a:r>
            <a:endParaRPr kumimoji="1" lang="en-US" altLang="ja-JP" sz="2400" dirty="0" smtClean="0">
              <a:latin typeface="+mn-ea"/>
            </a:endParaRPr>
          </a:p>
          <a:p>
            <a:r>
              <a:rPr lang="ja-JP" altLang="en-US" sz="2400" dirty="0"/>
              <a:t>ドライバーは準備</a:t>
            </a:r>
            <a:r>
              <a:rPr lang="ja-JP" altLang="en-US" sz="2400"/>
              <a:t>して</a:t>
            </a:r>
            <a:r>
              <a:rPr lang="ja-JP" altLang="en-US" sz="2400" smtClean="0"/>
              <a:t>くれず、車</a:t>
            </a:r>
            <a:r>
              <a:rPr lang="ja-JP" altLang="en-US" sz="2400" dirty="0" smtClean="0"/>
              <a:t>いすの本人と介助者だけで</a:t>
            </a:r>
            <a:r>
              <a:rPr lang="ja-JP" altLang="en-US" sz="2400" dirty="0"/>
              <a:t>乗った</a:t>
            </a:r>
            <a:r>
              <a:rPr kumimoji="1" lang="ja-JP" altLang="en-US" sz="2400" dirty="0" smtClean="0">
                <a:latin typeface="+mn-ea"/>
              </a:rPr>
              <a:t>･･･</a:t>
            </a:r>
            <a:r>
              <a:rPr kumimoji="1" lang="en-US" altLang="ja-JP" sz="2400" dirty="0" smtClean="0">
                <a:latin typeface="+mn-ea"/>
              </a:rPr>
              <a:t>1</a:t>
            </a:r>
            <a:r>
              <a:rPr kumimoji="1" lang="ja-JP" altLang="en-US" sz="2400" dirty="0" smtClean="0">
                <a:latin typeface="+mn-ea"/>
              </a:rPr>
              <a:t>件</a:t>
            </a:r>
            <a:endParaRPr kumimoji="1" lang="en-US" altLang="ja-JP" sz="2400" dirty="0" smtClean="0">
              <a:latin typeface="+mn-ea"/>
            </a:endParaRPr>
          </a:p>
          <a:p>
            <a:r>
              <a:rPr lang="ja-JP" altLang="en-US" sz="2400" dirty="0"/>
              <a:t>スロープの設置ができず、乗車しなかった</a:t>
            </a:r>
            <a:r>
              <a:rPr lang="ja-JP" altLang="en-US" sz="2400" dirty="0" smtClean="0">
                <a:latin typeface="+mn-ea"/>
              </a:rPr>
              <a:t>･･･</a:t>
            </a:r>
            <a:r>
              <a:rPr lang="en-US" altLang="ja-JP" sz="2400" dirty="0" smtClean="0">
                <a:latin typeface="+mn-ea"/>
              </a:rPr>
              <a:t>1</a:t>
            </a:r>
            <a:r>
              <a:rPr lang="ja-JP" altLang="en-US" sz="2400" dirty="0" smtClean="0">
                <a:latin typeface="+mn-ea"/>
              </a:rPr>
              <a:t>件</a:t>
            </a:r>
            <a:endParaRPr lang="en-US" altLang="ja-JP" sz="2400" dirty="0" smtClean="0">
              <a:latin typeface="+mn-ea"/>
            </a:endParaRPr>
          </a:p>
          <a:p>
            <a:r>
              <a:rPr lang="ja-JP" altLang="en-US" sz="2400" dirty="0">
                <a:latin typeface="+mn-ea"/>
              </a:rPr>
              <a:t>京都</a:t>
            </a:r>
            <a:r>
              <a:rPr lang="ja-JP" altLang="en-US" sz="2400" dirty="0" smtClean="0">
                <a:latin typeface="+mn-ea"/>
              </a:rPr>
              <a:t>駅前のタクシー乗り場では係員や別のタクシー会社の乗務員と思われる</a:t>
            </a:r>
            <a:r>
              <a:rPr lang="en-US" altLang="ja-JP" sz="2400" dirty="0" smtClean="0">
                <a:latin typeface="+mn-ea"/>
              </a:rPr>
              <a:t>2</a:t>
            </a:r>
            <a:r>
              <a:rPr lang="ja-JP" altLang="en-US" sz="2400" dirty="0" err="1" smtClean="0">
                <a:latin typeface="+mn-ea"/>
              </a:rPr>
              <a:t>、</a:t>
            </a:r>
            <a:r>
              <a:rPr lang="en-US" altLang="ja-JP" sz="2400" dirty="0" smtClean="0">
                <a:latin typeface="+mn-ea"/>
              </a:rPr>
              <a:t>3</a:t>
            </a:r>
            <a:r>
              <a:rPr lang="ja-JP" altLang="en-US" sz="2400" dirty="0" smtClean="0">
                <a:latin typeface="+mn-ea"/>
              </a:rPr>
              <a:t>名が手伝</a:t>
            </a:r>
            <a:r>
              <a:rPr lang="ja-JP" altLang="en-US" sz="2400" dirty="0">
                <a:latin typeface="+mn-ea"/>
              </a:rPr>
              <a:t>うことになっており</a:t>
            </a:r>
            <a:r>
              <a:rPr lang="ja-JP" altLang="en-US" sz="2400" dirty="0" smtClean="0">
                <a:latin typeface="+mn-ea"/>
              </a:rPr>
              <a:t>、手伝う人々は慣れていた・・・</a:t>
            </a:r>
            <a:r>
              <a:rPr lang="en-US" altLang="ja-JP" sz="2400" dirty="0" smtClean="0">
                <a:latin typeface="+mn-ea"/>
              </a:rPr>
              <a:t>1</a:t>
            </a:r>
            <a:r>
              <a:rPr lang="ja-JP" altLang="en-US" sz="2400" dirty="0" smtClean="0">
                <a:latin typeface="+mn-ea"/>
              </a:rPr>
              <a:t>件</a:t>
            </a:r>
            <a:endParaRPr lang="en-US" altLang="ja-JP" sz="2400" dirty="0" smtClean="0">
              <a:latin typeface="+mn-ea"/>
            </a:endParaRPr>
          </a:p>
        </p:txBody>
      </p:sp>
    </p:spTree>
    <p:extLst>
      <p:ext uri="{BB962C8B-B14F-4D97-AF65-F5344CB8AC3E}">
        <p14:creationId xmlns:p14="http://schemas.microsoft.com/office/powerpoint/2010/main" val="437191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0351" y="247650"/>
            <a:ext cx="9875520" cy="1356360"/>
          </a:xfrm>
        </p:spPr>
        <p:txBody>
          <a:bodyPr/>
          <a:lstStyle/>
          <a:p>
            <a:r>
              <a:rPr kumimoji="1" lang="ja-JP" altLang="en-US" dirty="0" smtClean="0"/>
              <a:t>乗車にかかった時間</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249341451"/>
              </p:ext>
            </p:extLst>
          </p:nvPr>
        </p:nvGraphicFramePr>
        <p:xfrm>
          <a:off x="514350" y="1604010"/>
          <a:ext cx="11087100" cy="4491990"/>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p:cNvSpPr txBox="1"/>
          <p:nvPr/>
        </p:nvSpPr>
        <p:spPr>
          <a:xfrm>
            <a:off x="2926273" y="5683418"/>
            <a:ext cx="6776214" cy="1015663"/>
          </a:xfrm>
          <a:prstGeom prst="rect">
            <a:avLst/>
          </a:prstGeom>
          <a:noFill/>
        </p:spPr>
        <p:txBody>
          <a:bodyPr wrap="none" rtlCol="0">
            <a:spAutoFit/>
          </a:bodyPr>
          <a:lstStyle/>
          <a:p>
            <a:r>
              <a:rPr kumimoji="1" lang="ja-JP" altLang="en-US" sz="4400" dirty="0" smtClean="0">
                <a:solidFill>
                  <a:srgbClr val="C00000"/>
                </a:solidFill>
                <a:latin typeface="+mn-ea"/>
              </a:rPr>
              <a:t>平均乗車時間･･･</a:t>
            </a:r>
            <a:r>
              <a:rPr kumimoji="1" lang="en-US" altLang="ja-JP" sz="6000" dirty="0" smtClean="0">
                <a:solidFill>
                  <a:srgbClr val="C00000"/>
                </a:solidFill>
                <a:latin typeface="Arial Black" panose="020B0A04020102020204" pitchFamily="34" charset="0"/>
              </a:rPr>
              <a:t>12.8</a:t>
            </a:r>
            <a:r>
              <a:rPr kumimoji="1" lang="ja-JP" altLang="en-US" sz="4400" dirty="0" smtClean="0">
                <a:solidFill>
                  <a:srgbClr val="C00000"/>
                </a:solidFill>
                <a:latin typeface="+mn-ea"/>
              </a:rPr>
              <a:t>分</a:t>
            </a:r>
            <a:endParaRPr kumimoji="1" lang="ja-JP" altLang="en-US" sz="4400" dirty="0">
              <a:solidFill>
                <a:srgbClr val="C00000"/>
              </a:solidFill>
              <a:latin typeface="+mn-ea"/>
            </a:endParaRPr>
          </a:p>
        </p:txBody>
      </p:sp>
    </p:spTree>
    <p:extLst>
      <p:ext uri="{BB962C8B-B14F-4D97-AF65-F5344CB8AC3E}">
        <p14:creationId xmlns:p14="http://schemas.microsoft.com/office/powerpoint/2010/main" val="3588337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0351" y="247650"/>
            <a:ext cx="9875520" cy="1356360"/>
          </a:xfrm>
        </p:spPr>
        <p:txBody>
          <a:bodyPr/>
          <a:lstStyle/>
          <a:p>
            <a:r>
              <a:rPr kumimoji="1" lang="ja-JP" altLang="en-US" dirty="0" smtClean="0"/>
              <a:t>ドライバーの車いす利用者対応経験</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673403630"/>
              </p:ext>
            </p:extLst>
          </p:nvPr>
        </p:nvGraphicFramePr>
        <p:xfrm>
          <a:off x="858411" y="2000250"/>
          <a:ext cx="10439399" cy="3886202"/>
        </p:xfrm>
        <a:graphic>
          <a:graphicData uri="http://schemas.openxmlformats.org/drawingml/2006/table">
            <a:tbl>
              <a:tblPr firstRow="1" bandRow="1">
                <a:tableStyleId>{93296810-A885-4BE3-A3E7-6D5BEEA58F35}</a:tableStyleId>
              </a:tblPr>
              <a:tblGrid>
                <a:gridCol w="2990850">
                  <a:extLst>
                    <a:ext uri="{9D8B030D-6E8A-4147-A177-3AD203B41FA5}">
                      <a16:colId xmlns:a16="http://schemas.microsoft.com/office/drawing/2014/main" val="3039535316"/>
                    </a:ext>
                  </a:extLst>
                </a:gridCol>
                <a:gridCol w="3771900">
                  <a:extLst>
                    <a:ext uri="{9D8B030D-6E8A-4147-A177-3AD203B41FA5}">
                      <a16:colId xmlns:a16="http://schemas.microsoft.com/office/drawing/2014/main" val="409189139"/>
                    </a:ext>
                  </a:extLst>
                </a:gridCol>
                <a:gridCol w="3676649">
                  <a:extLst>
                    <a:ext uri="{9D8B030D-6E8A-4147-A177-3AD203B41FA5}">
                      <a16:colId xmlns:a16="http://schemas.microsoft.com/office/drawing/2014/main" val="80908171"/>
                    </a:ext>
                  </a:extLst>
                </a:gridCol>
              </a:tblGrid>
              <a:tr h="718102">
                <a:tc>
                  <a:txBody>
                    <a:bodyPr/>
                    <a:lstStyle/>
                    <a:p>
                      <a:pPr algn="ctr"/>
                      <a:r>
                        <a:rPr kumimoji="1" lang="ja-JP" altLang="en-US" sz="2400" dirty="0" smtClean="0">
                          <a:latin typeface="+mn-ea"/>
                          <a:ea typeface="+mn-ea"/>
                        </a:rPr>
                        <a:t>経験回数</a:t>
                      </a:r>
                      <a:endParaRPr kumimoji="1" lang="ja-JP" altLang="en-US" sz="2400" dirty="0">
                        <a:latin typeface="+mn-ea"/>
                        <a:ea typeface="+mn-ea"/>
                      </a:endParaRPr>
                    </a:p>
                  </a:txBody>
                  <a:tcPr anchor="ctr"/>
                </a:tc>
                <a:tc>
                  <a:txBody>
                    <a:bodyPr/>
                    <a:lstStyle/>
                    <a:p>
                      <a:pPr algn="ctr"/>
                      <a:r>
                        <a:rPr kumimoji="1" lang="ja-JP" altLang="en-US" sz="2400" dirty="0" smtClean="0">
                          <a:latin typeface="+mn-ea"/>
                          <a:ea typeface="+mn-ea"/>
                        </a:rPr>
                        <a:t>トヨタ</a:t>
                      </a:r>
                      <a:r>
                        <a:rPr kumimoji="1" lang="en-US" altLang="ja-JP" sz="2400" dirty="0" smtClean="0">
                          <a:latin typeface="+mn-ea"/>
                          <a:ea typeface="+mn-ea"/>
                        </a:rPr>
                        <a:t>JPN</a:t>
                      </a:r>
                      <a:r>
                        <a:rPr kumimoji="1" lang="ja-JP" altLang="en-US" sz="2400" dirty="0" smtClean="0">
                          <a:latin typeface="+mn-ea"/>
                          <a:ea typeface="+mn-ea"/>
                        </a:rPr>
                        <a:t>タクシー</a:t>
                      </a:r>
                      <a:endParaRPr kumimoji="1" lang="ja-JP" altLang="en-US" sz="2400" dirty="0">
                        <a:latin typeface="+mn-ea"/>
                        <a:ea typeface="+mn-ea"/>
                      </a:endParaRPr>
                    </a:p>
                  </a:txBody>
                  <a:tcPr anchor="ctr"/>
                </a:tc>
                <a:tc>
                  <a:txBody>
                    <a:bodyPr/>
                    <a:lstStyle/>
                    <a:p>
                      <a:pPr algn="ctr"/>
                      <a:r>
                        <a:rPr kumimoji="1" lang="ja-JP" altLang="en-US" sz="2400" dirty="0" smtClean="0">
                          <a:latin typeface="+mn-ea"/>
                          <a:ea typeface="+mn-ea"/>
                        </a:rPr>
                        <a:t>日産</a:t>
                      </a:r>
                      <a:r>
                        <a:rPr kumimoji="1" lang="en-US" altLang="ja-JP" sz="2400" dirty="0" smtClean="0">
                          <a:latin typeface="+mn-ea"/>
                          <a:ea typeface="+mn-ea"/>
                        </a:rPr>
                        <a:t>NV200</a:t>
                      </a:r>
                      <a:endParaRPr kumimoji="1" lang="ja-JP" altLang="en-US" sz="2400" dirty="0">
                        <a:latin typeface="+mn-ea"/>
                        <a:ea typeface="+mn-ea"/>
                      </a:endParaRPr>
                    </a:p>
                  </a:txBody>
                  <a:tcPr anchor="ctr"/>
                </a:tc>
                <a:extLst>
                  <a:ext uri="{0D108BD9-81ED-4DB2-BD59-A6C34878D82A}">
                    <a16:rowId xmlns:a16="http://schemas.microsoft.com/office/drawing/2014/main" val="171889972"/>
                  </a:ext>
                </a:extLst>
              </a:tr>
              <a:tr h="633620">
                <a:tc>
                  <a:txBody>
                    <a:bodyPr/>
                    <a:lstStyle/>
                    <a:p>
                      <a:pPr algn="ctr"/>
                      <a:r>
                        <a:rPr kumimoji="1" lang="ja-JP" altLang="en-US" sz="2400" dirty="0" smtClean="0">
                          <a:latin typeface="+mn-ea"/>
                          <a:ea typeface="+mn-ea"/>
                        </a:rPr>
                        <a:t>初めて</a:t>
                      </a:r>
                      <a:endParaRPr kumimoji="1" lang="ja-JP" altLang="en-US" sz="2400" dirty="0">
                        <a:latin typeface="+mn-ea"/>
                        <a:ea typeface="+mn-ea"/>
                      </a:endParaRPr>
                    </a:p>
                  </a:txBody>
                  <a:tcPr anchor="ctr"/>
                </a:tc>
                <a:tc>
                  <a:txBody>
                    <a:bodyPr/>
                    <a:lstStyle/>
                    <a:p>
                      <a:pPr algn="ctr"/>
                      <a:r>
                        <a:rPr kumimoji="1" lang="en-US" altLang="ja-JP" sz="2400" dirty="0" smtClean="0">
                          <a:latin typeface="+mn-ea"/>
                          <a:ea typeface="+mn-ea"/>
                        </a:rPr>
                        <a:t>10</a:t>
                      </a:r>
                      <a:endParaRPr kumimoji="1" lang="ja-JP" altLang="en-US" sz="2400" dirty="0">
                        <a:latin typeface="+mn-ea"/>
                        <a:ea typeface="+mn-ea"/>
                      </a:endParaRPr>
                    </a:p>
                  </a:txBody>
                  <a:tcPr anchor="ctr"/>
                </a:tc>
                <a:tc>
                  <a:txBody>
                    <a:bodyPr/>
                    <a:lstStyle/>
                    <a:p>
                      <a:pPr algn="ctr"/>
                      <a:r>
                        <a:rPr kumimoji="1" lang="en-US" altLang="ja-JP" sz="2400" dirty="0" smtClean="0">
                          <a:latin typeface="+mn-ea"/>
                          <a:ea typeface="+mn-ea"/>
                        </a:rPr>
                        <a:t>0</a:t>
                      </a:r>
                    </a:p>
                  </a:txBody>
                  <a:tcPr anchor="ctr"/>
                </a:tc>
                <a:extLst>
                  <a:ext uri="{0D108BD9-81ED-4DB2-BD59-A6C34878D82A}">
                    <a16:rowId xmlns:a16="http://schemas.microsoft.com/office/drawing/2014/main" val="1450576223"/>
                  </a:ext>
                </a:extLst>
              </a:tr>
              <a:tr h="633620">
                <a:tc>
                  <a:txBody>
                    <a:bodyPr/>
                    <a:lstStyle/>
                    <a:p>
                      <a:pPr algn="ctr"/>
                      <a:r>
                        <a:rPr kumimoji="1" lang="en-US" altLang="ja-JP" sz="2400" dirty="0" smtClean="0">
                          <a:latin typeface="+mn-ea"/>
                          <a:ea typeface="+mn-ea"/>
                        </a:rPr>
                        <a:t>2</a:t>
                      </a:r>
                      <a:r>
                        <a:rPr kumimoji="1" lang="ja-JP" altLang="en-US" sz="2400" dirty="0" err="1" smtClean="0">
                          <a:latin typeface="+mn-ea"/>
                          <a:ea typeface="+mn-ea"/>
                        </a:rPr>
                        <a:t>、</a:t>
                      </a:r>
                      <a:r>
                        <a:rPr kumimoji="1" lang="en-US" altLang="ja-JP" sz="2400" dirty="0" smtClean="0">
                          <a:latin typeface="+mn-ea"/>
                          <a:ea typeface="+mn-ea"/>
                        </a:rPr>
                        <a:t>3</a:t>
                      </a:r>
                      <a:r>
                        <a:rPr kumimoji="1" lang="ja-JP" altLang="en-US" sz="2400" dirty="0" smtClean="0">
                          <a:latin typeface="+mn-ea"/>
                          <a:ea typeface="+mn-ea"/>
                        </a:rPr>
                        <a:t>回</a:t>
                      </a:r>
                      <a:endParaRPr kumimoji="1" lang="ja-JP" altLang="en-US" sz="2400" dirty="0">
                        <a:latin typeface="+mn-ea"/>
                        <a:ea typeface="+mn-ea"/>
                      </a:endParaRPr>
                    </a:p>
                  </a:txBody>
                  <a:tcPr anchor="ctr"/>
                </a:tc>
                <a:tc>
                  <a:txBody>
                    <a:bodyPr/>
                    <a:lstStyle/>
                    <a:p>
                      <a:pPr algn="ctr"/>
                      <a:r>
                        <a:rPr kumimoji="1" lang="en-US" altLang="ja-JP" sz="2400" dirty="0" smtClean="0">
                          <a:latin typeface="+mn-ea"/>
                          <a:ea typeface="+mn-ea"/>
                        </a:rPr>
                        <a:t>4</a:t>
                      </a:r>
                      <a:endParaRPr kumimoji="1" lang="ja-JP" altLang="en-US" sz="2400" dirty="0">
                        <a:latin typeface="+mn-ea"/>
                        <a:ea typeface="+mn-ea"/>
                      </a:endParaRPr>
                    </a:p>
                  </a:txBody>
                  <a:tcPr anchor="ctr"/>
                </a:tc>
                <a:tc>
                  <a:txBody>
                    <a:bodyPr/>
                    <a:lstStyle/>
                    <a:p>
                      <a:pPr algn="ctr"/>
                      <a:r>
                        <a:rPr kumimoji="1" lang="en-US" altLang="ja-JP" sz="2400" dirty="0" smtClean="0">
                          <a:latin typeface="+mn-ea"/>
                          <a:ea typeface="+mn-ea"/>
                        </a:rPr>
                        <a:t>0</a:t>
                      </a:r>
                      <a:endParaRPr kumimoji="1" lang="ja-JP" altLang="en-US" sz="2400" dirty="0">
                        <a:latin typeface="+mn-ea"/>
                        <a:ea typeface="+mn-ea"/>
                      </a:endParaRPr>
                    </a:p>
                  </a:txBody>
                  <a:tcPr anchor="ctr"/>
                </a:tc>
                <a:extLst>
                  <a:ext uri="{0D108BD9-81ED-4DB2-BD59-A6C34878D82A}">
                    <a16:rowId xmlns:a16="http://schemas.microsoft.com/office/drawing/2014/main" val="1715647611"/>
                  </a:ext>
                </a:extLst>
              </a:tr>
              <a:tr h="633620">
                <a:tc>
                  <a:txBody>
                    <a:bodyPr/>
                    <a:lstStyle/>
                    <a:p>
                      <a:pPr algn="ctr"/>
                      <a:r>
                        <a:rPr kumimoji="1" lang="ja-JP" altLang="en-US" sz="2400" dirty="0" smtClean="0">
                          <a:latin typeface="+mn-ea"/>
                          <a:ea typeface="+mn-ea"/>
                        </a:rPr>
                        <a:t>数回</a:t>
                      </a:r>
                      <a:endParaRPr kumimoji="1" lang="ja-JP" altLang="en-US" sz="2400" dirty="0">
                        <a:latin typeface="+mn-ea"/>
                        <a:ea typeface="+mn-ea"/>
                      </a:endParaRPr>
                    </a:p>
                  </a:txBody>
                  <a:tcPr anchor="ctr"/>
                </a:tc>
                <a:tc>
                  <a:txBody>
                    <a:bodyPr/>
                    <a:lstStyle/>
                    <a:p>
                      <a:pPr algn="ctr"/>
                      <a:r>
                        <a:rPr kumimoji="1" lang="en-US" altLang="ja-JP" sz="2400" dirty="0" smtClean="0">
                          <a:latin typeface="+mn-ea"/>
                          <a:ea typeface="+mn-ea"/>
                        </a:rPr>
                        <a:t>1</a:t>
                      </a:r>
                      <a:endParaRPr kumimoji="1" lang="ja-JP" altLang="en-US" sz="2400" dirty="0">
                        <a:latin typeface="+mn-ea"/>
                        <a:ea typeface="+mn-ea"/>
                      </a:endParaRPr>
                    </a:p>
                  </a:txBody>
                  <a:tcPr anchor="ctr"/>
                </a:tc>
                <a:tc>
                  <a:txBody>
                    <a:bodyPr/>
                    <a:lstStyle/>
                    <a:p>
                      <a:pPr algn="ctr"/>
                      <a:r>
                        <a:rPr kumimoji="1" lang="en-US" altLang="ja-JP" sz="2400" dirty="0" smtClean="0">
                          <a:latin typeface="+mn-ea"/>
                          <a:ea typeface="+mn-ea"/>
                        </a:rPr>
                        <a:t>1</a:t>
                      </a:r>
                      <a:endParaRPr kumimoji="1" lang="ja-JP" altLang="en-US" sz="2400" dirty="0">
                        <a:latin typeface="+mn-ea"/>
                        <a:ea typeface="+mn-ea"/>
                      </a:endParaRPr>
                    </a:p>
                  </a:txBody>
                  <a:tcPr anchor="ctr"/>
                </a:tc>
                <a:extLst>
                  <a:ext uri="{0D108BD9-81ED-4DB2-BD59-A6C34878D82A}">
                    <a16:rowId xmlns:a16="http://schemas.microsoft.com/office/drawing/2014/main" val="3707607442"/>
                  </a:ext>
                </a:extLst>
              </a:tr>
              <a:tr h="633620">
                <a:tc>
                  <a:txBody>
                    <a:bodyPr/>
                    <a:lstStyle/>
                    <a:p>
                      <a:pPr algn="ctr"/>
                      <a:r>
                        <a:rPr kumimoji="1" lang="en-US" altLang="ja-JP" sz="2400" dirty="0" smtClean="0">
                          <a:latin typeface="+mn-ea"/>
                          <a:ea typeface="+mn-ea"/>
                        </a:rPr>
                        <a:t>10</a:t>
                      </a:r>
                      <a:r>
                        <a:rPr kumimoji="1" lang="ja-JP" altLang="en-US" sz="2400" dirty="0" smtClean="0">
                          <a:latin typeface="+mn-ea"/>
                          <a:ea typeface="+mn-ea"/>
                        </a:rPr>
                        <a:t>回以上</a:t>
                      </a:r>
                      <a:endParaRPr kumimoji="1" lang="ja-JP" altLang="en-US" sz="2400" dirty="0">
                        <a:latin typeface="+mn-ea"/>
                        <a:ea typeface="+mn-ea"/>
                      </a:endParaRPr>
                    </a:p>
                  </a:txBody>
                  <a:tcPr anchor="ctr"/>
                </a:tc>
                <a:tc>
                  <a:txBody>
                    <a:bodyPr/>
                    <a:lstStyle/>
                    <a:p>
                      <a:pPr algn="ctr"/>
                      <a:r>
                        <a:rPr kumimoji="1" lang="en-US" altLang="ja-JP" sz="2400" dirty="0" smtClean="0">
                          <a:latin typeface="+mn-ea"/>
                          <a:ea typeface="+mn-ea"/>
                        </a:rPr>
                        <a:t>4</a:t>
                      </a:r>
                      <a:endParaRPr kumimoji="1" lang="ja-JP" altLang="en-US" sz="2400" dirty="0">
                        <a:latin typeface="+mn-ea"/>
                        <a:ea typeface="+mn-ea"/>
                      </a:endParaRPr>
                    </a:p>
                  </a:txBody>
                  <a:tcPr anchor="ctr"/>
                </a:tc>
                <a:tc>
                  <a:txBody>
                    <a:bodyPr/>
                    <a:lstStyle/>
                    <a:p>
                      <a:pPr algn="ctr"/>
                      <a:r>
                        <a:rPr kumimoji="1" lang="en-US" altLang="ja-JP" sz="2400" dirty="0" smtClean="0">
                          <a:latin typeface="+mn-ea"/>
                          <a:ea typeface="+mn-ea"/>
                        </a:rPr>
                        <a:t>1</a:t>
                      </a:r>
                      <a:endParaRPr kumimoji="1" lang="ja-JP" altLang="en-US" sz="2400" dirty="0">
                        <a:latin typeface="+mn-ea"/>
                        <a:ea typeface="+mn-ea"/>
                      </a:endParaRPr>
                    </a:p>
                  </a:txBody>
                  <a:tcPr anchor="ctr"/>
                </a:tc>
                <a:extLst>
                  <a:ext uri="{0D108BD9-81ED-4DB2-BD59-A6C34878D82A}">
                    <a16:rowId xmlns:a16="http://schemas.microsoft.com/office/drawing/2014/main" val="2512846325"/>
                  </a:ext>
                </a:extLst>
              </a:tr>
              <a:tr h="633620">
                <a:tc>
                  <a:txBody>
                    <a:bodyPr/>
                    <a:lstStyle/>
                    <a:p>
                      <a:pPr algn="ctr"/>
                      <a:r>
                        <a:rPr kumimoji="1" lang="ja-JP" altLang="en-US" sz="2400" dirty="0" smtClean="0">
                          <a:latin typeface="+mn-ea"/>
                          <a:ea typeface="+mn-ea"/>
                        </a:rPr>
                        <a:t>不明</a:t>
                      </a:r>
                      <a:endParaRPr kumimoji="1" lang="en-US" altLang="ja-JP" sz="2400" dirty="0" smtClean="0">
                        <a:latin typeface="+mn-ea"/>
                        <a:ea typeface="+mn-ea"/>
                      </a:endParaRPr>
                    </a:p>
                  </a:txBody>
                  <a:tcPr anchor="ctr"/>
                </a:tc>
                <a:tc>
                  <a:txBody>
                    <a:bodyPr/>
                    <a:lstStyle/>
                    <a:p>
                      <a:pPr algn="ctr"/>
                      <a:r>
                        <a:rPr kumimoji="1" lang="en-US" altLang="ja-JP" sz="2400" dirty="0" smtClean="0">
                          <a:latin typeface="+mn-ea"/>
                          <a:ea typeface="+mn-ea"/>
                        </a:rPr>
                        <a:t>6</a:t>
                      </a:r>
                      <a:endParaRPr kumimoji="1" lang="ja-JP" altLang="en-US" sz="2400" dirty="0">
                        <a:latin typeface="+mn-ea"/>
                        <a:ea typeface="+mn-ea"/>
                      </a:endParaRPr>
                    </a:p>
                  </a:txBody>
                  <a:tcPr anchor="ctr"/>
                </a:tc>
                <a:tc>
                  <a:txBody>
                    <a:bodyPr/>
                    <a:lstStyle/>
                    <a:p>
                      <a:pPr algn="ctr"/>
                      <a:r>
                        <a:rPr kumimoji="1" lang="en-US" altLang="ja-JP" sz="2400" dirty="0" smtClean="0">
                          <a:latin typeface="+mn-ea"/>
                          <a:ea typeface="+mn-ea"/>
                        </a:rPr>
                        <a:t>4</a:t>
                      </a:r>
                      <a:endParaRPr kumimoji="1" lang="ja-JP" altLang="en-US" sz="2400" dirty="0">
                        <a:latin typeface="+mn-ea"/>
                        <a:ea typeface="+mn-ea"/>
                      </a:endParaRPr>
                    </a:p>
                  </a:txBody>
                  <a:tcPr anchor="ctr"/>
                </a:tc>
                <a:extLst>
                  <a:ext uri="{0D108BD9-81ED-4DB2-BD59-A6C34878D82A}">
                    <a16:rowId xmlns:a16="http://schemas.microsoft.com/office/drawing/2014/main" val="878394293"/>
                  </a:ext>
                </a:extLst>
              </a:tr>
            </a:tbl>
          </a:graphicData>
        </a:graphic>
      </p:graphicFrame>
    </p:spTree>
    <p:extLst>
      <p:ext uri="{BB962C8B-B14F-4D97-AF65-F5344CB8AC3E}">
        <p14:creationId xmlns:p14="http://schemas.microsoft.com/office/powerpoint/2010/main" val="5921151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43000" y="1623060"/>
            <a:ext cx="9872871" cy="4472940"/>
          </a:xfrm>
        </p:spPr>
        <p:txBody>
          <a:bodyPr/>
          <a:lstStyle/>
          <a:p>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733138843"/>
              </p:ext>
            </p:extLst>
          </p:nvPr>
        </p:nvGraphicFramePr>
        <p:xfrm>
          <a:off x="171449" y="161925"/>
          <a:ext cx="11868151" cy="6475203"/>
        </p:xfrm>
        <a:graphic>
          <a:graphicData uri="http://schemas.openxmlformats.org/drawingml/2006/table">
            <a:tbl>
              <a:tblPr firstRow="1" bandRow="1">
                <a:tableStyleId>{21E4AEA4-8DFA-4A89-87EB-49C32662AFE0}</a:tableStyleId>
              </a:tblPr>
              <a:tblGrid>
                <a:gridCol w="1433027">
                  <a:extLst>
                    <a:ext uri="{9D8B030D-6E8A-4147-A177-3AD203B41FA5}">
                      <a16:colId xmlns:a16="http://schemas.microsoft.com/office/drawing/2014/main" val="3131756426"/>
                    </a:ext>
                  </a:extLst>
                </a:gridCol>
                <a:gridCol w="10435124">
                  <a:extLst>
                    <a:ext uri="{9D8B030D-6E8A-4147-A177-3AD203B41FA5}">
                      <a16:colId xmlns:a16="http://schemas.microsoft.com/office/drawing/2014/main" val="3568220459"/>
                    </a:ext>
                  </a:extLst>
                </a:gridCol>
              </a:tblGrid>
              <a:tr h="409575">
                <a:tc>
                  <a:txBody>
                    <a:bodyPr/>
                    <a:lstStyle/>
                    <a:p>
                      <a:pPr algn="ctr"/>
                      <a:endParaRPr kumimoji="1" lang="ja-JP" altLang="en-US" dirty="0">
                        <a:latin typeface="+mn-ea"/>
                        <a:ea typeface="+mn-ea"/>
                      </a:endParaRPr>
                    </a:p>
                  </a:txBody>
                  <a:tcPr anchor="ctr"/>
                </a:tc>
                <a:tc>
                  <a:txBody>
                    <a:bodyPr/>
                    <a:lstStyle/>
                    <a:p>
                      <a:pPr algn="ctr"/>
                      <a:r>
                        <a:rPr kumimoji="1" lang="ja-JP" altLang="en-US" dirty="0" smtClean="0">
                          <a:latin typeface="+mn-ea"/>
                          <a:ea typeface="+mn-ea"/>
                        </a:rPr>
                        <a:t>車両の構造で改善して欲しい点（トヨタ</a:t>
                      </a:r>
                      <a:r>
                        <a:rPr kumimoji="1" lang="en-US" altLang="ja-JP" dirty="0" smtClean="0">
                          <a:latin typeface="+mn-ea"/>
                          <a:ea typeface="+mn-ea"/>
                        </a:rPr>
                        <a:t>JPN</a:t>
                      </a:r>
                      <a:r>
                        <a:rPr kumimoji="1" lang="ja-JP" altLang="en-US" dirty="0" smtClean="0">
                          <a:latin typeface="+mn-ea"/>
                          <a:ea typeface="+mn-ea"/>
                        </a:rPr>
                        <a:t>タクシー）</a:t>
                      </a:r>
                      <a:endParaRPr kumimoji="1" lang="ja-JP" altLang="en-US" dirty="0">
                        <a:latin typeface="+mn-ea"/>
                        <a:ea typeface="+mn-ea"/>
                      </a:endParaRPr>
                    </a:p>
                  </a:txBody>
                  <a:tcPr anchor="ctr"/>
                </a:tc>
                <a:extLst>
                  <a:ext uri="{0D108BD9-81ED-4DB2-BD59-A6C34878D82A}">
                    <a16:rowId xmlns:a16="http://schemas.microsoft.com/office/drawing/2014/main" val="298505421"/>
                  </a:ext>
                </a:extLst>
              </a:tr>
              <a:tr h="16249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スロープ</a:t>
                      </a:r>
                      <a:endParaRPr kumimoji="1" lang="en-US" altLang="ja-JP" sz="1200" dirty="0" smtClean="0"/>
                    </a:p>
                  </a:txBody>
                  <a:tcPr anchor="ctr"/>
                </a:tc>
                <a:tc>
                  <a:txBody>
                    <a:bodyPr/>
                    <a:lstStyle/>
                    <a:p>
                      <a:pPr marL="0" indent="0" algn="l">
                        <a:buFontTx/>
                        <a:buNone/>
                      </a:pPr>
                      <a:r>
                        <a:rPr kumimoji="1" lang="ja-JP" altLang="en-US" sz="1100" dirty="0" smtClean="0">
                          <a:latin typeface="+mn-ea"/>
                          <a:ea typeface="+mn-ea"/>
                        </a:rPr>
                        <a:t>・横出しではなく後ろに出す形にしてほしい。</a:t>
                      </a:r>
                      <a:endParaRPr kumimoji="1" lang="en-US" altLang="ja-JP" sz="1100" dirty="0" smtClean="0">
                        <a:latin typeface="+mn-ea"/>
                        <a:ea typeface="+mn-ea"/>
                      </a:endParaRPr>
                    </a:p>
                    <a:p>
                      <a:pPr marL="0" indent="0" algn="l">
                        <a:buFontTx/>
                        <a:buNone/>
                      </a:pPr>
                      <a:r>
                        <a:rPr kumimoji="1" lang="ja-JP" altLang="en-US" sz="1100" dirty="0" smtClean="0">
                          <a:latin typeface="+mn-ea"/>
                          <a:ea typeface="+mn-ea"/>
                        </a:rPr>
                        <a:t>・</a:t>
                      </a:r>
                      <a:r>
                        <a:rPr kumimoji="1" lang="en-US" altLang="ja-JP" sz="1100" dirty="0" smtClean="0">
                          <a:latin typeface="+mn-ea"/>
                          <a:ea typeface="+mn-ea"/>
                        </a:rPr>
                        <a:t>1</a:t>
                      </a:r>
                      <a:r>
                        <a:rPr kumimoji="1" lang="ja-JP" altLang="en-US" sz="1100" dirty="0" err="1" smtClean="0">
                          <a:latin typeface="+mn-ea"/>
                          <a:ea typeface="+mn-ea"/>
                        </a:rPr>
                        <a:t>つの</a:t>
                      </a:r>
                      <a:r>
                        <a:rPr kumimoji="1" lang="ja-JP" altLang="en-US" sz="1100" dirty="0" smtClean="0">
                          <a:latin typeface="+mn-ea"/>
                          <a:ea typeface="+mn-ea"/>
                        </a:rPr>
                        <a:t>スロープを路面の状態などに合わせて、</a:t>
                      </a:r>
                      <a:r>
                        <a:rPr kumimoji="1" lang="en-US" altLang="ja-JP" sz="1100" dirty="0" smtClean="0">
                          <a:latin typeface="+mn-ea"/>
                          <a:ea typeface="+mn-ea"/>
                        </a:rPr>
                        <a:t>2</a:t>
                      </a:r>
                      <a:r>
                        <a:rPr kumimoji="1" lang="ja-JP" altLang="en-US" sz="1100" dirty="0" err="1" smtClean="0">
                          <a:latin typeface="+mn-ea"/>
                          <a:ea typeface="+mn-ea"/>
                        </a:rPr>
                        <a:t>つに</a:t>
                      </a:r>
                      <a:r>
                        <a:rPr kumimoji="1" lang="ja-JP" altLang="en-US" sz="1100" dirty="0" smtClean="0">
                          <a:latin typeface="+mn-ea"/>
                          <a:ea typeface="+mn-ea"/>
                        </a:rPr>
                        <a:t>つなぎ合わせたりするだけでもかなりの時間が必要。</a:t>
                      </a:r>
                      <a:endParaRPr kumimoji="1" lang="en-US" altLang="ja-JP" sz="1100" dirty="0" smtClean="0">
                        <a:latin typeface="+mn-ea"/>
                        <a:ea typeface="+mn-ea"/>
                      </a:endParaRPr>
                    </a:p>
                    <a:p>
                      <a:pPr marL="0" indent="0" algn="l">
                        <a:buFontTx/>
                        <a:buNone/>
                      </a:pPr>
                      <a:r>
                        <a:rPr kumimoji="1" lang="ja-JP" altLang="en-US" sz="1100" dirty="0" smtClean="0">
                          <a:latin typeface="+mn-ea"/>
                          <a:ea typeface="+mn-ea"/>
                        </a:rPr>
                        <a:t>・スロープの強度が頼りなさそうで不安。</a:t>
                      </a:r>
                      <a:endParaRPr kumimoji="1" lang="en-US" altLang="ja-JP" sz="1100" dirty="0" smtClean="0">
                        <a:latin typeface="+mn-ea"/>
                        <a:ea typeface="+mn-ea"/>
                      </a:endParaRPr>
                    </a:p>
                    <a:p>
                      <a:pPr marL="0" indent="0" algn="l">
                        <a:buFontTx/>
                        <a:buNone/>
                      </a:pPr>
                      <a:r>
                        <a:rPr kumimoji="1" lang="ja-JP" altLang="en-US" sz="1100" dirty="0" smtClean="0">
                          <a:latin typeface="+mn-ea"/>
                          <a:ea typeface="+mn-ea"/>
                        </a:rPr>
                        <a:t>・スロープをもっとシンプルなつくりにしてほしい。</a:t>
                      </a:r>
                      <a:endParaRPr kumimoji="1" lang="en-US" altLang="ja-JP" sz="1100" dirty="0" smtClean="0">
                        <a:latin typeface="+mn-ea"/>
                        <a:ea typeface="+mn-ea"/>
                      </a:endParaRPr>
                    </a:p>
                    <a:p>
                      <a:pPr marL="0" indent="0" algn="l">
                        <a:buFontTx/>
                        <a:buNone/>
                      </a:pPr>
                      <a:r>
                        <a:rPr kumimoji="1" lang="ja-JP" altLang="en-US" sz="1100" dirty="0" smtClean="0">
                          <a:latin typeface="+mn-ea"/>
                          <a:ea typeface="+mn-ea"/>
                        </a:rPr>
                        <a:t>・全体的に工程が多いのでもう少し簡略化してほしい。</a:t>
                      </a:r>
                      <a:endParaRPr kumimoji="1" lang="en-US" altLang="ja-JP" sz="1100" dirty="0" smtClean="0">
                        <a:latin typeface="+mn-ea"/>
                        <a:ea typeface="+mn-ea"/>
                      </a:endParaRPr>
                    </a:p>
                    <a:p>
                      <a:pPr marL="0" indent="0" algn="l">
                        <a:buFontTx/>
                        <a:buNone/>
                      </a:pPr>
                      <a:r>
                        <a:rPr kumimoji="1" lang="ja-JP" altLang="en-US" sz="1100" dirty="0" smtClean="0">
                          <a:latin typeface="+mn-ea"/>
                          <a:ea typeface="+mn-ea"/>
                        </a:rPr>
                        <a:t>・引き出しタイプにできるとスピードが上がる。</a:t>
                      </a:r>
                      <a:endParaRPr kumimoji="1" lang="en-US" altLang="ja-JP" sz="1100" dirty="0" smtClean="0">
                        <a:latin typeface="+mn-ea"/>
                        <a:ea typeface="+mn-ea"/>
                      </a:endParaRPr>
                    </a:p>
                    <a:p>
                      <a:pPr marL="0" indent="0" algn="l">
                        <a:buFontTx/>
                        <a:buNone/>
                      </a:pPr>
                      <a:r>
                        <a:rPr kumimoji="1" lang="ja-JP" altLang="en-US" sz="1100" dirty="0" smtClean="0">
                          <a:latin typeface="+mn-ea"/>
                          <a:ea typeface="+mn-ea"/>
                        </a:rPr>
                        <a:t>・スロープの設置に時間がかかるため、最新の公共交通機関のバスに採用されている反転式のスロープにして作業時間を短縮してほしい。</a:t>
                      </a:r>
                      <a:endParaRPr kumimoji="1" lang="en-US" altLang="ja-JP" sz="1100" dirty="0" smtClean="0">
                        <a:latin typeface="+mn-ea"/>
                        <a:ea typeface="+mn-ea"/>
                      </a:endParaRPr>
                    </a:p>
                    <a:p>
                      <a:pPr marL="0" indent="0" algn="l">
                        <a:buFontTx/>
                        <a:buNone/>
                      </a:pPr>
                      <a:r>
                        <a:rPr kumimoji="1" lang="ja-JP" altLang="en-US" sz="1100" dirty="0" smtClean="0">
                          <a:latin typeface="+mn-ea"/>
                          <a:ea typeface="+mn-ea"/>
                        </a:rPr>
                        <a:t>・スロープ</a:t>
                      </a:r>
                      <a:r>
                        <a:rPr kumimoji="1" lang="en-US" altLang="ja-JP" sz="1100" dirty="0" smtClean="0">
                          <a:latin typeface="+mn-ea"/>
                          <a:ea typeface="+mn-ea"/>
                        </a:rPr>
                        <a:t>2</a:t>
                      </a:r>
                      <a:r>
                        <a:rPr kumimoji="1" lang="ja-JP" altLang="en-US" sz="1100" dirty="0" smtClean="0">
                          <a:latin typeface="+mn-ea"/>
                          <a:ea typeface="+mn-ea"/>
                        </a:rPr>
                        <a:t>枚使いの場合、つなぎ目が外れそうな感じがして怖いと、設置する係の人が言っていた。</a:t>
                      </a:r>
                      <a:endParaRPr kumimoji="1" lang="en-US" altLang="ja-JP" sz="1100" dirty="0" smtClean="0">
                        <a:latin typeface="+mn-ea"/>
                        <a:ea typeface="+mn-ea"/>
                      </a:endParaRPr>
                    </a:p>
                    <a:p>
                      <a:pPr marL="0" indent="0" algn="l">
                        <a:buFontTx/>
                        <a:buNone/>
                      </a:pPr>
                      <a:r>
                        <a:rPr kumimoji="1" lang="ja-JP" altLang="en-US" sz="1100" dirty="0" smtClean="0">
                          <a:latin typeface="+mn-ea"/>
                          <a:ea typeface="+mn-ea"/>
                        </a:rPr>
                        <a:t>・スロープは</a:t>
                      </a:r>
                      <a:r>
                        <a:rPr kumimoji="1" lang="en-US" altLang="ja-JP" sz="1100" dirty="0" smtClean="0">
                          <a:latin typeface="+mn-ea"/>
                          <a:ea typeface="+mn-ea"/>
                        </a:rPr>
                        <a:t>2</a:t>
                      </a:r>
                      <a:r>
                        <a:rPr kumimoji="1" lang="ja-JP" altLang="en-US" sz="1100" dirty="0" smtClean="0">
                          <a:latin typeface="+mn-ea"/>
                          <a:ea typeface="+mn-ea"/>
                        </a:rPr>
                        <a:t>枚別々の板を連結させるのではなく、</a:t>
                      </a:r>
                      <a:r>
                        <a:rPr kumimoji="1" lang="en-US" altLang="ja-JP" sz="1100" dirty="0" smtClean="0">
                          <a:latin typeface="+mn-ea"/>
                          <a:ea typeface="+mn-ea"/>
                        </a:rPr>
                        <a:t>1</a:t>
                      </a:r>
                      <a:r>
                        <a:rPr kumimoji="1" lang="ja-JP" altLang="en-US" sz="1100" dirty="0" smtClean="0">
                          <a:latin typeface="+mn-ea"/>
                          <a:ea typeface="+mn-ea"/>
                        </a:rPr>
                        <a:t>枚もので伸縮できる物の方が良いのでは。</a:t>
                      </a:r>
                      <a:endParaRPr kumimoji="1" lang="en-US" altLang="ja-JP" sz="1100" dirty="0" smtClean="0">
                        <a:latin typeface="+mn-ea"/>
                        <a:ea typeface="+mn-ea"/>
                      </a:endParaRPr>
                    </a:p>
                  </a:txBody>
                  <a:tcPr anchor="ctr"/>
                </a:tc>
                <a:extLst>
                  <a:ext uri="{0D108BD9-81ED-4DB2-BD59-A6C34878D82A}">
                    <a16:rowId xmlns:a16="http://schemas.microsoft.com/office/drawing/2014/main" val="2675635685"/>
                  </a:ext>
                </a:extLst>
              </a:tr>
              <a:tr h="9144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smtClean="0"/>
                        <a:t>固定方法</a:t>
                      </a:r>
                      <a:endParaRPr lang="en-US" altLang="ja-JP" sz="1200" dirty="0" smtClean="0"/>
                    </a:p>
                  </a:txBody>
                  <a:tcPr anchor="ctr"/>
                </a:tc>
                <a:tc>
                  <a:txBody>
                    <a:bodyPr/>
                    <a:lstStyle/>
                    <a:p>
                      <a:pPr algn="l"/>
                      <a:r>
                        <a:rPr kumimoji="1" lang="ja-JP" altLang="en-US" sz="1100" dirty="0" smtClean="0">
                          <a:latin typeface="+mn-ea"/>
                          <a:ea typeface="+mn-ea"/>
                        </a:rPr>
                        <a:t>・電動でなくても引き出す方式やノンステップバスのように固定はピン一つで良い。</a:t>
                      </a:r>
                      <a:endParaRPr kumimoji="1" lang="en-US" altLang="ja-JP" sz="1100" dirty="0" smtClean="0">
                        <a:latin typeface="+mn-ea"/>
                        <a:ea typeface="+mn-ea"/>
                      </a:endParaRPr>
                    </a:p>
                    <a:p>
                      <a:pPr algn="l"/>
                      <a:r>
                        <a:rPr kumimoji="1" lang="ja-JP" altLang="en-US" sz="1100" dirty="0" smtClean="0">
                          <a:latin typeface="+mn-ea"/>
                          <a:ea typeface="+mn-ea"/>
                        </a:rPr>
                        <a:t>・タイヤの固定器具があればより安心して乗れると感じた。</a:t>
                      </a:r>
                      <a:endParaRPr kumimoji="1" lang="en-US" altLang="ja-JP" sz="1100" dirty="0" smtClean="0">
                        <a:latin typeface="+mn-ea"/>
                        <a:ea typeface="+mn-ea"/>
                      </a:endParaRPr>
                    </a:p>
                    <a:p>
                      <a:pPr algn="l"/>
                      <a:r>
                        <a:rPr kumimoji="1" lang="ja-JP" altLang="en-US" sz="1100" dirty="0" smtClean="0">
                          <a:latin typeface="+mn-ea"/>
                          <a:ea typeface="+mn-ea"/>
                        </a:rPr>
                        <a:t>・車に付いてるのを引っぱってボタン</a:t>
                      </a:r>
                      <a:r>
                        <a:rPr kumimoji="1" lang="en-US" altLang="ja-JP" sz="1100" dirty="0" smtClean="0">
                          <a:latin typeface="+mn-ea"/>
                          <a:ea typeface="+mn-ea"/>
                        </a:rPr>
                        <a:t>1</a:t>
                      </a:r>
                      <a:r>
                        <a:rPr kumimoji="1" lang="ja-JP" altLang="en-US" sz="1100" dirty="0" err="1" smtClean="0">
                          <a:latin typeface="+mn-ea"/>
                          <a:ea typeface="+mn-ea"/>
                        </a:rPr>
                        <a:t>つで</a:t>
                      </a:r>
                      <a:r>
                        <a:rPr kumimoji="1" lang="ja-JP" altLang="en-US" sz="1100" dirty="0" smtClean="0">
                          <a:latin typeface="+mn-ea"/>
                          <a:ea typeface="+mn-ea"/>
                        </a:rPr>
                        <a:t>固定がラク。</a:t>
                      </a:r>
                      <a:endParaRPr kumimoji="1" lang="en-US" altLang="ja-JP" sz="1100" dirty="0" smtClean="0">
                        <a:latin typeface="+mn-ea"/>
                        <a:ea typeface="+mn-ea"/>
                      </a:endParaRPr>
                    </a:p>
                    <a:p>
                      <a:pPr algn="l"/>
                      <a:r>
                        <a:rPr kumimoji="1" lang="ja-JP" altLang="en-US" sz="1100" dirty="0" smtClean="0">
                          <a:latin typeface="+mn-ea"/>
                          <a:ea typeface="+mn-ea"/>
                        </a:rPr>
                        <a:t>・車いす固定の仕方が難しい。いちから固定ベルトの設置で時間がかかりすぎる。</a:t>
                      </a:r>
                      <a:endParaRPr kumimoji="1" lang="ja-JP" altLang="en-US" sz="1100" dirty="0">
                        <a:latin typeface="+mn-ea"/>
                        <a:ea typeface="+mn-ea"/>
                      </a:endParaRPr>
                    </a:p>
                  </a:txBody>
                  <a:tcPr anchor="ctr"/>
                </a:tc>
                <a:extLst>
                  <a:ext uri="{0D108BD9-81ED-4DB2-BD59-A6C34878D82A}">
                    <a16:rowId xmlns:a16="http://schemas.microsoft.com/office/drawing/2014/main" val="416035996"/>
                  </a:ext>
                </a:extLst>
              </a:tr>
              <a:tr h="23088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室内の広さ</a:t>
                      </a:r>
                      <a:endParaRPr kumimoji="1" lang="en-US" altLang="ja-JP" sz="1200" dirty="0" smtClean="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・もうちょっと全長が長ければどこも引っかからず乗れる。</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・現金の受け皿や後部座席のカバー等いろいろ引っかけてしまい、はずしてしまった。</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・車いすを中で無理やり回転させなければならず、車いすの泥除けが変形してしまった。</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・横乗りしかできない。</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・ストレッチャーは乗れない。もう少し広く。</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・ハンドル型車椅子や大き目の電動車椅子は使えそうにない。</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a:t>
                      </a:r>
                      <a:r>
                        <a:rPr kumimoji="1" lang="en-US" altLang="ja-JP" sz="1100" dirty="0" smtClean="0">
                          <a:latin typeface="+mn-ea"/>
                          <a:ea typeface="+mn-ea"/>
                        </a:rPr>
                        <a:t>6</a:t>
                      </a:r>
                      <a:r>
                        <a:rPr kumimoji="1" lang="ja-JP" altLang="en-US" sz="1100" dirty="0" smtClean="0">
                          <a:latin typeface="+mn-ea"/>
                          <a:ea typeface="+mn-ea"/>
                        </a:rPr>
                        <a:t>輪の電動車いすでは車内での回転が大変。</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・車内で車いすの向きを変えるには狭すぎる。運転席を前に出しても車いす回転が難しい。</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・手動にして介助してもらっても運転手席に足先がぶつかるため、回転をしやすいスペースが欲しい。</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・車椅子の人が利用する場合、本人以外に</a:t>
                      </a:r>
                      <a:r>
                        <a:rPr kumimoji="1" lang="en-US" altLang="ja-JP" sz="1100" dirty="0" smtClean="0">
                          <a:latin typeface="+mn-ea"/>
                          <a:ea typeface="+mn-ea"/>
                        </a:rPr>
                        <a:t>1</a:t>
                      </a:r>
                      <a:r>
                        <a:rPr kumimoji="1" lang="ja-JP" altLang="en-US" sz="1100" dirty="0" smtClean="0">
                          <a:latin typeface="+mn-ea"/>
                          <a:ea typeface="+mn-ea"/>
                        </a:rPr>
                        <a:t>人しか乗車できないため、みんなで移動することが困難でコストがかかってしまう点が残念。</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・車椅子１台＋介助者１名しか乗れないのは家族で使えない。</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・狭くて使いにくくて</a:t>
                      </a:r>
                      <a:r>
                        <a:rPr kumimoji="1" lang="en-US" altLang="ja-JP" sz="1100" dirty="0" smtClean="0">
                          <a:latin typeface="+mn-ea"/>
                          <a:ea typeface="+mn-ea"/>
                        </a:rPr>
                        <a:t>UD(</a:t>
                      </a:r>
                      <a:r>
                        <a:rPr kumimoji="1" lang="ja-JP" altLang="en-US" sz="1100" dirty="0" smtClean="0">
                          <a:latin typeface="+mn-ea"/>
                          <a:ea typeface="+mn-ea"/>
                        </a:rPr>
                        <a:t>ユニバーサルデザイン）と呼ぶにふさわしくない。</a:t>
                      </a:r>
                      <a:endParaRPr kumimoji="1" lang="en-US" altLang="ja-JP" sz="11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・入口ドア開口部の高さが低く頭を打ったので、少なくとも</a:t>
                      </a:r>
                      <a:r>
                        <a:rPr kumimoji="1" lang="en-US" altLang="ja-JP" sz="1100" dirty="0" smtClean="0">
                          <a:latin typeface="+mn-ea"/>
                          <a:ea typeface="+mn-ea"/>
                        </a:rPr>
                        <a:t>1350mm</a:t>
                      </a:r>
                      <a:r>
                        <a:rPr kumimoji="1" lang="ja-JP" altLang="en-US" sz="1100" dirty="0" smtClean="0">
                          <a:latin typeface="+mn-ea"/>
                          <a:ea typeface="+mn-ea"/>
                        </a:rPr>
                        <a:t>程度確保してほしい。</a:t>
                      </a:r>
                      <a:endParaRPr kumimoji="1" lang="en-US" altLang="ja-JP" sz="1100" dirty="0" smtClean="0">
                        <a:latin typeface="+mn-ea"/>
                        <a:ea typeface="+mn-ea"/>
                      </a:endParaRPr>
                    </a:p>
                  </a:txBody>
                  <a:tcPr anchor="ctr"/>
                </a:tc>
                <a:extLst>
                  <a:ext uri="{0D108BD9-81ED-4DB2-BD59-A6C34878D82A}">
                    <a16:rowId xmlns:a16="http://schemas.microsoft.com/office/drawing/2014/main" val="3546314555"/>
                  </a:ext>
                </a:extLst>
              </a:tr>
              <a:tr h="5641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室内の高さ</a:t>
                      </a:r>
                      <a:endParaRPr kumimoji="1" lang="en-US" altLang="ja-JP" sz="1200" dirty="0" smtClean="0"/>
                    </a:p>
                  </a:txBody>
                  <a:tcPr anchor="ctr"/>
                </a:tc>
                <a:tc>
                  <a:txBody>
                    <a:bodyPr/>
                    <a:lstStyle/>
                    <a:p>
                      <a:pPr algn="l"/>
                      <a:r>
                        <a:rPr kumimoji="1" lang="ja-JP" altLang="en-US" sz="1100" dirty="0" smtClean="0">
                          <a:latin typeface="+mn-ea"/>
                          <a:ea typeface="+mn-ea"/>
                        </a:rPr>
                        <a:t>・頭がややぶつかりそうなので、もう少し高くしてもらえると良い。</a:t>
                      </a:r>
                      <a:endParaRPr kumimoji="1" lang="en-US" altLang="ja-JP" sz="1100" dirty="0" smtClean="0">
                        <a:latin typeface="+mn-ea"/>
                        <a:ea typeface="+mn-ea"/>
                      </a:endParaRPr>
                    </a:p>
                    <a:p>
                      <a:pPr algn="l"/>
                      <a:r>
                        <a:rPr kumimoji="1" lang="ja-JP" altLang="en-US" sz="1100" dirty="0" smtClean="0">
                          <a:latin typeface="+mn-ea"/>
                          <a:ea typeface="+mn-ea"/>
                        </a:rPr>
                        <a:t>・目の高さに窓枠と天井があり、車窓からの景色はかがまないとよく見えなかった。</a:t>
                      </a:r>
                      <a:endParaRPr kumimoji="1" lang="ja-JP" altLang="en-US" sz="1100" dirty="0">
                        <a:latin typeface="+mn-ea"/>
                        <a:ea typeface="+mn-ea"/>
                      </a:endParaRPr>
                    </a:p>
                  </a:txBody>
                  <a:tcPr anchor="ctr"/>
                </a:tc>
                <a:extLst>
                  <a:ext uri="{0D108BD9-81ED-4DB2-BD59-A6C34878D82A}">
                    <a16:rowId xmlns:a16="http://schemas.microsoft.com/office/drawing/2014/main" val="1814413312"/>
                  </a:ext>
                </a:extLst>
              </a:tr>
              <a:tr h="3266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smtClean="0"/>
                        <a:t>床面</a:t>
                      </a:r>
                      <a:endParaRPr lang="en-US" altLang="ja-JP" sz="1200" dirty="0" smtClean="0"/>
                    </a:p>
                  </a:txBody>
                  <a:tcPr anchor="ctr"/>
                </a:tc>
                <a:tc>
                  <a:txBody>
                    <a:bodyPr/>
                    <a:lstStyle/>
                    <a:p>
                      <a:pPr algn="l"/>
                      <a:r>
                        <a:rPr kumimoji="1" lang="ja-JP" altLang="en-US" sz="1100" dirty="0" smtClean="0">
                          <a:latin typeface="+mn-ea"/>
                          <a:ea typeface="+mn-ea"/>
                        </a:rPr>
                        <a:t>・床面が回転時にめくれそう。</a:t>
                      </a:r>
                      <a:endParaRPr kumimoji="1" lang="ja-JP" altLang="en-US" sz="1100" dirty="0">
                        <a:latin typeface="+mn-ea"/>
                        <a:ea typeface="+mn-ea"/>
                      </a:endParaRPr>
                    </a:p>
                  </a:txBody>
                  <a:tcPr anchor="ctr"/>
                </a:tc>
                <a:extLst>
                  <a:ext uri="{0D108BD9-81ED-4DB2-BD59-A6C34878D82A}">
                    <a16:rowId xmlns:a16="http://schemas.microsoft.com/office/drawing/2014/main" val="1615988680"/>
                  </a:ext>
                </a:extLst>
              </a:tr>
              <a:tr h="3266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シートベルト</a:t>
                      </a:r>
                      <a:endParaRPr kumimoji="1" lang="en-US" altLang="ja-JP" sz="1200" dirty="0" smtClean="0"/>
                    </a:p>
                  </a:txBody>
                  <a:tcPr anchor="ctr"/>
                </a:tc>
                <a:tc>
                  <a:txBody>
                    <a:bodyPr/>
                    <a:lstStyle/>
                    <a:p>
                      <a:pPr algn="l"/>
                      <a:r>
                        <a:rPr kumimoji="1" lang="ja-JP" altLang="en-US" sz="1100" dirty="0" smtClean="0">
                          <a:latin typeface="+mn-ea"/>
                          <a:ea typeface="+mn-ea"/>
                        </a:rPr>
                        <a:t>・シートベルトの長さが足りず装着できなかった。</a:t>
                      </a:r>
                      <a:endParaRPr kumimoji="1" lang="ja-JP" altLang="en-US" sz="1100" dirty="0">
                        <a:latin typeface="+mn-ea"/>
                        <a:ea typeface="+mn-ea"/>
                      </a:endParaRPr>
                    </a:p>
                  </a:txBody>
                  <a:tcPr anchor="ctr"/>
                </a:tc>
                <a:extLst>
                  <a:ext uri="{0D108BD9-81ED-4DB2-BD59-A6C34878D82A}">
                    <a16:rowId xmlns:a16="http://schemas.microsoft.com/office/drawing/2014/main" val="3723880232"/>
                  </a:ext>
                </a:extLst>
              </a:tr>
            </a:tbl>
          </a:graphicData>
        </a:graphic>
      </p:graphicFrame>
    </p:spTree>
    <p:extLst>
      <p:ext uri="{BB962C8B-B14F-4D97-AF65-F5344CB8AC3E}">
        <p14:creationId xmlns:p14="http://schemas.microsoft.com/office/powerpoint/2010/main" val="38029853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43000" y="1623060"/>
            <a:ext cx="9872871" cy="4472940"/>
          </a:xfrm>
        </p:spPr>
        <p:txBody>
          <a:bodyPr/>
          <a:lstStyle/>
          <a:p>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256482746"/>
              </p:ext>
            </p:extLst>
          </p:nvPr>
        </p:nvGraphicFramePr>
        <p:xfrm>
          <a:off x="247651" y="275771"/>
          <a:ext cx="11715750" cy="6334579"/>
        </p:xfrm>
        <a:graphic>
          <a:graphicData uri="http://schemas.openxmlformats.org/drawingml/2006/table">
            <a:tbl>
              <a:tblPr firstRow="1" bandRow="1">
                <a:tableStyleId>{21E4AEA4-8DFA-4A89-87EB-49C32662AFE0}</a:tableStyleId>
              </a:tblPr>
              <a:tblGrid>
                <a:gridCol w="1892786">
                  <a:extLst>
                    <a:ext uri="{9D8B030D-6E8A-4147-A177-3AD203B41FA5}">
                      <a16:colId xmlns:a16="http://schemas.microsoft.com/office/drawing/2014/main" val="3131756426"/>
                    </a:ext>
                  </a:extLst>
                </a:gridCol>
                <a:gridCol w="9822964">
                  <a:extLst>
                    <a:ext uri="{9D8B030D-6E8A-4147-A177-3AD203B41FA5}">
                      <a16:colId xmlns:a16="http://schemas.microsoft.com/office/drawing/2014/main" val="2804927423"/>
                    </a:ext>
                  </a:extLst>
                </a:gridCol>
              </a:tblGrid>
              <a:tr h="676505">
                <a:tc>
                  <a:txBody>
                    <a:bodyPr/>
                    <a:lstStyle/>
                    <a:p>
                      <a:pPr algn="ctr"/>
                      <a:endParaRPr kumimoji="1" lang="ja-JP" altLang="en-US" dirty="0">
                        <a:latin typeface="+mn-ea"/>
                        <a:ea typeface="+mn-ea"/>
                      </a:endParaRPr>
                    </a:p>
                  </a:txBody>
                  <a:tcPr anchor="ctr"/>
                </a:tc>
                <a:tc>
                  <a:txBody>
                    <a:bodyPr/>
                    <a:lstStyle/>
                    <a:p>
                      <a:pPr algn="ctr"/>
                      <a:r>
                        <a:rPr kumimoji="1" lang="ja-JP" altLang="en-US" dirty="0" smtClean="0">
                          <a:latin typeface="+mn-ea"/>
                          <a:ea typeface="+mn-ea"/>
                        </a:rPr>
                        <a:t>車両の構造で改善して欲しい点（日産</a:t>
                      </a:r>
                      <a:r>
                        <a:rPr kumimoji="1" lang="en-US" altLang="ja-JP" dirty="0" smtClean="0">
                          <a:latin typeface="+mn-ea"/>
                          <a:ea typeface="+mn-ea"/>
                        </a:rPr>
                        <a:t>NV200</a:t>
                      </a:r>
                      <a:r>
                        <a:rPr kumimoji="1" lang="ja-JP" altLang="en-US" dirty="0" smtClean="0">
                          <a:latin typeface="+mn-ea"/>
                          <a:ea typeface="+mn-ea"/>
                        </a:rPr>
                        <a:t>）</a:t>
                      </a:r>
                      <a:endParaRPr kumimoji="1" lang="ja-JP" altLang="en-US" dirty="0">
                        <a:latin typeface="+mn-ea"/>
                        <a:ea typeface="+mn-ea"/>
                      </a:endParaRPr>
                    </a:p>
                  </a:txBody>
                  <a:tcPr anchor="ctr"/>
                </a:tc>
                <a:extLst>
                  <a:ext uri="{0D108BD9-81ED-4DB2-BD59-A6C34878D82A}">
                    <a16:rowId xmlns:a16="http://schemas.microsoft.com/office/drawing/2014/main" val="298505421"/>
                  </a:ext>
                </a:extLst>
              </a:tr>
              <a:tr h="18406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dirty="0" smtClean="0"/>
                        <a:t>固定方法</a:t>
                      </a:r>
                      <a:endParaRPr lang="en-US" altLang="ja-JP" sz="1600" dirty="0" smtClean="0"/>
                    </a:p>
                  </a:txBody>
                  <a:tcPr anchor="ctr"/>
                </a:tc>
                <a:tc>
                  <a:txBody>
                    <a:bodyPr/>
                    <a:lstStyle/>
                    <a:p>
                      <a:pPr algn="l"/>
                      <a:r>
                        <a:rPr kumimoji="1" lang="ja-JP" altLang="en-US" sz="1600" dirty="0" smtClean="0">
                          <a:latin typeface="+mn-ea"/>
                          <a:ea typeface="+mn-ea"/>
                        </a:rPr>
                        <a:t>・車椅子固定を短時間でできる構造にすべき。</a:t>
                      </a:r>
                      <a:endParaRPr kumimoji="1" lang="ja-JP" altLang="en-US" sz="1600" dirty="0">
                        <a:latin typeface="+mn-ea"/>
                        <a:ea typeface="+mn-ea"/>
                      </a:endParaRPr>
                    </a:p>
                  </a:txBody>
                  <a:tcPr anchor="ctr"/>
                </a:tc>
                <a:extLst>
                  <a:ext uri="{0D108BD9-81ED-4DB2-BD59-A6C34878D82A}">
                    <a16:rowId xmlns:a16="http://schemas.microsoft.com/office/drawing/2014/main" val="416035996"/>
                  </a:ext>
                </a:extLst>
              </a:tr>
              <a:tr h="150600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室内の広さ</a:t>
                      </a:r>
                      <a:endParaRPr kumimoji="1" lang="en-US" altLang="ja-JP" sz="1600" dirty="0" smtClean="0"/>
                    </a:p>
                  </a:txBody>
                  <a:tcPr anchor="ctr"/>
                </a:tc>
                <a:tc>
                  <a:txBody>
                    <a:bodyPr/>
                    <a:lstStyle/>
                    <a:p>
                      <a:pPr algn="l"/>
                      <a:r>
                        <a:rPr kumimoji="1" lang="ja-JP" altLang="en-US" sz="1600" dirty="0" smtClean="0">
                          <a:latin typeface="+mn-ea"/>
                          <a:ea typeface="+mn-ea"/>
                        </a:rPr>
                        <a:t>・タイヤ止めの位置が決まっていて、リクライニングを倒してしまうと奥まで入れないので体が窮屈。もう少しタイヤ止めを前にして奥まで入れるようにしてほしい。</a:t>
                      </a:r>
                      <a:endParaRPr kumimoji="1" lang="en-US" altLang="ja-JP" sz="1600" dirty="0" smtClean="0">
                        <a:latin typeface="+mn-ea"/>
                        <a:ea typeface="+mn-ea"/>
                      </a:endParaRPr>
                    </a:p>
                    <a:p>
                      <a:pPr algn="l"/>
                      <a:r>
                        <a:rPr kumimoji="1" lang="ja-JP" altLang="en-US" sz="1600" dirty="0" smtClean="0">
                          <a:latin typeface="+mn-ea"/>
                          <a:ea typeface="+mn-ea"/>
                        </a:rPr>
                        <a:t>・左側の奥行きがもう少し広いと良い。</a:t>
                      </a:r>
                      <a:endParaRPr kumimoji="1" lang="ja-JP" altLang="en-US" sz="1600" dirty="0">
                        <a:latin typeface="+mn-ea"/>
                        <a:ea typeface="+mn-ea"/>
                      </a:endParaRPr>
                    </a:p>
                  </a:txBody>
                  <a:tcPr anchor="ctr"/>
                </a:tc>
                <a:extLst>
                  <a:ext uri="{0D108BD9-81ED-4DB2-BD59-A6C34878D82A}">
                    <a16:rowId xmlns:a16="http://schemas.microsoft.com/office/drawing/2014/main" val="3546314555"/>
                  </a:ext>
                </a:extLst>
              </a:tr>
              <a:tr h="10711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振動</a:t>
                      </a:r>
                      <a:endParaRPr kumimoji="1" lang="en-US" altLang="ja-JP" sz="1600" dirty="0" smtClean="0"/>
                    </a:p>
                  </a:txBody>
                  <a:tcPr anchor="ctr"/>
                </a:tc>
                <a:tc>
                  <a:txBody>
                    <a:bodyPr/>
                    <a:lstStyle/>
                    <a:p>
                      <a:pPr algn="l"/>
                      <a:r>
                        <a:rPr kumimoji="1" lang="ja-JP" altLang="en-US" sz="1600" dirty="0" smtClean="0">
                          <a:latin typeface="+mn-ea"/>
                          <a:ea typeface="+mn-ea"/>
                        </a:rPr>
                        <a:t>・乗用車タイプのワゴンの車いす対応のタクシーであれば、振動は少なく、快適な移動時間ができるようになると思う。</a:t>
                      </a:r>
                      <a:endParaRPr kumimoji="1" lang="ja-JP" altLang="en-US" sz="1600" dirty="0">
                        <a:latin typeface="+mn-ea"/>
                        <a:ea typeface="+mn-ea"/>
                      </a:endParaRPr>
                    </a:p>
                  </a:txBody>
                  <a:tcPr anchor="ctr"/>
                </a:tc>
                <a:extLst>
                  <a:ext uri="{0D108BD9-81ED-4DB2-BD59-A6C34878D82A}">
                    <a16:rowId xmlns:a16="http://schemas.microsoft.com/office/drawing/2014/main" val="2642489350"/>
                  </a:ext>
                </a:extLst>
              </a:tr>
              <a:tr h="6201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dirty="0" smtClean="0"/>
                        <a:t>車内の傾斜</a:t>
                      </a:r>
                      <a:endParaRPr lang="en-US" altLang="ja-JP" sz="1600" dirty="0" smtClean="0"/>
                    </a:p>
                  </a:txBody>
                  <a:tcPr anchor="ctr"/>
                </a:tc>
                <a:tc>
                  <a:txBody>
                    <a:bodyPr/>
                    <a:lstStyle/>
                    <a:p>
                      <a:pPr algn="l"/>
                      <a:r>
                        <a:rPr kumimoji="1" lang="ja-JP" altLang="en-US" sz="1600" dirty="0" smtClean="0">
                          <a:latin typeface="+mn-ea"/>
                          <a:ea typeface="+mn-ea"/>
                        </a:rPr>
                        <a:t>・室内をフラットにして欲しい。</a:t>
                      </a:r>
                      <a:endParaRPr kumimoji="1" lang="ja-JP" altLang="en-US" sz="1600" dirty="0">
                        <a:latin typeface="+mn-ea"/>
                        <a:ea typeface="+mn-ea"/>
                      </a:endParaRPr>
                    </a:p>
                  </a:txBody>
                  <a:tcPr anchor="ctr"/>
                </a:tc>
                <a:extLst>
                  <a:ext uri="{0D108BD9-81ED-4DB2-BD59-A6C34878D82A}">
                    <a16:rowId xmlns:a16="http://schemas.microsoft.com/office/drawing/2014/main" val="140804155"/>
                  </a:ext>
                </a:extLst>
              </a:tr>
              <a:tr h="6201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室内の高さ</a:t>
                      </a:r>
                      <a:endParaRPr kumimoji="1" lang="en-US" altLang="ja-JP" sz="1600" dirty="0" smtClean="0"/>
                    </a:p>
                  </a:txBody>
                  <a:tcPr anchor="ctr"/>
                </a:tc>
                <a:tc>
                  <a:txBody>
                    <a:bodyPr/>
                    <a:lstStyle/>
                    <a:p>
                      <a:pPr algn="l"/>
                      <a:r>
                        <a:rPr kumimoji="1" lang="ja-JP" altLang="en-US" sz="1600" dirty="0" smtClean="0">
                          <a:latin typeface="+mn-ea"/>
                          <a:ea typeface="+mn-ea"/>
                        </a:rPr>
                        <a:t>・頭がややぶつかりそう。</a:t>
                      </a:r>
                      <a:endParaRPr kumimoji="1" lang="ja-JP" altLang="en-US" sz="1600" dirty="0">
                        <a:latin typeface="+mn-ea"/>
                        <a:ea typeface="+mn-ea"/>
                      </a:endParaRPr>
                    </a:p>
                  </a:txBody>
                  <a:tcPr anchor="ctr"/>
                </a:tc>
                <a:extLst>
                  <a:ext uri="{0D108BD9-81ED-4DB2-BD59-A6C34878D82A}">
                    <a16:rowId xmlns:a16="http://schemas.microsoft.com/office/drawing/2014/main" val="1814413312"/>
                  </a:ext>
                </a:extLst>
              </a:tr>
            </a:tbl>
          </a:graphicData>
        </a:graphic>
      </p:graphicFrame>
    </p:spTree>
    <p:extLst>
      <p:ext uri="{BB962C8B-B14F-4D97-AF65-F5344CB8AC3E}">
        <p14:creationId xmlns:p14="http://schemas.microsoft.com/office/powerpoint/2010/main" val="3898398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23950" y="247650"/>
            <a:ext cx="9875520" cy="1085850"/>
          </a:xfrm>
        </p:spPr>
        <p:txBody>
          <a:bodyPr/>
          <a:lstStyle/>
          <a:p>
            <a:r>
              <a:rPr kumimoji="1" lang="ja-JP" altLang="en-US" dirty="0" smtClean="0"/>
              <a:t>目次</a:t>
            </a:r>
            <a:endParaRPr kumimoji="1" lang="ja-JP" altLang="en-US" dirty="0"/>
          </a:p>
        </p:txBody>
      </p:sp>
      <p:sp>
        <p:nvSpPr>
          <p:cNvPr id="3" name="コンテンツ プレースホルダー 2"/>
          <p:cNvSpPr>
            <a:spLocks noGrp="1"/>
          </p:cNvSpPr>
          <p:nvPr>
            <p:ph idx="1"/>
          </p:nvPr>
        </p:nvSpPr>
        <p:spPr>
          <a:xfrm>
            <a:off x="1143000" y="1285875"/>
            <a:ext cx="9872871" cy="5181600"/>
          </a:xfrm>
        </p:spPr>
        <p:txBody>
          <a:bodyPr>
            <a:normAutofit fontScale="85000" lnSpcReduction="20000"/>
          </a:bodyPr>
          <a:lstStyle/>
          <a:p>
            <a:r>
              <a:rPr lang="ja-JP" altLang="en-US" dirty="0">
                <a:hlinkClick r:id="rId2" action="ppaction://hlinksldjump"/>
              </a:rPr>
              <a:t>調査目的と調査方法</a:t>
            </a:r>
            <a:endParaRPr lang="ja-JP" altLang="en-US" dirty="0"/>
          </a:p>
          <a:p>
            <a:r>
              <a:rPr lang="ja-JP" altLang="en-US" dirty="0"/>
              <a:t>回答者について</a:t>
            </a:r>
          </a:p>
          <a:p>
            <a:pPr lvl="1"/>
            <a:r>
              <a:rPr lang="ja-JP" altLang="en-US" dirty="0" smtClean="0">
                <a:hlinkClick r:id="rId3" action="ppaction://hlinksldjump"/>
              </a:rPr>
              <a:t>回答者の地域</a:t>
            </a:r>
            <a:endParaRPr lang="ja-JP" altLang="en-US" dirty="0"/>
          </a:p>
          <a:p>
            <a:pPr lvl="1"/>
            <a:r>
              <a:rPr lang="ja-JP" altLang="en-US" dirty="0">
                <a:hlinkClick r:id="rId4" action="ppaction://hlinksldjump"/>
              </a:rPr>
              <a:t>車いすのタイプ</a:t>
            </a:r>
            <a:endParaRPr lang="ja-JP" altLang="en-US" dirty="0"/>
          </a:p>
          <a:p>
            <a:r>
              <a:rPr lang="ja-JP" altLang="en-US" dirty="0"/>
              <a:t>乗車</a:t>
            </a:r>
            <a:r>
              <a:rPr lang="ja-JP" altLang="en-US" dirty="0" smtClean="0"/>
              <a:t>拒否の実態</a:t>
            </a:r>
            <a:endParaRPr lang="ja-JP" altLang="en-US" dirty="0"/>
          </a:p>
          <a:p>
            <a:pPr lvl="1"/>
            <a:r>
              <a:rPr lang="ja-JP" altLang="en-US" dirty="0">
                <a:hlinkClick r:id="rId5" action="ppaction://hlinksldjump"/>
              </a:rPr>
              <a:t>乗車拒否件数</a:t>
            </a:r>
            <a:endParaRPr lang="ja-JP" altLang="en-US" dirty="0"/>
          </a:p>
          <a:p>
            <a:pPr lvl="1"/>
            <a:r>
              <a:rPr lang="ja-JP" altLang="en-US" dirty="0">
                <a:hlinkClick r:id="rId6" action="ppaction://hlinksldjump"/>
              </a:rPr>
              <a:t>タクシー乗り場で運転手による乗車拒否</a:t>
            </a:r>
            <a:endParaRPr lang="ja-JP" altLang="en-US" dirty="0"/>
          </a:p>
          <a:p>
            <a:pPr lvl="1"/>
            <a:r>
              <a:rPr lang="ja-JP" altLang="en-US" dirty="0">
                <a:hlinkClick r:id="rId7" action="ppaction://hlinksldjump"/>
              </a:rPr>
              <a:t>乗車を拒否するような言動の有無</a:t>
            </a:r>
            <a:endParaRPr lang="ja-JP" altLang="en-US" dirty="0"/>
          </a:p>
          <a:p>
            <a:pPr lvl="1"/>
            <a:r>
              <a:rPr lang="ja-JP" altLang="en-US" dirty="0">
                <a:hlinkClick r:id="rId8" action="ppaction://hlinksldjump"/>
              </a:rPr>
              <a:t>拒否するような言動の具体事例</a:t>
            </a:r>
            <a:endParaRPr lang="ja-JP" altLang="en-US" dirty="0"/>
          </a:p>
          <a:p>
            <a:pPr lvl="1"/>
            <a:r>
              <a:rPr lang="ja-JP" altLang="en-US" dirty="0">
                <a:hlinkClick r:id="rId9" action="ppaction://hlinksldjump"/>
              </a:rPr>
              <a:t>予約時の拒否理由</a:t>
            </a:r>
            <a:endParaRPr lang="ja-JP" altLang="en-US" dirty="0"/>
          </a:p>
          <a:p>
            <a:r>
              <a:rPr lang="ja-JP" altLang="en-US" dirty="0"/>
              <a:t>接遇に</a:t>
            </a:r>
            <a:r>
              <a:rPr lang="ja-JP" altLang="en-US" dirty="0" smtClean="0"/>
              <a:t>ついて</a:t>
            </a:r>
            <a:endParaRPr lang="en-US" altLang="ja-JP" dirty="0" smtClean="0"/>
          </a:p>
          <a:p>
            <a:pPr lvl="1"/>
            <a:r>
              <a:rPr lang="ja-JP" altLang="en-US" dirty="0" smtClean="0">
                <a:hlinkClick r:id="rId10" action="ppaction://hlinksldjump"/>
              </a:rPr>
              <a:t>満足度</a:t>
            </a:r>
            <a:endParaRPr lang="ja-JP" altLang="en-US" dirty="0"/>
          </a:p>
          <a:p>
            <a:pPr lvl="1"/>
            <a:r>
              <a:rPr lang="ja-JP" altLang="en-US" dirty="0">
                <a:hlinkClick r:id="rId11" action="ppaction://hlinksldjump"/>
              </a:rPr>
              <a:t>スロープの設置等の準備の的確さ</a:t>
            </a:r>
            <a:endParaRPr lang="ja-JP" altLang="en-US" dirty="0"/>
          </a:p>
          <a:p>
            <a:pPr lvl="1"/>
            <a:r>
              <a:rPr lang="ja-JP" altLang="en-US" dirty="0">
                <a:hlinkClick r:id="rId12" action="ppaction://hlinksldjump"/>
              </a:rPr>
              <a:t>乗車にかかった時間</a:t>
            </a:r>
            <a:endParaRPr lang="ja-JP" altLang="en-US" dirty="0"/>
          </a:p>
          <a:p>
            <a:pPr lvl="1"/>
            <a:r>
              <a:rPr lang="ja-JP" altLang="en-US" dirty="0">
                <a:hlinkClick r:id="rId13" action="ppaction://hlinksldjump"/>
              </a:rPr>
              <a:t>ドライバーの車いす利用者対応経験</a:t>
            </a:r>
            <a:endParaRPr lang="ja-JP" altLang="en-US" dirty="0"/>
          </a:p>
          <a:p>
            <a:r>
              <a:rPr lang="ja-JP" altLang="en-US" dirty="0"/>
              <a:t>車両の構造で改善して欲しい</a:t>
            </a:r>
            <a:r>
              <a:rPr lang="ja-JP" altLang="en-US" dirty="0" smtClean="0"/>
              <a:t>点</a:t>
            </a:r>
            <a:endParaRPr lang="en-US" altLang="ja-JP" dirty="0" smtClean="0"/>
          </a:p>
          <a:p>
            <a:pPr lvl="1"/>
            <a:r>
              <a:rPr lang="ja-JP" altLang="en-US" dirty="0" smtClean="0">
                <a:hlinkClick r:id="rId14" action="ppaction://hlinksldjump"/>
              </a:rPr>
              <a:t>トヨタ</a:t>
            </a:r>
            <a:r>
              <a:rPr lang="en-US" altLang="ja-JP" dirty="0">
                <a:hlinkClick r:id="rId14" action="ppaction://hlinksldjump"/>
              </a:rPr>
              <a:t>JPN</a:t>
            </a:r>
            <a:r>
              <a:rPr lang="ja-JP" altLang="en-US" dirty="0" smtClean="0">
                <a:hlinkClick r:id="rId14" action="ppaction://hlinksldjump"/>
              </a:rPr>
              <a:t>タクシー</a:t>
            </a:r>
            <a:endParaRPr lang="en-US" altLang="ja-JP" dirty="0"/>
          </a:p>
          <a:p>
            <a:pPr lvl="1"/>
            <a:r>
              <a:rPr lang="ja-JP" altLang="en-US" dirty="0" smtClean="0">
                <a:hlinkClick r:id="rId15" action="ppaction://hlinksldjump"/>
              </a:rPr>
              <a:t>日産</a:t>
            </a:r>
            <a:r>
              <a:rPr lang="en-US" altLang="ja-JP" dirty="0" smtClean="0">
                <a:hlinkClick r:id="rId15" action="ppaction://hlinksldjump"/>
              </a:rPr>
              <a:t>NV200</a:t>
            </a:r>
            <a:endParaRPr lang="ja-JP" altLang="en-US" dirty="0"/>
          </a:p>
          <a:p>
            <a:endParaRPr kumimoji="1" lang="ja-JP" altLang="en-US" dirty="0"/>
          </a:p>
        </p:txBody>
      </p:sp>
    </p:spTree>
    <p:extLst>
      <p:ext uri="{BB962C8B-B14F-4D97-AF65-F5344CB8AC3E}">
        <p14:creationId xmlns:p14="http://schemas.microsoft.com/office/powerpoint/2010/main" val="22128652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調査目的と調査方法</a:t>
            </a:r>
            <a:endParaRPr kumimoji="1" lang="ja-JP" altLang="en-US" dirty="0"/>
          </a:p>
        </p:txBody>
      </p:sp>
      <p:sp>
        <p:nvSpPr>
          <p:cNvPr id="4" name="コンテンツ プレースホルダー 3"/>
          <p:cNvSpPr>
            <a:spLocks noGrp="1"/>
          </p:cNvSpPr>
          <p:nvPr>
            <p:ph sz="half" idx="2"/>
          </p:nvPr>
        </p:nvSpPr>
        <p:spPr>
          <a:xfrm>
            <a:off x="1143000" y="2952749"/>
            <a:ext cx="4754880" cy="3152013"/>
          </a:xfrm>
          <a:solidFill>
            <a:schemeClr val="accent4">
              <a:lumMod val="20000"/>
              <a:lumOff val="80000"/>
            </a:schemeClr>
          </a:solidFill>
        </p:spPr>
        <p:txBody>
          <a:bodyPr/>
          <a:lstStyle/>
          <a:p>
            <a:r>
              <a:rPr kumimoji="1" lang="en-US" altLang="ja-JP" dirty="0" smtClean="0"/>
              <a:t>UD</a:t>
            </a:r>
            <a:r>
              <a:rPr kumimoji="1" lang="ja-JP" altLang="en-US" dirty="0" smtClean="0"/>
              <a:t>タクシーの利用実態と利便性を調査し、車両の改良、接遇の改善に役立てる。</a:t>
            </a:r>
            <a:endParaRPr kumimoji="1" lang="en-US" altLang="ja-JP" dirty="0" smtClean="0"/>
          </a:p>
          <a:p>
            <a:r>
              <a:rPr kumimoji="1" lang="en-US" altLang="ja-JP" dirty="0" smtClean="0"/>
              <a:t>UD</a:t>
            </a:r>
            <a:r>
              <a:rPr kumimoji="1" lang="ja-JP" altLang="en-US" dirty="0" smtClean="0"/>
              <a:t>タクシーの利便性を向上させる事で、車いす使用者を含む全ての障害者の積極的な外出を促し、共生</a:t>
            </a:r>
            <a:r>
              <a:rPr lang="ja-JP" altLang="en-US" dirty="0"/>
              <a:t>社会</a:t>
            </a:r>
            <a:r>
              <a:rPr lang="ja-JP" altLang="en-US" dirty="0" smtClean="0"/>
              <a:t>の実現を促進する。</a:t>
            </a:r>
            <a:endParaRPr kumimoji="1" lang="ja-JP" altLang="en-US" dirty="0"/>
          </a:p>
        </p:txBody>
      </p:sp>
      <p:sp>
        <p:nvSpPr>
          <p:cNvPr id="7" name="テキスト プレースホルダー 2"/>
          <p:cNvSpPr>
            <a:spLocks noGrp="1"/>
          </p:cNvSpPr>
          <p:nvPr>
            <p:ph type="body" idx="1"/>
          </p:nvPr>
        </p:nvSpPr>
        <p:spPr>
          <a:xfrm>
            <a:off x="6263640" y="2060939"/>
            <a:ext cx="4754880" cy="717811"/>
          </a:xfrm>
          <a:solidFill>
            <a:schemeClr val="accent4"/>
          </a:solidFill>
          <a:ln w="76200">
            <a:solidFill>
              <a:schemeClr val="accent4"/>
            </a:solidFill>
          </a:ln>
        </p:spPr>
        <p:txBody>
          <a:bodyPr>
            <a:normAutofit/>
          </a:bodyPr>
          <a:lstStyle/>
          <a:p>
            <a:pPr algn="ctr"/>
            <a:r>
              <a:rPr kumimoji="1" lang="ja-JP" altLang="en-US" sz="3600" dirty="0" smtClean="0">
                <a:solidFill>
                  <a:schemeClr val="bg1"/>
                </a:solidFill>
              </a:rPr>
              <a:t>調査方法</a:t>
            </a:r>
            <a:endParaRPr kumimoji="1" lang="ja-JP" altLang="en-US" sz="3600" dirty="0">
              <a:solidFill>
                <a:schemeClr val="bg1"/>
              </a:solidFill>
            </a:endParaRPr>
          </a:p>
        </p:txBody>
      </p:sp>
      <p:sp>
        <p:nvSpPr>
          <p:cNvPr id="8" name="コンテンツ プレースホルダー 3"/>
          <p:cNvSpPr>
            <a:spLocks noGrp="1"/>
          </p:cNvSpPr>
          <p:nvPr>
            <p:ph sz="half" idx="2"/>
          </p:nvPr>
        </p:nvSpPr>
        <p:spPr>
          <a:xfrm>
            <a:off x="6263640" y="2952749"/>
            <a:ext cx="4754880" cy="3152013"/>
          </a:xfrm>
          <a:solidFill>
            <a:schemeClr val="accent4">
              <a:lumMod val="20000"/>
              <a:lumOff val="80000"/>
            </a:schemeClr>
          </a:solidFill>
        </p:spPr>
        <p:txBody>
          <a:bodyPr/>
          <a:lstStyle/>
          <a:p>
            <a:r>
              <a:rPr kumimoji="1" lang="ja-JP" altLang="en-US" dirty="0" smtClean="0"/>
              <a:t>事前に予約をし、指定した場所から乗車する。</a:t>
            </a:r>
            <a:endParaRPr kumimoji="1" lang="en-US" altLang="ja-JP" dirty="0" smtClean="0"/>
          </a:p>
          <a:p>
            <a:r>
              <a:rPr lang="ja-JP" altLang="en-US" dirty="0"/>
              <a:t>事前</a:t>
            </a:r>
            <a:r>
              <a:rPr lang="ja-JP" altLang="en-US" dirty="0" smtClean="0"/>
              <a:t>の</a:t>
            </a:r>
            <a:r>
              <a:rPr lang="ja-JP" altLang="en-US" dirty="0"/>
              <a:t>予約</a:t>
            </a:r>
            <a:r>
              <a:rPr lang="ja-JP" altLang="en-US" dirty="0" smtClean="0"/>
              <a:t>はせず、流しのタクシーを停めて乗車する。</a:t>
            </a:r>
            <a:endParaRPr lang="en-US" altLang="ja-JP" dirty="0" smtClean="0"/>
          </a:p>
          <a:p>
            <a:r>
              <a:rPr kumimoji="1" lang="ja-JP" altLang="en-US" dirty="0"/>
              <a:t>事前</a:t>
            </a:r>
            <a:r>
              <a:rPr kumimoji="1" lang="ja-JP" altLang="en-US" dirty="0" smtClean="0"/>
              <a:t>の</a:t>
            </a:r>
            <a:r>
              <a:rPr kumimoji="1" lang="ja-JP" altLang="en-US" dirty="0"/>
              <a:t>予約</a:t>
            </a:r>
            <a:r>
              <a:rPr kumimoji="1" lang="ja-JP" altLang="en-US" dirty="0" smtClean="0"/>
              <a:t>はせず、駅前広場等のタクシー乗り場から乗車する。</a:t>
            </a:r>
            <a:endParaRPr kumimoji="1" lang="ja-JP" altLang="en-US" dirty="0"/>
          </a:p>
        </p:txBody>
      </p:sp>
      <p:sp>
        <p:nvSpPr>
          <p:cNvPr id="13" name="テキスト プレースホルダー 2"/>
          <p:cNvSpPr>
            <a:spLocks noGrp="1"/>
          </p:cNvSpPr>
          <p:nvPr>
            <p:ph type="body" idx="1"/>
          </p:nvPr>
        </p:nvSpPr>
        <p:spPr>
          <a:xfrm>
            <a:off x="1143000" y="2060940"/>
            <a:ext cx="4754880" cy="717811"/>
          </a:xfrm>
          <a:solidFill>
            <a:schemeClr val="accent4"/>
          </a:solidFill>
          <a:ln w="76200">
            <a:solidFill>
              <a:schemeClr val="accent4"/>
            </a:solidFill>
          </a:ln>
        </p:spPr>
        <p:txBody>
          <a:bodyPr>
            <a:normAutofit/>
          </a:bodyPr>
          <a:lstStyle/>
          <a:p>
            <a:pPr algn="ctr"/>
            <a:r>
              <a:rPr kumimoji="1" lang="ja-JP" altLang="en-US" sz="3600" dirty="0" smtClean="0">
                <a:solidFill>
                  <a:schemeClr val="bg1"/>
                </a:solidFill>
              </a:rPr>
              <a:t>調査目的</a:t>
            </a:r>
            <a:endParaRPr kumimoji="1" lang="ja-JP" altLang="en-US" sz="3600" dirty="0">
              <a:solidFill>
                <a:schemeClr val="bg1"/>
              </a:solidFill>
            </a:endParaRPr>
          </a:p>
        </p:txBody>
      </p:sp>
    </p:spTree>
    <p:extLst>
      <p:ext uri="{BB962C8B-B14F-4D97-AF65-F5344CB8AC3E}">
        <p14:creationId xmlns:p14="http://schemas.microsoft.com/office/powerpoint/2010/main" val="890549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descr="[フリーイラスト] &lt;strong&gt;日本地図&lt;/strong&gt;"/>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09536" y="546175"/>
            <a:ext cx="7822550" cy="5928027"/>
          </a:xfrm>
        </p:spPr>
      </p:pic>
      <p:sp>
        <p:nvSpPr>
          <p:cNvPr id="2" name="タイトル 1"/>
          <p:cNvSpPr>
            <a:spLocks noGrp="1"/>
          </p:cNvSpPr>
          <p:nvPr>
            <p:ph type="title"/>
          </p:nvPr>
        </p:nvSpPr>
        <p:spPr>
          <a:xfrm>
            <a:off x="569562" y="193747"/>
            <a:ext cx="9875520" cy="1356360"/>
          </a:xfrm>
        </p:spPr>
        <p:txBody>
          <a:bodyPr/>
          <a:lstStyle/>
          <a:p>
            <a:r>
              <a:rPr kumimoji="1" lang="ja-JP" altLang="en-US" dirty="0" smtClean="0"/>
              <a:t>回答者の地域</a:t>
            </a:r>
            <a:endParaRPr kumimoji="1" lang="ja-JP" altLang="en-US" dirty="0"/>
          </a:p>
        </p:txBody>
      </p:sp>
      <p:sp>
        <p:nvSpPr>
          <p:cNvPr id="5" name="テキスト ボックス 4"/>
          <p:cNvSpPr txBox="1"/>
          <p:nvPr/>
        </p:nvSpPr>
        <p:spPr>
          <a:xfrm>
            <a:off x="569562" y="1304957"/>
            <a:ext cx="3272050" cy="923330"/>
          </a:xfrm>
          <a:prstGeom prst="rect">
            <a:avLst/>
          </a:prstGeom>
          <a:noFill/>
        </p:spPr>
        <p:txBody>
          <a:bodyPr wrap="none" rtlCol="0">
            <a:spAutoFit/>
          </a:bodyPr>
          <a:lstStyle/>
          <a:p>
            <a:r>
              <a:rPr kumimoji="1" lang="ja-JP" altLang="en-US" sz="2800" b="1" dirty="0" smtClean="0">
                <a:latin typeface="+mn-ea"/>
              </a:rPr>
              <a:t>回答者数：</a:t>
            </a:r>
            <a:r>
              <a:rPr kumimoji="1" lang="en-US" altLang="ja-JP" sz="5400" b="1" dirty="0" smtClean="0">
                <a:latin typeface="Arial Black" panose="020B0A04020102020204" pitchFamily="34" charset="0"/>
              </a:rPr>
              <a:t>44</a:t>
            </a:r>
            <a:r>
              <a:rPr kumimoji="1" lang="ja-JP" altLang="en-US" sz="2800" b="1" dirty="0" smtClean="0">
                <a:latin typeface="+mn-ea"/>
              </a:rPr>
              <a:t>名</a:t>
            </a:r>
            <a:endParaRPr kumimoji="1" lang="ja-JP" altLang="en-US" sz="2800" b="1" dirty="0">
              <a:latin typeface="+mn-ea"/>
            </a:endParaRPr>
          </a:p>
        </p:txBody>
      </p:sp>
      <p:sp>
        <p:nvSpPr>
          <p:cNvPr id="6" name="テキスト ボックス 5"/>
          <p:cNvSpPr txBox="1"/>
          <p:nvPr/>
        </p:nvSpPr>
        <p:spPr>
          <a:xfrm>
            <a:off x="8818640" y="656102"/>
            <a:ext cx="2226892" cy="523220"/>
          </a:xfrm>
          <a:prstGeom prst="rect">
            <a:avLst/>
          </a:prstGeom>
          <a:noFill/>
        </p:spPr>
        <p:txBody>
          <a:bodyPr wrap="none" rtlCol="0">
            <a:spAutoFit/>
          </a:bodyPr>
          <a:lstStyle/>
          <a:p>
            <a:r>
              <a:rPr kumimoji="1" lang="ja-JP" altLang="en-US" sz="2800" b="1" dirty="0" smtClean="0">
                <a:solidFill>
                  <a:srgbClr val="57B3DC"/>
                </a:solidFill>
                <a:latin typeface="+mn-ea"/>
              </a:rPr>
              <a:t>北海道：</a:t>
            </a:r>
            <a:r>
              <a:rPr kumimoji="1" lang="en-US" altLang="ja-JP" sz="2800" b="1" dirty="0" smtClean="0">
                <a:solidFill>
                  <a:srgbClr val="57B3DC"/>
                </a:solidFill>
                <a:latin typeface="Arial Black" panose="020B0A04020102020204" pitchFamily="34" charset="0"/>
              </a:rPr>
              <a:t>1</a:t>
            </a:r>
            <a:r>
              <a:rPr kumimoji="1" lang="ja-JP" altLang="en-US" sz="2800" b="1" dirty="0" smtClean="0">
                <a:solidFill>
                  <a:srgbClr val="57B3DC"/>
                </a:solidFill>
                <a:latin typeface="+mn-ea"/>
              </a:rPr>
              <a:t>名</a:t>
            </a:r>
            <a:endParaRPr kumimoji="1" lang="ja-JP" altLang="en-US" sz="2800" b="1" dirty="0">
              <a:solidFill>
                <a:srgbClr val="57B3DC"/>
              </a:solidFill>
              <a:latin typeface="+mn-ea"/>
            </a:endParaRPr>
          </a:p>
        </p:txBody>
      </p:sp>
      <p:sp>
        <p:nvSpPr>
          <p:cNvPr id="7" name="テキスト ボックス 6"/>
          <p:cNvSpPr txBox="1"/>
          <p:nvPr/>
        </p:nvSpPr>
        <p:spPr>
          <a:xfrm>
            <a:off x="7539745" y="3404075"/>
            <a:ext cx="1866217" cy="523220"/>
          </a:xfrm>
          <a:prstGeom prst="rect">
            <a:avLst/>
          </a:prstGeom>
          <a:noFill/>
        </p:spPr>
        <p:txBody>
          <a:bodyPr wrap="none" rtlCol="0">
            <a:spAutoFit/>
          </a:bodyPr>
          <a:lstStyle/>
          <a:p>
            <a:r>
              <a:rPr kumimoji="1" lang="ja-JP" altLang="en-US" sz="2800" b="1" dirty="0" smtClean="0">
                <a:solidFill>
                  <a:srgbClr val="3BB3AA"/>
                </a:solidFill>
                <a:latin typeface="+mn-ea"/>
              </a:rPr>
              <a:t>東北：</a:t>
            </a:r>
            <a:r>
              <a:rPr kumimoji="1" lang="en-US" altLang="ja-JP" sz="2800" b="1" dirty="0">
                <a:solidFill>
                  <a:srgbClr val="3BB3AA"/>
                </a:solidFill>
                <a:latin typeface="Arial Black" panose="020B0A04020102020204" pitchFamily="34" charset="0"/>
              </a:rPr>
              <a:t>3</a:t>
            </a:r>
            <a:r>
              <a:rPr kumimoji="1" lang="ja-JP" altLang="en-US" sz="2800" b="1" dirty="0" smtClean="0">
                <a:solidFill>
                  <a:srgbClr val="3BB3AA"/>
                </a:solidFill>
                <a:latin typeface="+mn-ea"/>
              </a:rPr>
              <a:t>名</a:t>
            </a:r>
            <a:endParaRPr kumimoji="1" lang="ja-JP" altLang="en-US" sz="2800" b="1" dirty="0">
              <a:solidFill>
                <a:srgbClr val="3BB3AA"/>
              </a:solidFill>
              <a:latin typeface="+mn-ea"/>
            </a:endParaRPr>
          </a:p>
        </p:txBody>
      </p:sp>
      <p:sp>
        <p:nvSpPr>
          <p:cNvPr id="8" name="テキスト ボックス 7"/>
          <p:cNvSpPr txBox="1"/>
          <p:nvPr/>
        </p:nvSpPr>
        <p:spPr>
          <a:xfrm>
            <a:off x="4154594" y="3248578"/>
            <a:ext cx="1866217" cy="523220"/>
          </a:xfrm>
          <a:prstGeom prst="rect">
            <a:avLst/>
          </a:prstGeom>
          <a:noFill/>
        </p:spPr>
        <p:txBody>
          <a:bodyPr wrap="none" rtlCol="0">
            <a:spAutoFit/>
          </a:bodyPr>
          <a:lstStyle/>
          <a:p>
            <a:r>
              <a:rPr kumimoji="1" lang="ja-JP" altLang="en-US" sz="2800" b="1" dirty="0" smtClean="0">
                <a:solidFill>
                  <a:srgbClr val="D8DE58"/>
                </a:solidFill>
                <a:latin typeface="+mn-ea"/>
              </a:rPr>
              <a:t>中部：</a:t>
            </a:r>
            <a:r>
              <a:rPr kumimoji="1" lang="en-US" altLang="ja-JP" sz="2800" b="1" dirty="0">
                <a:solidFill>
                  <a:srgbClr val="D8DE58"/>
                </a:solidFill>
                <a:latin typeface="Arial Black" panose="020B0A04020102020204" pitchFamily="34" charset="0"/>
              </a:rPr>
              <a:t>7</a:t>
            </a:r>
            <a:r>
              <a:rPr kumimoji="1" lang="ja-JP" altLang="en-US" sz="2800" b="1" dirty="0" smtClean="0">
                <a:solidFill>
                  <a:srgbClr val="D8DE58"/>
                </a:solidFill>
                <a:latin typeface="+mn-ea"/>
              </a:rPr>
              <a:t>名</a:t>
            </a:r>
            <a:endParaRPr kumimoji="1" lang="ja-JP" altLang="en-US" sz="2800" b="1" dirty="0">
              <a:solidFill>
                <a:srgbClr val="D8DE58"/>
              </a:solidFill>
              <a:latin typeface="+mn-ea"/>
            </a:endParaRPr>
          </a:p>
        </p:txBody>
      </p:sp>
      <p:sp>
        <p:nvSpPr>
          <p:cNvPr id="9" name="テキスト ボックス 8"/>
          <p:cNvSpPr txBox="1"/>
          <p:nvPr/>
        </p:nvSpPr>
        <p:spPr>
          <a:xfrm>
            <a:off x="1954556" y="3765629"/>
            <a:ext cx="1866217" cy="523220"/>
          </a:xfrm>
          <a:prstGeom prst="rect">
            <a:avLst/>
          </a:prstGeom>
          <a:noFill/>
        </p:spPr>
        <p:txBody>
          <a:bodyPr wrap="none" rtlCol="0">
            <a:spAutoFit/>
          </a:bodyPr>
          <a:lstStyle/>
          <a:p>
            <a:r>
              <a:rPr kumimoji="1" lang="ja-JP" altLang="en-US" sz="2800" b="1" dirty="0" smtClean="0">
                <a:solidFill>
                  <a:srgbClr val="EB4C48"/>
                </a:solidFill>
                <a:latin typeface="+mn-ea"/>
              </a:rPr>
              <a:t>中国：</a:t>
            </a:r>
            <a:r>
              <a:rPr kumimoji="1" lang="en-US" altLang="ja-JP" sz="2800" b="1" dirty="0" smtClean="0">
                <a:solidFill>
                  <a:srgbClr val="EB4C48"/>
                </a:solidFill>
                <a:latin typeface="Arial Black" panose="020B0A04020102020204" pitchFamily="34" charset="0"/>
              </a:rPr>
              <a:t>0</a:t>
            </a:r>
            <a:r>
              <a:rPr kumimoji="1" lang="ja-JP" altLang="en-US" sz="2800" b="1" dirty="0" smtClean="0">
                <a:solidFill>
                  <a:srgbClr val="EB4C48"/>
                </a:solidFill>
                <a:latin typeface="+mn-ea"/>
              </a:rPr>
              <a:t>名</a:t>
            </a:r>
            <a:endParaRPr kumimoji="1" lang="ja-JP" altLang="en-US" sz="2800" b="1" dirty="0">
              <a:solidFill>
                <a:srgbClr val="EB4C48"/>
              </a:solidFill>
              <a:latin typeface="+mn-ea"/>
            </a:endParaRPr>
          </a:p>
        </p:txBody>
      </p:sp>
      <p:sp>
        <p:nvSpPr>
          <p:cNvPr id="10" name="テキスト ボックス 9"/>
          <p:cNvSpPr txBox="1"/>
          <p:nvPr/>
        </p:nvSpPr>
        <p:spPr>
          <a:xfrm>
            <a:off x="590602" y="5564581"/>
            <a:ext cx="1866217" cy="523220"/>
          </a:xfrm>
          <a:prstGeom prst="rect">
            <a:avLst/>
          </a:prstGeom>
          <a:noFill/>
        </p:spPr>
        <p:txBody>
          <a:bodyPr wrap="none" rtlCol="0">
            <a:spAutoFit/>
          </a:bodyPr>
          <a:lstStyle/>
          <a:p>
            <a:r>
              <a:rPr kumimoji="1" lang="ja-JP" altLang="en-US" sz="2800" b="1" dirty="0" smtClean="0">
                <a:solidFill>
                  <a:srgbClr val="FFAEBF"/>
                </a:solidFill>
                <a:latin typeface="+mn-ea"/>
              </a:rPr>
              <a:t>九州：</a:t>
            </a:r>
            <a:r>
              <a:rPr kumimoji="1" lang="en-US" altLang="ja-JP" sz="2800" b="1" dirty="0" smtClean="0">
                <a:solidFill>
                  <a:srgbClr val="FFAEBF"/>
                </a:solidFill>
                <a:latin typeface="Arial Black" panose="020B0A04020102020204" pitchFamily="34" charset="0"/>
              </a:rPr>
              <a:t>1</a:t>
            </a:r>
            <a:r>
              <a:rPr kumimoji="1" lang="ja-JP" altLang="en-US" sz="2800" b="1" dirty="0" smtClean="0">
                <a:solidFill>
                  <a:srgbClr val="FFAEBF"/>
                </a:solidFill>
                <a:latin typeface="+mn-ea"/>
              </a:rPr>
              <a:t>名</a:t>
            </a:r>
            <a:endParaRPr kumimoji="1" lang="ja-JP" altLang="en-US" sz="2800" b="1" dirty="0">
              <a:solidFill>
                <a:srgbClr val="FFAEBF"/>
              </a:solidFill>
              <a:latin typeface="+mn-ea"/>
            </a:endParaRPr>
          </a:p>
        </p:txBody>
      </p:sp>
      <p:sp>
        <p:nvSpPr>
          <p:cNvPr id="11" name="テキスト ボックス 10"/>
          <p:cNvSpPr txBox="1"/>
          <p:nvPr/>
        </p:nvSpPr>
        <p:spPr>
          <a:xfrm>
            <a:off x="8761745" y="5826191"/>
            <a:ext cx="1866217" cy="523220"/>
          </a:xfrm>
          <a:prstGeom prst="rect">
            <a:avLst/>
          </a:prstGeom>
          <a:noFill/>
        </p:spPr>
        <p:txBody>
          <a:bodyPr wrap="none" rtlCol="0">
            <a:spAutoFit/>
          </a:bodyPr>
          <a:lstStyle/>
          <a:p>
            <a:r>
              <a:rPr kumimoji="1" lang="ja-JP" altLang="en-US" sz="2800" b="1" dirty="0" smtClean="0">
                <a:solidFill>
                  <a:srgbClr val="BA76AD"/>
                </a:solidFill>
                <a:latin typeface="+mn-ea"/>
              </a:rPr>
              <a:t>沖縄：</a:t>
            </a:r>
            <a:r>
              <a:rPr kumimoji="1" lang="en-US" altLang="ja-JP" sz="2800" b="1" dirty="0" smtClean="0">
                <a:solidFill>
                  <a:srgbClr val="BA76AD"/>
                </a:solidFill>
                <a:latin typeface="Arial Black" panose="020B0A04020102020204" pitchFamily="34" charset="0"/>
              </a:rPr>
              <a:t>0</a:t>
            </a:r>
            <a:r>
              <a:rPr kumimoji="1" lang="ja-JP" altLang="en-US" sz="2800" b="1" dirty="0" smtClean="0">
                <a:solidFill>
                  <a:srgbClr val="BA76AD"/>
                </a:solidFill>
                <a:latin typeface="+mn-ea"/>
              </a:rPr>
              <a:t>名</a:t>
            </a:r>
            <a:endParaRPr kumimoji="1" lang="ja-JP" altLang="en-US" sz="2800" b="1" dirty="0">
              <a:solidFill>
                <a:srgbClr val="BA76AD"/>
              </a:solidFill>
              <a:latin typeface="+mn-ea"/>
            </a:endParaRPr>
          </a:p>
        </p:txBody>
      </p:sp>
      <p:sp>
        <p:nvSpPr>
          <p:cNvPr id="12" name="テキスト ボックス 11"/>
          <p:cNvSpPr txBox="1"/>
          <p:nvPr/>
        </p:nvSpPr>
        <p:spPr>
          <a:xfrm>
            <a:off x="6920706" y="4603433"/>
            <a:ext cx="2105063" cy="523220"/>
          </a:xfrm>
          <a:prstGeom prst="rect">
            <a:avLst/>
          </a:prstGeom>
          <a:noFill/>
        </p:spPr>
        <p:txBody>
          <a:bodyPr wrap="none" rtlCol="0">
            <a:spAutoFit/>
          </a:bodyPr>
          <a:lstStyle/>
          <a:p>
            <a:r>
              <a:rPr kumimoji="1" lang="ja-JP" altLang="en-US" sz="2800" b="1" dirty="0" smtClean="0">
                <a:solidFill>
                  <a:srgbClr val="65BC6E"/>
                </a:solidFill>
                <a:latin typeface="+mn-ea"/>
              </a:rPr>
              <a:t>関東：</a:t>
            </a:r>
            <a:r>
              <a:rPr kumimoji="1" lang="en-US" altLang="ja-JP" sz="2800" b="1" dirty="0" smtClean="0">
                <a:solidFill>
                  <a:srgbClr val="65BC6E"/>
                </a:solidFill>
                <a:latin typeface="Arial Black" panose="020B0A04020102020204" pitchFamily="34" charset="0"/>
              </a:rPr>
              <a:t>2</a:t>
            </a:r>
            <a:r>
              <a:rPr kumimoji="1" lang="en-US" altLang="ja-JP" sz="2800" b="1" dirty="0">
                <a:solidFill>
                  <a:srgbClr val="65BC6E"/>
                </a:solidFill>
                <a:latin typeface="Arial Black" panose="020B0A04020102020204" pitchFamily="34" charset="0"/>
              </a:rPr>
              <a:t>5</a:t>
            </a:r>
            <a:r>
              <a:rPr kumimoji="1" lang="ja-JP" altLang="en-US" sz="2800" b="1" dirty="0" smtClean="0">
                <a:solidFill>
                  <a:srgbClr val="65BC6E"/>
                </a:solidFill>
                <a:latin typeface="+mn-ea"/>
              </a:rPr>
              <a:t>名</a:t>
            </a:r>
            <a:endParaRPr kumimoji="1" lang="ja-JP" altLang="en-US" sz="2800" b="1" dirty="0">
              <a:solidFill>
                <a:srgbClr val="65BC6E"/>
              </a:solidFill>
              <a:latin typeface="+mn-ea"/>
            </a:endParaRPr>
          </a:p>
        </p:txBody>
      </p:sp>
      <p:sp>
        <p:nvSpPr>
          <p:cNvPr id="13" name="テキスト ボックス 12"/>
          <p:cNvSpPr txBox="1"/>
          <p:nvPr/>
        </p:nvSpPr>
        <p:spPr>
          <a:xfrm>
            <a:off x="4943945" y="5436757"/>
            <a:ext cx="1866217" cy="523220"/>
          </a:xfrm>
          <a:prstGeom prst="rect">
            <a:avLst/>
          </a:prstGeom>
          <a:noFill/>
        </p:spPr>
        <p:txBody>
          <a:bodyPr wrap="none" rtlCol="0">
            <a:spAutoFit/>
          </a:bodyPr>
          <a:lstStyle/>
          <a:p>
            <a:r>
              <a:rPr kumimoji="1" lang="ja-JP" altLang="en-US" sz="2800" b="1" dirty="0" smtClean="0">
                <a:solidFill>
                  <a:srgbClr val="F4BA65"/>
                </a:solidFill>
                <a:latin typeface="+mn-ea"/>
              </a:rPr>
              <a:t>近畿：</a:t>
            </a:r>
            <a:r>
              <a:rPr kumimoji="1" lang="en-US" altLang="ja-JP" sz="2800" b="1" dirty="0" smtClean="0">
                <a:solidFill>
                  <a:srgbClr val="F4BA65"/>
                </a:solidFill>
                <a:latin typeface="Arial Black" panose="020B0A04020102020204" pitchFamily="34" charset="0"/>
              </a:rPr>
              <a:t>7</a:t>
            </a:r>
            <a:r>
              <a:rPr kumimoji="1" lang="ja-JP" altLang="en-US" sz="2800" b="1" dirty="0" smtClean="0">
                <a:solidFill>
                  <a:srgbClr val="F4BA65"/>
                </a:solidFill>
                <a:latin typeface="+mn-ea"/>
              </a:rPr>
              <a:t>名</a:t>
            </a:r>
            <a:endParaRPr kumimoji="1" lang="ja-JP" altLang="en-US" sz="2800" b="1" dirty="0">
              <a:solidFill>
                <a:srgbClr val="F4BA65"/>
              </a:solidFill>
              <a:latin typeface="+mn-ea"/>
            </a:endParaRPr>
          </a:p>
        </p:txBody>
      </p:sp>
      <p:sp>
        <p:nvSpPr>
          <p:cNvPr id="14" name="テキスト ボックス 13"/>
          <p:cNvSpPr txBox="1"/>
          <p:nvPr/>
        </p:nvSpPr>
        <p:spPr>
          <a:xfrm>
            <a:off x="3226806" y="5698367"/>
            <a:ext cx="1866217" cy="523220"/>
          </a:xfrm>
          <a:prstGeom prst="rect">
            <a:avLst/>
          </a:prstGeom>
          <a:noFill/>
        </p:spPr>
        <p:txBody>
          <a:bodyPr wrap="none" rtlCol="0">
            <a:spAutoFit/>
          </a:bodyPr>
          <a:lstStyle/>
          <a:p>
            <a:r>
              <a:rPr kumimoji="1" lang="ja-JP" altLang="en-US" sz="2800" b="1" dirty="0">
                <a:solidFill>
                  <a:srgbClr val="E97951"/>
                </a:solidFill>
                <a:latin typeface="+mn-ea"/>
              </a:rPr>
              <a:t>四国</a:t>
            </a:r>
            <a:r>
              <a:rPr kumimoji="1" lang="ja-JP" altLang="en-US" sz="2800" b="1" dirty="0" smtClean="0">
                <a:solidFill>
                  <a:srgbClr val="E97951"/>
                </a:solidFill>
                <a:latin typeface="+mn-ea"/>
              </a:rPr>
              <a:t>：</a:t>
            </a:r>
            <a:r>
              <a:rPr kumimoji="1" lang="en-US" altLang="ja-JP" sz="2800" b="1" dirty="0" smtClean="0">
                <a:solidFill>
                  <a:srgbClr val="E97951"/>
                </a:solidFill>
                <a:latin typeface="Arial Black" panose="020B0A04020102020204" pitchFamily="34" charset="0"/>
              </a:rPr>
              <a:t>0</a:t>
            </a:r>
            <a:r>
              <a:rPr kumimoji="1" lang="ja-JP" altLang="en-US" sz="2800" b="1" dirty="0" smtClean="0">
                <a:solidFill>
                  <a:srgbClr val="E97951"/>
                </a:solidFill>
                <a:latin typeface="+mn-ea"/>
              </a:rPr>
              <a:t>名</a:t>
            </a:r>
            <a:endParaRPr kumimoji="1" lang="ja-JP" altLang="en-US" sz="2800" b="1" dirty="0">
              <a:solidFill>
                <a:srgbClr val="E97951"/>
              </a:solidFill>
              <a:latin typeface="+mn-ea"/>
            </a:endParaRPr>
          </a:p>
        </p:txBody>
      </p:sp>
    </p:spTree>
    <p:extLst>
      <p:ext uri="{BB962C8B-B14F-4D97-AF65-F5344CB8AC3E}">
        <p14:creationId xmlns:p14="http://schemas.microsoft.com/office/powerpoint/2010/main" val="2390417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回答者の内訳</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63671185"/>
              </p:ext>
            </p:extLst>
          </p:nvPr>
        </p:nvGraphicFramePr>
        <p:xfrm>
          <a:off x="573437" y="2057400"/>
          <a:ext cx="5655913" cy="3756788"/>
        </p:xfrm>
        <a:graphic>
          <a:graphicData uri="http://schemas.openxmlformats.org/drawingml/2006/table">
            <a:tbl>
              <a:tblPr firstRow="1" bandRow="1">
                <a:tableStyleId>{93296810-A885-4BE3-A3E7-6D5BEEA58F35}</a:tableStyleId>
              </a:tblPr>
              <a:tblGrid>
                <a:gridCol w="3979513">
                  <a:extLst>
                    <a:ext uri="{9D8B030D-6E8A-4147-A177-3AD203B41FA5}">
                      <a16:colId xmlns:a16="http://schemas.microsoft.com/office/drawing/2014/main" val="2737000742"/>
                    </a:ext>
                  </a:extLst>
                </a:gridCol>
                <a:gridCol w="1676400">
                  <a:extLst>
                    <a:ext uri="{9D8B030D-6E8A-4147-A177-3AD203B41FA5}">
                      <a16:colId xmlns:a16="http://schemas.microsoft.com/office/drawing/2014/main" val="2967865240"/>
                    </a:ext>
                  </a:extLst>
                </a:gridCol>
              </a:tblGrid>
              <a:tr h="710597">
                <a:tc>
                  <a:txBody>
                    <a:bodyPr/>
                    <a:lstStyle/>
                    <a:p>
                      <a:pPr algn="ctr"/>
                      <a:r>
                        <a:rPr kumimoji="1" lang="ja-JP" altLang="en-US" sz="2800" dirty="0" smtClean="0"/>
                        <a:t>車いすのタイプ</a:t>
                      </a:r>
                      <a:endParaRPr kumimoji="1" lang="en-US" altLang="ja-JP" sz="2800" dirty="0" smtClean="0"/>
                    </a:p>
                  </a:txBody>
                  <a:tcPr anchor="ctr"/>
                </a:tc>
                <a:tc>
                  <a:txBody>
                    <a:bodyPr/>
                    <a:lstStyle/>
                    <a:p>
                      <a:pPr algn="ctr"/>
                      <a:r>
                        <a:rPr kumimoji="1" lang="ja-JP" altLang="en-US" sz="2800" dirty="0" smtClean="0"/>
                        <a:t>回答数</a:t>
                      </a:r>
                      <a:endParaRPr kumimoji="1" lang="ja-JP" altLang="en-US" sz="2800" dirty="0"/>
                    </a:p>
                  </a:txBody>
                  <a:tcPr anchor="ctr"/>
                </a:tc>
                <a:extLst>
                  <a:ext uri="{0D108BD9-81ED-4DB2-BD59-A6C34878D82A}">
                    <a16:rowId xmlns:a16="http://schemas.microsoft.com/office/drawing/2014/main" val="568145402"/>
                  </a:ext>
                </a:extLst>
              </a:tr>
              <a:tr h="710597">
                <a:tc>
                  <a:txBody>
                    <a:bodyPr/>
                    <a:lstStyle/>
                    <a:p>
                      <a:r>
                        <a:rPr kumimoji="1" lang="ja-JP" altLang="en-US" dirty="0" smtClean="0"/>
                        <a:t>手動車いす</a:t>
                      </a:r>
                      <a:endParaRPr kumimoji="1" lang="ja-JP" altLang="en-US" dirty="0"/>
                    </a:p>
                  </a:txBody>
                  <a:tcPr anchor="ctr"/>
                </a:tc>
                <a:tc>
                  <a:txBody>
                    <a:bodyPr/>
                    <a:lstStyle/>
                    <a:p>
                      <a:pPr algn="ctr"/>
                      <a:r>
                        <a:rPr kumimoji="1" lang="en-US" altLang="ja-JP" sz="2800" dirty="0" smtClean="0">
                          <a:latin typeface="+mn-ea"/>
                          <a:ea typeface="+mn-ea"/>
                          <a:cs typeface="+mn-cs"/>
                        </a:rPr>
                        <a:t>12</a:t>
                      </a:r>
                      <a:endParaRPr kumimoji="1" lang="ja-JP" altLang="en-US" sz="2800" dirty="0">
                        <a:latin typeface="+mn-ea"/>
                        <a:ea typeface="+mn-ea"/>
                        <a:cs typeface="Arial" panose="020B0604020202020204" pitchFamily="34" charset="0"/>
                      </a:endParaRPr>
                    </a:p>
                  </a:txBody>
                  <a:tcPr anchor="ctr"/>
                </a:tc>
                <a:extLst>
                  <a:ext uri="{0D108BD9-81ED-4DB2-BD59-A6C34878D82A}">
                    <a16:rowId xmlns:a16="http://schemas.microsoft.com/office/drawing/2014/main" val="84580528"/>
                  </a:ext>
                </a:extLst>
              </a:tr>
              <a:tr h="710597">
                <a:tc>
                  <a:txBody>
                    <a:bodyPr/>
                    <a:lstStyle/>
                    <a:p>
                      <a:r>
                        <a:rPr kumimoji="1" lang="ja-JP" altLang="en-US" dirty="0" smtClean="0"/>
                        <a:t>手動リクライニング式車いす</a:t>
                      </a:r>
                      <a:endParaRPr kumimoji="1" lang="ja-JP" altLang="en-US" dirty="0"/>
                    </a:p>
                  </a:txBody>
                  <a:tcPr anchor="ctr"/>
                </a:tc>
                <a:tc>
                  <a:txBody>
                    <a:bodyPr/>
                    <a:lstStyle/>
                    <a:p>
                      <a:pPr algn="ctr"/>
                      <a:r>
                        <a:rPr kumimoji="1" lang="en-US" altLang="ja-JP" sz="2800" dirty="0" smtClean="0">
                          <a:latin typeface="+mn-ea"/>
                          <a:ea typeface="+mn-ea"/>
                          <a:cs typeface="+mn-cs"/>
                        </a:rPr>
                        <a:t>1</a:t>
                      </a:r>
                      <a:endParaRPr kumimoji="1" lang="ja-JP" altLang="en-US" sz="2800" dirty="0">
                        <a:latin typeface="+mn-ea"/>
                        <a:ea typeface="+mn-ea"/>
                        <a:cs typeface="Arial" panose="020B0604020202020204" pitchFamily="34" charset="0"/>
                      </a:endParaRPr>
                    </a:p>
                  </a:txBody>
                  <a:tcPr anchor="ctr"/>
                </a:tc>
                <a:extLst>
                  <a:ext uri="{0D108BD9-81ED-4DB2-BD59-A6C34878D82A}">
                    <a16:rowId xmlns:a16="http://schemas.microsoft.com/office/drawing/2014/main" val="2896035769"/>
                  </a:ext>
                </a:extLst>
              </a:tr>
              <a:tr h="710597">
                <a:tc>
                  <a:txBody>
                    <a:bodyPr/>
                    <a:lstStyle/>
                    <a:p>
                      <a:r>
                        <a:rPr kumimoji="1" lang="ja-JP" altLang="en-US" dirty="0" smtClean="0"/>
                        <a:t>簡易電動車いす</a:t>
                      </a:r>
                      <a:endParaRPr kumimoji="1" lang="en-US" altLang="ja-JP" dirty="0" smtClean="0"/>
                    </a:p>
                    <a:p>
                      <a:r>
                        <a:rPr kumimoji="1" lang="ja-JP" altLang="en-US" dirty="0" smtClean="0"/>
                        <a:t>（</a:t>
                      </a:r>
                      <a:r>
                        <a:rPr kumimoji="1" lang="en-US" altLang="ja-JP" dirty="0" smtClean="0"/>
                        <a:t>YAMAHA</a:t>
                      </a:r>
                      <a:r>
                        <a:rPr kumimoji="1" lang="ja-JP" altLang="en-US" dirty="0" err="1" smtClean="0"/>
                        <a:t>、</a:t>
                      </a:r>
                      <a:r>
                        <a:rPr kumimoji="1" lang="ja-JP" altLang="en-US" dirty="0" smtClean="0"/>
                        <a:t>今仙、</a:t>
                      </a:r>
                      <a:r>
                        <a:rPr kumimoji="1" lang="en-US" altLang="ja-JP" dirty="0" smtClean="0"/>
                        <a:t>OX</a:t>
                      </a:r>
                      <a:r>
                        <a:rPr kumimoji="1" lang="ja-JP" altLang="en-US" dirty="0" err="1" smtClean="0"/>
                        <a:t>、</a:t>
                      </a:r>
                      <a:r>
                        <a:rPr kumimoji="1" lang="ja-JP" altLang="en-US" dirty="0" smtClean="0"/>
                        <a:t>アイシン精機、オリジナル等）</a:t>
                      </a:r>
                      <a:endParaRPr kumimoji="1" lang="ja-JP" altLang="en-US" dirty="0"/>
                    </a:p>
                  </a:txBody>
                  <a:tcPr anchor="ctr"/>
                </a:tc>
                <a:tc>
                  <a:txBody>
                    <a:bodyPr/>
                    <a:lstStyle/>
                    <a:p>
                      <a:pPr algn="ctr"/>
                      <a:r>
                        <a:rPr kumimoji="1" lang="en-US" altLang="ja-JP" sz="2800" dirty="0" smtClean="0">
                          <a:latin typeface="+mn-ea"/>
                          <a:ea typeface="+mn-ea"/>
                          <a:cs typeface="Arial" panose="020B0604020202020204" pitchFamily="34" charset="0"/>
                        </a:rPr>
                        <a:t>17</a:t>
                      </a:r>
                      <a:endParaRPr kumimoji="1" lang="ja-JP" altLang="en-US" sz="2800" dirty="0">
                        <a:latin typeface="+mn-ea"/>
                        <a:ea typeface="+mn-ea"/>
                        <a:cs typeface="Arial" panose="020B0604020202020204" pitchFamily="34" charset="0"/>
                      </a:endParaRPr>
                    </a:p>
                  </a:txBody>
                  <a:tcPr anchor="ctr"/>
                </a:tc>
                <a:extLst>
                  <a:ext uri="{0D108BD9-81ED-4DB2-BD59-A6C34878D82A}">
                    <a16:rowId xmlns:a16="http://schemas.microsoft.com/office/drawing/2014/main" val="1037207412"/>
                  </a:ext>
                </a:extLst>
              </a:tr>
              <a:tr h="710597">
                <a:tc>
                  <a:txBody>
                    <a:bodyPr/>
                    <a:lstStyle/>
                    <a:p>
                      <a:r>
                        <a:rPr kumimoji="1" lang="ja-JP" altLang="en-US" dirty="0" smtClean="0"/>
                        <a:t>電動車いす</a:t>
                      </a:r>
                      <a:endParaRPr kumimoji="1" lang="en-US" altLang="ja-JP" dirty="0" smtClean="0"/>
                    </a:p>
                    <a:p>
                      <a:r>
                        <a:rPr kumimoji="1" lang="ja-JP" altLang="en-US" dirty="0" smtClean="0"/>
                        <a:t>（今仙、</a:t>
                      </a:r>
                      <a:r>
                        <a:rPr kumimoji="1" lang="en-US" altLang="ja-JP" dirty="0" smtClean="0"/>
                        <a:t>INVACARE</a:t>
                      </a:r>
                      <a:r>
                        <a:rPr kumimoji="1" lang="ja-JP" altLang="en-US" dirty="0" err="1" smtClean="0"/>
                        <a:t>、</a:t>
                      </a:r>
                      <a:r>
                        <a:rPr kumimoji="1" lang="en-US" altLang="ja-JP" dirty="0" smtClean="0"/>
                        <a:t>Quickie</a:t>
                      </a:r>
                      <a:r>
                        <a:rPr kumimoji="1" lang="ja-JP" altLang="en-US" dirty="0" smtClean="0"/>
                        <a:t>等）</a:t>
                      </a:r>
                      <a:endParaRPr kumimoji="1" lang="ja-JP" altLang="en-US" dirty="0"/>
                    </a:p>
                  </a:txBody>
                  <a:tcPr anchor="ctr"/>
                </a:tc>
                <a:tc>
                  <a:txBody>
                    <a:bodyPr/>
                    <a:lstStyle/>
                    <a:p>
                      <a:pPr algn="ctr"/>
                      <a:r>
                        <a:rPr kumimoji="1" lang="en-US" altLang="ja-JP" sz="2800" dirty="0" smtClean="0">
                          <a:latin typeface="+mn-ea"/>
                          <a:ea typeface="+mn-ea"/>
                          <a:cs typeface="Arial" panose="020B0604020202020204" pitchFamily="34" charset="0"/>
                        </a:rPr>
                        <a:t>14</a:t>
                      </a:r>
                    </a:p>
                  </a:txBody>
                  <a:tcPr anchor="ctr"/>
                </a:tc>
                <a:extLst>
                  <a:ext uri="{0D108BD9-81ED-4DB2-BD59-A6C34878D82A}">
                    <a16:rowId xmlns:a16="http://schemas.microsoft.com/office/drawing/2014/main" val="480540335"/>
                  </a:ext>
                </a:extLst>
              </a:tr>
            </a:tbl>
          </a:graphicData>
        </a:graphic>
      </p:graphicFrame>
      <p:graphicFrame>
        <p:nvGraphicFramePr>
          <p:cNvPr id="6" name="グラフ 5"/>
          <p:cNvGraphicFramePr/>
          <p:nvPr>
            <p:extLst>
              <p:ext uri="{D42A27DB-BD31-4B8C-83A1-F6EECF244321}">
                <p14:modId xmlns:p14="http://schemas.microsoft.com/office/powerpoint/2010/main" val="3276369711"/>
              </p:ext>
            </p:extLst>
          </p:nvPr>
        </p:nvGraphicFramePr>
        <p:xfrm>
          <a:off x="5924550" y="1438275"/>
          <a:ext cx="5810250" cy="48415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84694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mj-ea"/>
              </a:rPr>
              <a:t>乗車拒否件数･･･</a:t>
            </a:r>
            <a:r>
              <a:rPr kumimoji="1" lang="en-US" altLang="ja-JP" dirty="0" smtClean="0">
                <a:latin typeface="+mj-ea"/>
              </a:rPr>
              <a:t>11</a:t>
            </a:r>
            <a:r>
              <a:rPr kumimoji="1" lang="ja-JP" altLang="en-US" dirty="0" smtClean="0">
                <a:latin typeface="+mj-ea"/>
              </a:rPr>
              <a:t>件</a:t>
            </a:r>
            <a:r>
              <a:rPr kumimoji="1" lang="en-US" altLang="ja-JP" sz="2400" dirty="0" smtClean="0">
                <a:latin typeface="+mj-ea"/>
              </a:rPr>
              <a:t>/</a:t>
            </a:r>
            <a:r>
              <a:rPr lang="en-US" altLang="ja-JP" sz="2400" dirty="0" smtClean="0">
                <a:latin typeface="+mj-ea"/>
              </a:rPr>
              <a:t>44</a:t>
            </a:r>
            <a:r>
              <a:rPr kumimoji="1" lang="ja-JP" altLang="en-US" sz="2400" dirty="0" smtClean="0">
                <a:latin typeface="+mj-ea"/>
              </a:rPr>
              <a:t>件中</a:t>
            </a:r>
            <a:r>
              <a:rPr kumimoji="1" lang="ja-JP" altLang="en-US" dirty="0" smtClean="0">
                <a:latin typeface="+mj-ea"/>
              </a:rPr>
              <a:t>（</a:t>
            </a:r>
            <a:r>
              <a:rPr lang="en-US" altLang="ja-JP" dirty="0">
                <a:latin typeface="+mj-ea"/>
              </a:rPr>
              <a:t>25</a:t>
            </a:r>
            <a:r>
              <a:rPr kumimoji="1" lang="ja-JP" altLang="en-US" dirty="0" smtClean="0">
                <a:latin typeface="+mj-ea"/>
              </a:rPr>
              <a:t>％）</a:t>
            </a:r>
            <a:endParaRPr kumimoji="1" lang="ja-JP" altLang="en-US" dirty="0">
              <a:latin typeface="+mj-ea"/>
            </a:endParaRPr>
          </a:p>
        </p:txBody>
      </p:sp>
      <p:sp>
        <p:nvSpPr>
          <p:cNvPr id="3" name="コンテンツ プレースホルダー 2"/>
          <p:cNvSpPr>
            <a:spLocks noGrp="1"/>
          </p:cNvSpPr>
          <p:nvPr>
            <p:ph idx="1"/>
          </p:nvPr>
        </p:nvSpPr>
        <p:spPr>
          <a:xfrm>
            <a:off x="667657" y="2209800"/>
            <a:ext cx="11016343" cy="3886200"/>
          </a:xfrm>
        </p:spPr>
        <p:txBody>
          <a:bodyPr>
            <a:normAutofit/>
          </a:bodyPr>
          <a:lstStyle/>
          <a:p>
            <a:r>
              <a:rPr kumimoji="1" lang="ja-JP" altLang="en-US" sz="2400" dirty="0" smtClean="0">
                <a:latin typeface="+mn-ea"/>
              </a:rPr>
              <a:t>予約時の拒否･･･</a:t>
            </a:r>
            <a:r>
              <a:rPr kumimoji="1" lang="en-US" altLang="ja-JP" sz="2400" dirty="0" smtClean="0">
                <a:latin typeface="+mn-ea"/>
              </a:rPr>
              <a:t>9</a:t>
            </a:r>
            <a:r>
              <a:rPr kumimoji="1" lang="ja-JP" altLang="en-US" sz="2400" dirty="0" smtClean="0">
                <a:latin typeface="+mn-ea"/>
              </a:rPr>
              <a:t>件</a:t>
            </a:r>
            <a:endParaRPr kumimoji="1" lang="en-US" altLang="ja-JP" sz="2400" dirty="0" smtClean="0">
              <a:latin typeface="+mn-ea"/>
            </a:endParaRPr>
          </a:p>
          <a:p>
            <a:r>
              <a:rPr kumimoji="1" lang="ja-JP" altLang="en-US" sz="2400" dirty="0" smtClean="0">
                <a:latin typeface="+mn-ea"/>
              </a:rPr>
              <a:t>タクシー乗り場で運転手による拒否･･･</a:t>
            </a:r>
            <a:r>
              <a:rPr kumimoji="1" lang="en-US" altLang="ja-JP" sz="2400" dirty="0" smtClean="0">
                <a:latin typeface="+mn-ea"/>
              </a:rPr>
              <a:t>1</a:t>
            </a:r>
            <a:r>
              <a:rPr kumimoji="1" lang="ja-JP" altLang="en-US" sz="2400" dirty="0" smtClean="0">
                <a:latin typeface="+mn-ea"/>
              </a:rPr>
              <a:t>件</a:t>
            </a:r>
            <a:endParaRPr kumimoji="1" lang="en-US" altLang="ja-JP" sz="2400" dirty="0" smtClean="0">
              <a:latin typeface="+mn-ea"/>
            </a:endParaRPr>
          </a:p>
          <a:p>
            <a:r>
              <a:rPr lang="ja-JP" altLang="en-US" sz="2400" dirty="0">
                <a:latin typeface="+mn-ea"/>
              </a:rPr>
              <a:t>流</a:t>
            </a:r>
            <a:r>
              <a:rPr lang="ja-JP" altLang="en-US" sz="2400" dirty="0" smtClean="0">
                <a:latin typeface="+mn-ea"/>
              </a:rPr>
              <a:t>しの</a:t>
            </a:r>
            <a:r>
              <a:rPr lang="ja-JP" altLang="en-US" sz="2400" dirty="0">
                <a:latin typeface="+mn-ea"/>
              </a:rPr>
              <a:t>タクシ</a:t>
            </a:r>
            <a:r>
              <a:rPr lang="ja-JP" altLang="en-US" sz="2400" dirty="0" smtClean="0">
                <a:latin typeface="+mn-ea"/>
              </a:rPr>
              <a:t>ーが</a:t>
            </a:r>
            <a:r>
              <a:rPr lang="ja-JP" altLang="en-US" sz="2400" dirty="0">
                <a:latin typeface="+mn-ea"/>
              </a:rPr>
              <a:t>停</a:t>
            </a:r>
            <a:r>
              <a:rPr lang="ja-JP" altLang="en-US" sz="2400" dirty="0" smtClean="0">
                <a:latin typeface="+mn-ea"/>
              </a:rPr>
              <a:t>まってくれなかった･･･</a:t>
            </a:r>
            <a:r>
              <a:rPr lang="en-US" altLang="ja-JP" sz="2400" dirty="0" smtClean="0">
                <a:latin typeface="+mn-ea"/>
              </a:rPr>
              <a:t>1</a:t>
            </a:r>
            <a:r>
              <a:rPr lang="ja-JP" altLang="en-US" sz="2400" dirty="0" smtClean="0">
                <a:latin typeface="+mn-ea"/>
              </a:rPr>
              <a:t>件</a:t>
            </a:r>
            <a:endParaRPr lang="en-US" altLang="ja-JP" sz="2400" dirty="0" smtClean="0">
              <a:latin typeface="+mn-ea"/>
            </a:endParaRPr>
          </a:p>
          <a:p>
            <a:endParaRPr kumimoji="1" lang="en-US" altLang="ja-JP" sz="2400" dirty="0" smtClean="0">
              <a:latin typeface="+mn-ea"/>
            </a:endParaRPr>
          </a:p>
          <a:p>
            <a:pPr marL="45720" indent="0">
              <a:buNone/>
            </a:pPr>
            <a:r>
              <a:rPr lang="ja-JP" altLang="en-US" sz="2400" dirty="0" smtClean="0">
                <a:latin typeface="+mn-ea"/>
              </a:rPr>
              <a:t>その他</a:t>
            </a:r>
            <a:endParaRPr kumimoji="1" lang="en-US" altLang="ja-JP" sz="2400" dirty="0">
              <a:latin typeface="+mn-ea"/>
            </a:endParaRPr>
          </a:p>
          <a:p>
            <a:r>
              <a:rPr lang="ja-JP" altLang="en-US" sz="2400" dirty="0" smtClean="0">
                <a:latin typeface="+mn-ea"/>
              </a:rPr>
              <a:t>運転手が研修を受けておらず乗れなかった（</a:t>
            </a:r>
            <a:r>
              <a:rPr lang="ja-JP" altLang="en-US" sz="2400" dirty="0">
                <a:latin typeface="+mn-ea"/>
              </a:rPr>
              <a:t>乗客側</a:t>
            </a:r>
            <a:r>
              <a:rPr lang="ja-JP" altLang="en-US" sz="2400" dirty="0" smtClean="0">
                <a:latin typeface="+mn-ea"/>
              </a:rPr>
              <a:t>から断った）･･･</a:t>
            </a:r>
            <a:r>
              <a:rPr lang="en-US" altLang="ja-JP" sz="2400" dirty="0" smtClean="0">
                <a:latin typeface="+mn-ea"/>
              </a:rPr>
              <a:t>1</a:t>
            </a:r>
            <a:r>
              <a:rPr lang="ja-JP" altLang="en-US" sz="2400" dirty="0" smtClean="0">
                <a:latin typeface="+mn-ea"/>
              </a:rPr>
              <a:t>件</a:t>
            </a:r>
            <a:endParaRPr lang="en-US" altLang="ja-JP" sz="2400" dirty="0" smtClean="0">
              <a:latin typeface="+mn-ea"/>
            </a:endParaRPr>
          </a:p>
          <a:p>
            <a:r>
              <a:rPr kumimoji="1" lang="ja-JP" altLang="en-US" sz="2400" dirty="0">
                <a:latin typeface="+mn-ea"/>
              </a:rPr>
              <a:t>予約</a:t>
            </a:r>
            <a:r>
              <a:rPr kumimoji="1" lang="ja-JP" altLang="en-US" sz="2400" dirty="0" smtClean="0">
                <a:latin typeface="+mn-ea"/>
              </a:rPr>
              <a:t>時、最初は「車椅子で乗れるタクシーはない」と言われたが、何度も説明してようやく</a:t>
            </a:r>
            <a:r>
              <a:rPr kumimoji="1" lang="en-US" altLang="ja-JP" sz="2400" dirty="0" smtClean="0">
                <a:latin typeface="+mn-ea"/>
              </a:rPr>
              <a:t>JPN</a:t>
            </a:r>
            <a:r>
              <a:rPr kumimoji="1" lang="ja-JP" altLang="en-US" sz="2400" dirty="0" smtClean="0">
                <a:latin typeface="+mn-ea"/>
              </a:rPr>
              <a:t>タクシーを予約出来た・・・</a:t>
            </a:r>
            <a:r>
              <a:rPr lang="en-US" altLang="ja-JP" sz="2400" dirty="0">
                <a:latin typeface="+mn-ea"/>
              </a:rPr>
              <a:t> 1</a:t>
            </a:r>
            <a:r>
              <a:rPr lang="ja-JP" altLang="en-US" sz="2400" dirty="0">
                <a:latin typeface="+mn-ea"/>
              </a:rPr>
              <a:t>件</a:t>
            </a:r>
            <a:endParaRPr kumimoji="1" lang="ja-JP" altLang="en-US" sz="2400" dirty="0">
              <a:latin typeface="+mn-ea"/>
            </a:endParaRPr>
          </a:p>
        </p:txBody>
      </p:sp>
    </p:spTree>
    <p:extLst>
      <p:ext uri="{BB962C8B-B14F-4D97-AF65-F5344CB8AC3E}">
        <p14:creationId xmlns:p14="http://schemas.microsoft.com/office/powerpoint/2010/main" val="4160955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0351" y="236220"/>
            <a:ext cx="9875520" cy="1356360"/>
          </a:xfrm>
        </p:spPr>
        <p:txBody>
          <a:bodyPr>
            <a:normAutofit/>
          </a:bodyPr>
          <a:lstStyle/>
          <a:p>
            <a:r>
              <a:rPr kumimoji="1" lang="ja-JP" altLang="en-US" sz="3600" dirty="0" smtClean="0"/>
              <a:t>タクシー乗り場で運転手による乗車拒否</a:t>
            </a:r>
            <a:endParaRPr kumimoji="1" lang="ja-JP" altLang="en-US" sz="3600" dirty="0"/>
          </a:p>
        </p:txBody>
      </p:sp>
      <p:sp>
        <p:nvSpPr>
          <p:cNvPr id="3" name="コンテンツ プレースホルダー 2"/>
          <p:cNvSpPr>
            <a:spLocks noGrp="1"/>
          </p:cNvSpPr>
          <p:nvPr>
            <p:ph idx="1"/>
          </p:nvPr>
        </p:nvSpPr>
        <p:spPr>
          <a:xfrm>
            <a:off x="1140351" y="1592580"/>
            <a:ext cx="10080099" cy="1729740"/>
          </a:xfrm>
        </p:spPr>
        <p:txBody>
          <a:bodyPr>
            <a:normAutofit/>
          </a:bodyPr>
          <a:lstStyle/>
          <a:p>
            <a:r>
              <a:rPr lang="ja-JP" altLang="en-US" dirty="0">
                <a:latin typeface="+mn-ea"/>
              </a:rPr>
              <a:t>深夜に近い時間、たまたま駅に停まっていた</a:t>
            </a:r>
            <a:r>
              <a:rPr lang="en-US" altLang="ja-JP" dirty="0">
                <a:latin typeface="+mn-ea"/>
              </a:rPr>
              <a:t>UD</a:t>
            </a:r>
            <a:r>
              <a:rPr lang="ja-JP" altLang="en-US" dirty="0">
                <a:latin typeface="+mn-ea"/>
              </a:rPr>
              <a:t>タクシーを捕まえたが、ヘルパー資格がないから</a:t>
            </a:r>
            <a:r>
              <a:rPr lang="ja-JP" altLang="en-US" dirty="0" smtClean="0">
                <a:latin typeface="+mn-ea"/>
              </a:rPr>
              <a:t>乗せない</a:t>
            </a:r>
            <a:r>
              <a:rPr lang="ja-JP" altLang="en-US" dirty="0">
                <a:latin typeface="+mn-ea"/>
              </a:rPr>
              <a:t>と</a:t>
            </a:r>
            <a:r>
              <a:rPr lang="ja-JP" altLang="en-US" dirty="0" smtClean="0">
                <a:latin typeface="+mn-ea"/>
              </a:rPr>
              <a:t>断られた。（埼玉県、電動車いす利用者）</a:t>
            </a:r>
            <a:endParaRPr lang="en-US" altLang="ja-JP" dirty="0" smtClean="0">
              <a:latin typeface="+mn-ea"/>
            </a:endParaRPr>
          </a:p>
          <a:p>
            <a:r>
              <a:rPr lang="ja-JP" altLang="en-US" dirty="0">
                <a:latin typeface="+mn-ea"/>
              </a:rPr>
              <a:t>乗せてあげたいけどこのタイプの研修は受けていないと言われた</a:t>
            </a:r>
            <a:r>
              <a:rPr lang="ja-JP" altLang="en-US" dirty="0" smtClean="0">
                <a:latin typeface="+mn-ea"/>
              </a:rPr>
              <a:t>。（北海道、簡易電動車いす使用者）</a:t>
            </a:r>
            <a:endParaRPr lang="en-US" altLang="ja-JP" dirty="0">
              <a:latin typeface="+mn-ea"/>
            </a:endParaRPr>
          </a:p>
        </p:txBody>
      </p:sp>
      <p:sp>
        <p:nvSpPr>
          <p:cNvPr id="4" name="タイトル 1"/>
          <p:cNvSpPr txBox="1">
            <a:spLocks/>
          </p:cNvSpPr>
          <p:nvPr/>
        </p:nvSpPr>
        <p:spPr>
          <a:xfrm>
            <a:off x="1140351" y="3752850"/>
            <a:ext cx="9875520" cy="13563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smtClean="0"/>
              <a:t>流しのタクシーが停まってくれなかった</a:t>
            </a:r>
            <a:endParaRPr lang="ja-JP" altLang="en-US" sz="3600" dirty="0"/>
          </a:p>
        </p:txBody>
      </p:sp>
      <p:sp>
        <p:nvSpPr>
          <p:cNvPr id="5" name="コンテンツ プレースホルダー 2"/>
          <p:cNvSpPr txBox="1">
            <a:spLocks/>
          </p:cNvSpPr>
          <p:nvPr/>
        </p:nvSpPr>
        <p:spPr>
          <a:xfrm>
            <a:off x="1140351" y="5109210"/>
            <a:ext cx="10080099" cy="1143000"/>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kumimoji="1"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kumimoji="1" sz="1600" kern="1200">
                <a:solidFill>
                  <a:schemeClr val="tx1"/>
                </a:solidFill>
                <a:latin typeface="+mn-lt"/>
                <a:ea typeface="+mn-ea"/>
                <a:cs typeface="+mn-cs"/>
              </a:defRPr>
            </a:lvl9pPr>
          </a:lstStyle>
          <a:p>
            <a:r>
              <a:rPr lang="ja-JP" altLang="en-US" dirty="0">
                <a:latin typeface="+mn-ea"/>
              </a:rPr>
              <a:t>実際</a:t>
            </a:r>
            <a:r>
              <a:rPr lang="ja-JP" altLang="en-US" dirty="0" smtClean="0">
                <a:latin typeface="+mn-ea"/>
              </a:rPr>
              <a:t>に一人で流し</a:t>
            </a:r>
            <a:r>
              <a:rPr lang="ja-JP" altLang="en-US" dirty="0">
                <a:latin typeface="+mn-ea"/>
              </a:rPr>
              <a:t>のタクシーを利用しようとしたら、どの</a:t>
            </a:r>
            <a:r>
              <a:rPr lang="en-US" altLang="ja-JP" dirty="0">
                <a:latin typeface="+mn-ea"/>
              </a:rPr>
              <a:t>JPN</a:t>
            </a:r>
            <a:r>
              <a:rPr lang="ja-JP" altLang="en-US" dirty="0">
                <a:latin typeface="+mn-ea"/>
              </a:rPr>
              <a:t>タクシーも停まってくれなかった。健常者の同行者がいたときには空車の</a:t>
            </a:r>
            <a:r>
              <a:rPr lang="en-US" altLang="ja-JP" dirty="0">
                <a:latin typeface="+mn-ea"/>
              </a:rPr>
              <a:t>JPN</a:t>
            </a:r>
            <a:r>
              <a:rPr lang="ja-JP" altLang="en-US" dirty="0">
                <a:latin typeface="+mn-ea"/>
              </a:rPr>
              <a:t>タクシーは停車して</a:t>
            </a:r>
            <a:r>
              <a:rPr lang="ja-JP" altLang="en-US" dirty="0" smtClean="0">
                <a:latin typeface="+mn-ea"/>
              </a:rPr>
              <a:t>くれた。（東京都、簡易電動車いす利用者）</a:t>
            </a:r>
            <a:endParaRPr lang="ja-JP" altLang="en-US" dirty="0">
              <a:latin typeface="+mn-ea"/>
            </a:endParaRPr>
          </a:p>
        </p:txBody>
      </p:sp>
    </p:spTree>
    <p:extLst>
      <p:ext uri="{BB962C8B-B14F-4D97-AF65-F5344CB8AC3E}">
        <p14:creationId xmlns:p14="http://schemas.microsoft.com/office/powerpoint/2010/main" val="2657075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91590" y="266700"/>
            <a:ext cx="9875520" cy="1314450"/>
          </a:xfrm>
        </p:spPr>
        <p:txBody>
          <a:bodyPr/>
          <a:lstStyle/>
          <a:p>
            <a:r>
              <a:rPr lang="ja-JP" altLang="en-US" dirty="0"/>
              <a:t>乗車を拒否するような言動の有無</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161620316"/>
              </p:ext>
            </p:extLst>
          </p:nvPr>
        </p:nvGraphicFramePr>
        <p:xfrm>
          <a:off x="602012" y="1776364"/>
          <a:ext cx="5655913" cy="3076671"/>
        </p:xfrm>
        <a:graphic>
          <a:graphicData uri="http://schemas.openxmlformats.org/drawingml/2006/table">
            <a:tbl>
              <a:tblPr firstRow="1" bandRow="1">
                <a:tableStyleId>{93296810-A885-4BE3-A3E7-6D5BEEA58F35}</a:tableStyleId>
              </a:tblPr>
              <a:tblGrid>
                <a:gridCol w="3979513">
                  <a:extLst>
                    <a:ext uri="{9D8B030D-6E8A-4147-A177-3AD203B41FA5}">
                      <a16:colId xmlns:a16="http://schemas.microsoft.com/office/drawing/2014/main" val="2737000742"/>
                    </a:ext>
                  </a:extLst>
                </a:gridCol>
                <a:gridCol w="1676400">
                  <a:extLst>
                    <a:ext uri="{9D8B030D-6E8A-4147-A177-3AD203B41FA5}">
                      <a16:colId xmlns:a16="http://schemas.microsoft.com/office/drawing/2014/main" val="2967865240"/>
                    </a:ext>
                  </a:extLst>
                </a:gridCol>
              </a:tblGrid>
              <a:tr h="710597">
                <a:tc>
                  <a:txBody>
                    <a:bodyPr/>
                    <a:lstStyle/>
                    <a:p>
                      <a:pPr algn="ctr"/>
                      <a:r>
                        <a:rPr kumimoji="1" lang="ja-JP" altLang="en-US" sz="2800" dirty="0" smtClean="0"/>
                        <a:t>乗車を拒否するような言動の有無</a:t>
                      </a:r>
                      <a:endParaRPr kumimoji="1" lang="en-US" altLang="ja-JP" sz="2800" dirty="0" smtClean="0"/>
                    </a:p>
                  </a:txBody>
                  <a:tcPr anchor="ctr"/>
                </a:tc>
                <a:tc>
                  <a:txBody>
                    <a:bodyPr/>
                    <a:lstStyle/>
                    <a:p>
                      <a:pPr algn="ctr"/>
                      <a:r>
                        <a:rPr kumimoji="1" lang="ja-JP" altLang="en-US" sz="2800" dirty="0" smtClean="0"/>
                        <a:t>回答数</a:t>
                      </a:r>
                      <a:endParaRPr kumimoji="1" lang="ja-JP" altLang="en-US" sz="2800" dirty="0"/>
                    </a:p>
                  </a:txBody>
                  <a:tcPr anchor="ctr"/>
                </a:tc>
                <a:extLst>
                  <a:ext uri="{0D108BD9-81ED-4DB2-BD59-A6C34878D82A}">
                    <a16:rowId xmlns:a16="http://schemas.microsoft.com/office/drawing/2014/main" val="568145402"/>
                  </a:ext>
                </a:extLst>
              </a:tr>
              <a:tr h="7105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smtClean="0"/>
                        <a:t>あった</a:t>
                      </a:r>
                      <a:r>
                        <a:rPr kumimoji="1" lang="en-US" altLang="ja-JP" sz="2000" dirty="0" smtClean="0">
                          <a:latin typeface="+mn-ea"/>
                        </a:rPr>
                        <a:t>(</a:t>
                      </a:r>
                      <a:r>
                        <a:rPr kumimoji="1" lang="ja-JP" altLang="en-US" sz="2000" dirty="0" smtClean="0">
                          <a:latin typeface="+mn-ea"/>
                        </a:rPr>
                        <a:t>乗車拒否</a:t>
                      </a:r>
                      <a:r>
                        <a:rPr kumimoji="1" lang="en-US" altLang="ja-JP" sz="2000" dirty="0" smtClean="0">
                          <a:latin typeface="+mn-ea"/>
                        </a:rPr>
                        <a:t>11</a:t>
                      </a:r>
                      <a:r>
                        <a:rPr kumimoji="1" lang="ja-JP" altLang="en-US" sz="2000" dirty="0" smtClean="0">
                          <a:latin typeface="+mn-ea"/>
                        </a:rPr>
                        <a:t>件も含む</a:t>
                      </a:r>
                      <a:r>
                        <a:rPr kumimoji="1" lang="en-US" altLang="ja-JP" sz="2000" dirty="0" smtClean="0">
                          <a:latin typeface="+mn-ea"/>
                        </a:rPr>
                        <a:t>)</a:t>
                      </a:r>
                    </a:p>
                  </a:txBody>
                  <a:tcPr anchor="ctr"/>
                </a:tc>
                <a:tc>
                  <a:txBody>
                    <a:bodyPr/>
                    <a:lstStyle/>
                    <a:p>
                      <a:pPr algn="ctr"/>
                      <a:r>
                        <a:rPr kumimoji="1" lang="en-US" altLang="ja-JP" sz="2800" dirty="0" smtClean="0">
                          <a:latin typeface="+mn-ea"/>
                          <a:ea typeface="+mn-ea"/>
                          <a:cs typeface="Arial" panose="020B0604020202020204" pitchFamily="34" charset="0"/>
                        </a:rPr>
                        <a:t>20</a:t>
                      </a:r>
                      <a:endParaRPr kumimoji="1" lang="ja-JP" altLang="en-US" sz="2800" dirty="0">
                        <a:latin typeface="+mn-ea"/>
                        <a:ea typeface="+mn-ea"/>
                        <a:cs typeface="Arial" panose="020B0604020202020204" pitchFamily="34" charset="0"/>
                      </a:endParaRPr>
                    </a:p>
                  </a:txBody>
                  <a:tcPr anchor="ctr"/>
                </a:tc>
                <a:extLst>
                  <a:ext uri="{0D108BD9-81ED-4DB2-BD59-A6C34878D82A}">
                    <a16:rowId xmlns:a16="http://schemas.microsoft.com/office/drawing/2014/main" val="84580528"/>
                  </a:ext>
                </a:extLst>
              </a:tr>
              <a:tr h="710597">
                <a:tc>
                  <a:txBody>
                    <a:bodyPr/>
                    <a:lstStyle/>
                    <a:p>
                      <a:r>
                        <a:rPr kumimoji="1" lang="ja-JP" altLang="en-US" sz="2000" dirty="0" smtClean="0"/>
                        <a:t>なかった</a:t>
                      </a:r>
                      <a:endParaRPr kumimoji="1" lang="ja-JP" altLang="en-US" sz="2000" dirty="0"/>
                    </a:p>
                  </a:txBody>
                  <a:tcPr anchor="ctr"/>
                </a:tc>
                <a:tc>
                  <a:txBody>
                    <a:bodyPr/>
                    <a:lstStyle/>
                    <a:p>
                      <a:pPr algn="ctr"/>
                      <a:r>
                        <a:rPr kumimoji="1" lang="en-US" altLang="ja-JP" sz="2800" dirty="0" smtClean="0">
                          <a:latin typeface="+mn-ea"/>
                          <a:ea typeface="+mn-ea"/>
                          <a:cs typeface="Arial" panose="020B0604020202020204" pitchFamily="34" charset="0"/>
                        </a:rPr>
                        <a:t>19</a:t>
                      </a:r>
                      <a:endParaRPr kumimoji="1" lang="ja-JP" altLang="en-US" sz="2800" dirty="0">
                        <a:latin typeface="+mn-ea"/>
                        <a:ea typeface="+mn-ea"/>
                        <a:cs typeface="Arial" panose="020B0604020202020204" pitchFamily="34" charset="0"/>
                      </a:endParaRPr>
                    </a:p>
                  </a:txBody>
                  <a:tcPr anchor="ctr"/>
                </a:tc>
                <a:extLst>
                  <a:ext uri="{0D108BD9-81ED-4DB2-BD59-A6C34878D82A}">
                    <a16:rowId xmlns:a16="http://schemas.microsoft.com/office/drawing/2014/main" val="2896035769"/>
                  </a:ext>
                </a:extLst>
              </a:tr>
              <a:tr h="710597">
                <a:tc>
                  <a:txBody>
                    <a:bodyPr/>
                    <a:lstStyle/>
                    <a:p>
                      <a:r>
                        <a:rPr kumimoji="1" lang="ja-JP" altLang="en-US" sz="2000" dirty="0" smtClean="0"/>
                        <a:t>未回答</a:t>
                      </a:r>
                      <a:endParaRPr kumimoji="1" lang="ja-JP" altLang="en-US" sz="2000" dirty="0"/>
                    </a:p>
                  </a:txBody>
                  <a:tcPr anchor="ctr"/>
                </a:tc>
                <a:tc>
                  <a:txBody>
                    <a:bodyPr/>
                    <a:lstStyle/>
                    <a:p>
                      <a:pPr algn="ctr"/>
                      <a:r>
                        <a:rPr kumimoji="1" lang="en-US" altLang="ja-JP" sz="2800" dirty="0" smtClean="0">
                          <a:latin typeface="+mn-ea"/>
                          <a:ea typeface="+mn-ea"/>
                          <a:cs typeface="Arial" panose="020B0604020202020204" pitchFamily="34" charset="0"/>
                        </a:rPr>
                        <a:t>5</a:t>
                      </a:r>
                      <a:endParaRPr kumimoji="1" lang="ja-JP" altLang="en-US" sz="2800" dirty="0">
                        <a:latin typeface="+mn-ea"/>
                        <a:ea typeface="+mn-ea"/>
                        <a:cs typeface="Arial" panose="020B0604020202020204" pitchFamily="34" charset="0"/>
                      </a:endParaRPr>
                    </a:p>
                  </a:txBody>
                  <a:tcPr anchor="ctr"/>
                </a:tc>
                <a:extLst>
                  <a:ext uri="{0D108BD9-81ED-4DB2-BD59-A6C34878D82A}">
                    <a16:rowId xmlns:a16="http://schemas.microsoft.com/office/drawing/2014/main" val="1037207412"/>
                  </a:ext>
                </a:extLst>
              </a:tr>
            </a:tbl>
          </a:graphicData>
        </a:graphic>
      </p:graphicFrame>
      <p:graphicFrame>
        <p:nvGraphicFramePr>
          <p:cNvPr id="6" name="グラフ 5"/>
          <p:cNvGraphicFramePr/>
          <p:nvPr>
            <p:extLst>
              <p:ext uri="{D42A27DB-BD31-4B8C-83A1-F6EECF244321}">
                <p14:modId xmlns:p14="http://schemas.microsoft.com/office/powerpoint/2010/main" val="2710755898"/>
              </p:ext>
            </p:extLst>
          </p:nvPr>
        </p:nvGraphicFramePr>
        <p:xfrm>
          <a:off x="6134100" y="1581150"/>
          <a:ext cx="6057900" cy="5086350"/>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p:cNvSpPr txBox="1"/>
          <p:nvPr/>
        </p:nvSpPr>
        <p:spPr>
          <a:xfrm>
            <a:off x="619124" y="5038724"/>
            <a:ext cx="5829299" cy="1200329"/>
          </a:xfrm>
          <a:prstGeom prst="rect">
            <a:avLst/>
          </a:prstGeom>
          <a:noFill/>
        </p:spPr>
        <p:txBody>
          <a:bodyPr wrap="square" rtlCol="0">
            <a:spAutoFit/>
          </a:bodyPr>
          <a:lstStyle/>
          <a:p>
            <a:r>
              <a:rPr kumimoji="1" lang="ja-JP" altLang="en-US" dirty="0"/>
              <a:t>運転手</a:t>
            </a:r>
            <a:r>
              <a:rPr kumimoji="1" lang="ja-JP" altLang="en-US" dirty="0" smtClean="0"/>
              <a:t>が「研修を受けていない」や「今まで車いすの人を乗せたことがない」等、不安要素を伝えたことによって、乗客によっては気に</a:t>
            </a:r>
            <a:r>
              <a:rPr kumimoji="1" lang="ja-JP" altLang="en-US" dirty="0"/>
              <a:t>し</a:t>
            </a:r>
            <a:r>
              <a:rPr kumimoji="1" lang="ja-JP" altLang="en-US" dirty="0" smtClean="0"/>
              <a:t>ない人もいた一方で“拒否されるかもしれない”と感じた人もいた。</a:t>
            </a:r>
            <a:endParaRPr kumimoji="1" lang="ja-JP" altLang="en-US" dirty="0"/>
          </a:p>
        </p:txBody>
      </p:sp>
    </p:spTree>
    <p:extLst>
      <p:ext uri="{BB962C8B-B14F-4D97-AF65-F5344CB8AC3E}">
        <p14:creationId xmlns:p14="http://schemas.microsoft.com/office/powerpoint/2010/main" val="2206242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4800" y="266700"/>
            <a:ext cx="11658600" cy="1009650"/>
          </a:xfrm>
        </p:spPr>
        <p:txBody>
          <a:bodyPr>
            <a:normAutofit/>
          </a:bodyPr>
          <a:lstStyle/>
          <a:p>
            <a:r>
              <a:rPr kumimoji="1" lang="ja-JP" altLang="en-US" sz="3600" dirty="0" smtClean="0"/>
              <a:t>（結果的には乗れたが）拒否するような言動</a:t>
            </a:r>
            <a:r>
              <a:rPr kumimoji="1" lang="ja-JP" altLang="en-US" sz="3600" smtClean="0"/>
              <a:t>の具体事例</a:t>
            </a:r>
            <a:endParaRPr kumimoji="1" lang="ja-JP" altLang="en-US" sz="3600" dirty="0"/>
          </a:p>
        </p:txBody>
      </p:sp>
      <p:sp>
        <p:nvSpPr>
          <p:cNvPr id="3" name="コンテンツ プレースホルダー 2"/>
          <p:cNvSpPr>
            <a:spLocks noGrp="1"/>
          </p:cNvSpPr>
          <p:nvPr>
            <p:ph idx="1"/>
          </p:nvPr>
        </p:nvSpPr>
        <p:spPr>
          <a:xfrm>
            <a:off x="628650" y="1276350"/>
            <a:ext cx="10972800" cy="5353050"/>
          </a:xfrm>
        </p:spPr>
        <p:txBody>
          <a:bodyPr>
            <a:normAutofit fontScale="77500" lnSpcReduction="20000"/>
          </a:bodyPr>
          <a:lstStyle/>
          <a:p>
            <a:r>
              <a:rPr lang="ja-JP" altLang="en-US" dirty="0">
                <a:latin typeface="+mn-ea"/>
              </a:rPr>
              <a:t>スロープの設置等の</a:t>
            </a:r>
            <a:r>
              <a:rPr lang="ja-JP" altLang="en-US" dirty="0" smtClean="0">
                <a:latin typeface="+mn-ea"/>
              </a:rPr>
              <a:t>準備をまったくしてくれず、本人と介助者で無理やり乗った。</a:t>
            </a:r>
            <a:endParaRPr lang="en-US" altLang="ja-JP" dirty="0" smtClean="0">
              <a:latin typeface="+mn-ea"/>
            </a:endParaRPr>
          </a:p>
          <a:p>
            <a:r>
              <a:rPr lang="ja-JP" altLang="en-US" dirty="0" smtClean="0">
                <a:latin typeface="+mn-ea"/>
              </a:rPr>
              <a:t>スペースがないから、時間がかかるからと断られそうになったが交渉して乗れた。</a:t>
            </a:r>
            <a:endParaRPr lang="en-US" altLang="ja-JP" dirty="0" smtClean="0">
              <a:latin typeface="+mn-ea"/>
            </a:endParaRPr>
          </a:p>
          <a:p>
            <a:r>
              <a:rPr lang="ja-JP" altLang="en-US" dirty="0">
                <a:latin typeface="+mn-ea"/>
              </a:rPr>
              <a:t>中に入って前を向かないと乗せられないと</a:t>
            </a:r>
            <a:r>
              <a:rPr lang="ja-JP" altLang="en-US" dirty="0" smtClean="0">
                <a:latin typeface="+mn-ea"/>
              </a:rPr>
              <a:t>言われた。</a:t>
            </a:r>
            <a:endParaRPr lang="en-US" altLang="ja-JP" dirty="0" smtClean="0">
              <a:latin typeface="+mn-ea"/>
            </a:endParaRPr>
          </a:p>
          <a:p>
            <a:r>
              <a:rPr lang="ja-JP" altLang="en-US" dirty="0">
                <a:latin typeface="+mn-ea"/>
              </a:rPr>
              <a:t>トヨタのタクシーだと室内で車いすを切り返すことが必要で、乗車に</a:t>
            </a:r>
            <a:r>
              <a:rPr lang="en-US" altLang="ja-JP" dirty="0">
                <a:latin typeface="+mn-ea"/>
              </a:rPr>
              <a:t>20</a:t>
            </a:r>
            <a:r>
              <a:rPr lang="ja-JP" altLang="en-US" dirty="0">
                <a:latin typeface="+mn-ea"/>
              </a:rPr>
              <a:t>分ほどかかって</a:t>
            </a:r>
            <a:r>
              <a:rPr lang="ja-JP" altLang="en-US" dirty="0" smtClean="0">
                <a:latin typeface="+mn-ea"/>
              </a:rPr>
              <a:t>しまうため、日産の車に乗ってくれないかと言われた。</a:t>
            </a:r>
            <a:endParaRPr lang="en-US" altLang="ja-JP" dirty="0" smtClean="0">
              <a:latin typeface="+mn-ea"/>
            </a:endParaRPr>
          </a:p>
          <a:p>
            <a:r>
              <a:rPr kumimoji="1" lang="ja-JP" altLang="en-US" dirty="0" smtClean="0">
                <a:latin typeface="+mn-ea"/>
              </a:rPr>
              <a:t>電動車いすは乗れるかどうか･･･となかなか乗車準備を始めてくれず、</a:t>
            </a:r>
            <a:r>
              <a:rPr lang="ja-JP" altLang="en-US" dirty="0" smtClean="0">
                <a:latin typeface="+mn-ea"/>
              </a:rPr>
              <a:t>乗客に</a:t>
            </a:r>
            <a:r>
              <a:rPr kumimoji="1" lang="ja-JP" altLang="en-US" dirty="0" smtClean="0">
                <a:latin typeface="+mn-ea"/>
              </a:rPr>
              <a:t>諦めさせるような発言があった。</a:t>
            </a:r>
            <a:endParaRPr kumimoji="1" lang="en-US" altLang="ja-JP" dirty="0" smtClean="0">
              <a:latin typeface="+mn-ea"/>
            </a:endParaRPr>
          </a:p>
          <a:p>
            <a:r>
              <a:rPr lang="ja-JP" altLang="en-US" dirty="0">
                <a:latin typeface="+mn-ea"/>
              </a:rPr>
              <a:t>何度も車いすの重さを確認してきて不快だった。</a:t>
            </a:r>
            <a:endParaRPr lang="en-US" altLang="ja-JP" dirty="0">
              <a:latin typeface="+mn-ea"/>
            </a:endParaRPr>
          </a:p>
          <a:p>
            <a:r>
              <a:rPr lang="ja-JP" altLang="en-US" dirty="0">
                <a:latin typeface="+mn-ea"/>
              </a:rPr>
              <a:t>駅で乗車させた前例が無く自宅前の私道もしくは病院等の広い場所では乗車は出来ないと言われた。</a:t>
            </a:r>
            <a:r>
              <a:rPr lang="en-US" altLang="ja-JP" dirty="0">
                <a:latin typeface="+mn-ea"/>
              </a:rPr>
              <a:t>30</a:t>
            </a:r>
            <a:r>
              <a:rPr lang="ja-JP" altLang="en-US" dirty="0">
                <a:latin typeface="+mn-ea"/>
              </a:rPr>
              <a:t>分程度の会議の末、駅での乗車を了承した</a:t>
            </a:r>
            <a:r>
              <a:rPr lang="ja-JP" altLang="en-US" dirty="0" smtClean="0">
                <a:latin typeface="+mn-ea"/>
              </a:rPr>
              <a:t>。</a:t>
            </a:r>
            <a:endParaRPr kumimoji="1" lang="en-US" altLang="ja-JP" dirty="0" smtClean="0">
              <a:latin typeface="+mn-ea"/>
            </a:endParaRPr>
          </a:p>
          <a:p>
            <a:r>
              <a:rPr lang="ja-JP" altLang="en-US" dirty="0">
                <a:latin typeface="+mn-ea"/>
              </a:rPr>
              <a:t>予約の際、オペレーターの対応が悪い</a:t>
            </a:r>
            <a:r>
              <a:rPr lang="ja-JP" altLang="en-US" dirty="0" smtClean="0">
                <a:latin typeface="+mn-ea"/>
              </a:rPr>
              <a:t>。</a:t>
            </a:r>
            <a:endParaRPr lang="en-US" altLang="ja-JP" dirty="0" smtClean="0">
              <a:latin typeface="+mn-ea"/>
            </a:endParaRPr>
          </a:p>
          <a:p>
            <a:r>
              <a:rPr lang="ja-JP" altLang="en-US" dirty="0">
                <a:latin typeface="+mn-ea"/>
              </a:rPr>
              <a:t>予約</a:t>
            </a:r>
            <a:r>
              <a:rPr lang="ja-JP" altLang="en-US" dirty="0" smtClean="0">
                <a:latin typeface="+mn-ea"/>
              </a:rPr>
              <a:t>したにも関わらず、乗車時に再び会社に確認の連絡を入れていた。</a:t>
            </a:r>
            <a:endParaRPr lang="en-US" altLang="ja-JP" dirty="0" smtClean="0">
              <a:latin typeface="+mn-ea"/>
            </a:endParaRPr>
          </a:p>
          <a:p>
            <a:r>
              <a:rPr lang="ja-JP" altLang="en-US" dirty="0">
                <a:latin typeface="+mn-ea"/>
              </a:rPr>
              <a:t>配車担当の人に「乗務員は慣れていないため」と断られそうになった</a:t>
            </a:r>
            <a:r>
              <a:rPr lang="ja-JP" altLang="en-US" dirty="0" smtClean="0">
                <a:latin typeface="+mn-ea"/>
              </a:rPr>
              <a:t>。</a:t>
            </a:r>
            <a:endParaRPr lang="en-US" altLang="ja-JP" dirty="0" smtClean="0">
              <a:latin typeface="+mn-ea"/>
            </a:endParaRPr>
          </a:p>
          <a:p>
            <a:r>
              <a:rPr lang="ja-JP" altLang="en-US" dirty="0" smtClean="0">
                <a:latin typeface="+mn-ea"/>
              </a:rPr>
              <a:t>直接</a:t>
            </a:r>
            <a:r>
              <a:rPr lang="ja-JP" altLang="en-US" dirty="0">
                <a:latin typeface="+mn-ea"/>
              </a:rPr>
              <a:t>乗客に関わらない営業所の職員の態度はお客として扱わない言動が目に付いた</a:t>
            </a:r>
            <a:r>
              <a:rPr lang="ja-JP" altLang="en-US" dirty="0" smtClean="0">
                <a:latin typeface="+mn-ea"/>
              </a:rPr>
              <a:t>。</a:t>
            </a:r>
            <a:endParaRPr lang="en-US" altLang="ja-JP" dirty="0" smtClean="0">
              <a:latin typeface="+mn-ea"/>
            </a:endParaRPr>
          </a:p>
          <a:p>
            <a:r>
              <a:rPr lang="ja-JP" altLang="en-US" dirty="0">
                <a:latin typeface="+mn-ea"/>
              </a:rPr>
              <a:t>予約時、最初は「車椅子で乗れるタクシーはない」と言われたが、何度も説明してようやく予約</a:t>
            </a:r>
            <a:r>
              <a:rPr lang="ja-JP" altLang="en-US" dirty="0" smtClean="0">
                <a:latin typeface="+mn-ea"/>
              </a:rPr>
              <a:t>出来た。</a:t>
            </a:r>
            <a:endParaRPr lang="en-US" altLang="ja-JP" dirty="0" smtClean="0">
              <a:latin typeface="+mn-ea"/>
            </a:endParaRPr>
          </a:p>
          <a:p>
            <a:r>
              <a:rPr lang="ja-JP" altLang="en-US" dirty="0"/>
              <a:t>運転手が「研修を受けていない」や「今まで車いすの人を乗せたことがない</a:t>
            </a:r>
            <a:r>
              <a:rPr lang="ja-JP" altLang="en-US" dirty="0" smtClean="0"/>
              <a:t>」と話したため “</a:t>
            </a:r>
            <a:r>
              <a:rPr lang="ja-JP" altLang="en-US" dirty="0"/>
              <a:t>拒否されるかもしれない”と</a:t>
            </a:r>
            <a:r>
              <a:rPr lang="ja-JP" altLang="en-US" dirty="0" smtClean="0"/>
              <a:t>感じた。</a:t>
            </a:r>
            <a:endParaRPr lang="ja-JP" altLang="en-US" dirty="0"/>
          </a:p>
          <a:p>
            <a:endParaRPr lang="en-US" altLang="ja-JP" dirty="0" smtClean="0">
              <a:latin typeface="+mn-ea"/>
            </a:endParaRPr>
          </a:p>
          <a:p>
            <a:endParaRPr lang="en-US" altLang="ja-JP" dirty="0">
              <a:latin typeface="+mn-ea"/>
            </a:endParaRPr>
          </a:p>
          <a:p>
            <a:endParaRPr lang="en-US" altLang="ja-JP" dirty="0" smtClean="0">
              <a:latin typeface="+mn-ea"/>
            </a:endParaRPr>
          </a:p>
        </p:txBody>
      </p:sp>
    </p:spTree>
    <p:extLst>
      <p:ext uri="{BB962C8B-B14F-4D97-AF65-F5344CB8AC3E}">
        <p14:creationId xmlns:p14="http://schemas.microsoft.com/office/powerpoint/2010/main" val="1595701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基礎">
  <a:themeElements>
    <a:clrScheme name="基礎">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docProps/app.xml><?xml version="1.0" encoding="utf-8"?>
<Properties xmlns="http://schemas.openxmlformats.org/officeDocument/2006/extended-properties" xmlns:vt="http://schemas.openxmlformats.org/officeDocument/2006/docPropsVTypes">
  <Template>TM03457444[[fn=基礎]]</Template>
  <TotalTime>1044</TotalTime>
  <Words>2076</Words>
  <Application>Microsoft Office PowerPoint</Application>
  <PresentationFormat>ワイド画面</PresentationFormat>
  <Paragraphs>200</Paragraphs>
  <Slides>16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ＭＳ ゴシック</vt:lpstr>
      <vt:lpstr>Arial</vt:lpstr>
      <vt:lpstr>Arial Black</vt:lpstr>
      <vt:lpstr>Corbel</vt:lpstr>
      <vt:lpstr>基礎</vt:lpstr>
      <vt:lpstr>ＵＤタクシーに乗ってみよう！キャンペーン 集計結果</vt:lpstr>
      <vt:lpstr>目次</vt:lpstr>
      <vt:lpstr>調査目的と調査方法</vt:lpstr>
      <vt:lpstr>回答者の地域</vt:lpstr>
      <vt:lpstr>回答者の内訳</vt:lpstr>
      <vt:lpstr>乗車拒否件数･･･11件/44件中（25％）</vt:lpstr>
      <vt:lpstr>タクシー乗り場で運転手による乗車拒否</vt:lpstr>
      <vt:lpstr>乗車を拒否するような言動の有無</vt:lpstr>
      <vt:lpstr>（結果的には乗れたが）拒否するような言動の具体事例</vt:lpstr>
      <vt:lpstr>予約時の拒否理由（複数回答あり）</vt:lpstr>
      <vt:lpstr>接遇についての満足度</vt:lpstr>
      <vt:lpstr>スロープの設置等の準備の的確さ</vt:lpstr>
      <vt:lpstr>乗車にかかった時間</vt:lpstr>
      <vt:lpstr>ドライバーの車いす利用者対応経験</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UDタクシーに乗ってみよう！キャンペーン 集計結果</dc:title>
  <dc:creator>edogawa step</dc:creator>
  <cp:lastModifiedBy>今村 登</cp:lastModifiedBy>
  <cp:revision>218</cp:revision>
  <cp:lastPrinted>2018-10-29T09:20:37Z</cp:lastPrinted>
  <dcterms:created xsi:type="dcterms:W3CDTF">2018-07-18T02:35:51Z</dcterms:created>
  <dcterms:modified xsi:type="dcterms:W3CDTF">2018-10-29T10:05:09Z</dcterms:modified>
</cp:coreProperties>
</file>