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773988" cy="10059988"/>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9">
          <p15:clr>
            <a:srgbClr val="A4A3A4"/>
          </p15:clr>
        </p15:guide>
        <p15:guide id="2" pos="2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56" y="40"/>
      </p:cViewPr>
      <p:guideLst>
        <p:guide orient="horz" pos="3169"/>
        <p:guide pos="24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83049" y="3125117"/>
            <a:ext cx="6607890" cy="2156377"/>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66098" y="5700660"/>
            <a:ext cx="5441792" cy="2570886"/>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DA4CB3B-EE60-4285-8BFF-6547ED2DB373}" type="datetimeFigureOut">
              <a:rPr kumimoji="1" lang="ja-JP" altLang="en-US" smtClean="0"/>
              <a:t>2018/2/24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666E619-22DC-4FC8-B6FA-FBA62930D817}" type="slidenum">
              <a:rPr kumimoji="1" lang="ja-JP" altLang="en-US" smtClean="0"/>
              <a:t>‹#›</a:t>
            </a:fld>
            <a:endParaRPr kumimoji="1" lang="ja-JP" altLang="en-US"/>
          </a:p>
        </p:txBody>
      </p:sp>
    </p:spTree>
    <p:extLst>
      <p:ext uri="{BB962C8B-B14F-4D97-AF65-F5344CB8AC3E}">
        <p14:creationId xmlns:p14="http://schemas.microsoft.com/office/powerpoint/2010/main" val="1389415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DA4CB3B-EE60-4285-8BFF-6547ED2DB373}" type="datetimeFigureOut">
              <a:rPr kumimoji="1" lang="ja-JP" altLang="en-US" smtClean="0"/>
              <a:t>2018/2/24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666E619-22DC-4FC8-B6FA-FBA62930D817}" type="slidenum">
              <a:rPr kumimoji="1" lang="ja-JP" altLang="en-US" smtClean="0"/>
              <a:t>‹#›</a:t>
            </a:fld>
            <a:endParaRPr kumimoji="1" lang="ja-JP" altLang="en-US"/>
          </a:p>
        </p:txBody>
      </p:sp>
    </p:spTree>
    <p:extLst>
      <p:ext uri="{BB962C8B-B14F-4D97-AF65-F5344CB8AC3E}">
        <p14:creationId xmlns:p14="http://schemas.microsoft.com/office/powerpoint/2010/main" val="3524430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792610" y="591491"/>
            <a:ext cx="1485965" cy="12591287"/>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30665" y="591491"/>
            <a:ext cx="4332379" cy="12591287"/>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DA4CB3B-EE60-4285-8BFF-6547ED2DB373}" type="datetimeFigureOut">
              <a:rPr kumimoji="1" lang="ja-JP" altLang="en-US" smtClean="0"/>
              <a:t>2018/2/24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666E619-22DC-4FC8-B6FA-FBA62930D817}" type="slidenum">
              <a:rPr kumimoji="1" lang="ja-JP" altLang="en-US" smtClean="0"/>
              <a:t>‹#›</a:t>
            </a:fld>
            <a:endParaRPr kumimoji="1" lang="ja-JP" altLang="en-US"/>
          </a:p>
        </p:txBody>
      </p:sp>
    </p:spTree>
    <p:extLst>
      <p:ext uri="{BB962C8B-B14F-4D97-AF65-F5344CB8AC3E}">
        <p14:creationId xmlns:p14="http://schemas.microsoft.com/office/powerpoint/2010/main" val="89717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DA4CB3B-EE60-4285-8BFF-6547ED2DB373}" type="datetimeFigureOut">
              <a:rPr kumimoji="1" lang="ja-JP" altLang="en-US" smtClean="0"/>
              <a:t>2018/2/24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666E619-22DC-4FC8-B6FA-FBA62930D817}" type="slidenum">
              <a:rPr kumimoji="1" lang="ja-JP" altLang="en-US" smtClean="0"/>
              <a:t>‹#›</a:t>
            </a:fld>
            <a:endParaRPr kumimoji="1" lang="ja-JP" altLang="en-US"/>
          </a:p>
        </p:txBody>
      </p:sp>
    </p:spTree>
    <p:extLst>
      <p:ext uri="{BB962C8B-B14F-4D97-AF65-F5344CB8AC3E}">
        <p14:creationId xmlns:p14="http://schemas.microsoft.com/office/powerpoint/2010/main" val="3572326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14091" y="6464475"/>
            <a:ext cx="6607890" cy="199802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14091" y="4263853"/>
            <a:ext cx="6607890" cy="2200622"/>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DA4CB3B-EE60-4285-8BFF-6547ED2DB373}" type="datetimeFigureOut">
              <a:rPr kumimoji="1" lang="ja-JP" altLang="en-US" smtClean="0"/>
              <a:t>2018/2/24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666E619-22DC-4FC8-B6FA-FBA62930D817}" type="slidenum">
              <a:rPr kumimoji="1" lang="ja-JP" altLang="en-US" smtClean="0"/>
              <a:t>‹#›</a:t>
            </a:fld>
            <a:endParaRPr kumimoji="1" lang="ja-JP" altLang="en-US"/>
          </a:p>
        </p:txBody>
      </p:sp>
    </p:spTree>
    <p:extLst>
      <p:ext uri="{BB962C8B-B14F-4D97-AF65-F5344CB8AC3E}">
        <p14:creationId xmlns:p14="http://schemas.microsoft.com/office/powerpoint/2010/main" val="788736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30665" y="3444150"/>
            <a:ext cx="2908497" cy="973862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368728" y="3444150"/>
            <a:ext cx="2909847" cy="973862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DA4CB3B-EE60-4285-8BFF-6547ED2DB373}" type="datetimeFigureOut">
              <a:rPr kumimoji="1" lang="ja-JP" altLang="en-US" smtClean="0"/>
              <a:t>2018/2/24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666E619-22DC-4FC8-B6FA-FBA62930D817}" type="slidenum">
              <a:rPr kumimoji="1" lang="ja-JP" altLang="en-US" smtClean="0"/>
              <a:t>‹#›</a:t>
            </a:fld>
            <a:endParaRPr kumimoji="1" lang="ja-JP" altLang="en-US"/>
          </a:p>
        </p:txBody>
      </p:sp>
    </p:spTree>
    <p:extLst>
      <p:ext uri="{BB962C8B-B14F-4D97-AF65-F5344CB8AC3E}">
        <p14:creationId xmlns:p14="http://schemas.microsoft.com/office/powerpoint/2010/main" val="1198838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88700" y="402866"/>
            <a:ext cx="6996589" cy="1676665"/>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88700" y="2251854"/>
            <a:ext cx="3434861" cy="93846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88700" y="3190320"/>
            <a:ext cx="3434861" cy="5796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949078" y="2251854"/>
            <a:ext cx="3436211" cy="93846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949078" y="3190320"/>
            <a:ext cx="3436211" cy="5796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DA4CB3B-EE60-4285-8BFF-6547ED2DB373}" type="datetimeFigureOut">
              <a:rPr kumimoji="1" lang="ja-JP" altLang="en-US" smtClean="0"/>
              <a:t>2018/2/24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666E619-22DC-4FC8-B6FA-FBA62930D817}" type="slidenum">
              <a:rPr kumimoji="1" lang="ja-JP" altLang="en-US" smtClean="0"/>
              <a:t>‹#›</a:t>
            </a:fld>
            <a:endParaRPr kumimoji="1" lang="ja-JP" altLang="en-US"/>
          </a:p>
        </p:txBody>
      </p:sp>
    </p:spTree>
    <p:extLst>
      <p:ext uri="{BB962C8B-B14F-4D97-AF65-F5344CB8AC3E}">
        <p14:creationId xmlns:p14="http://schemas.microsoft.com/office/powerpoint/2010/main" val="3624722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DA4CB3B-EE60-4285-8BFF-6547ED2DB373}" type="datetimeFigureOut">
              <a:rPr kumimoji="1" lang="ja-JP" altLang="en-US" smtClean="0"/>
              <a:t>2018/2/24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666E619-22DC-4FC8-B6FA-FBA62930D817}" type="slidenum">
              <a:rPr kumimoji="1" lang="ja-JP" altLang="en-US" smtClean="0"/>
              <a:t>‹#›</a:t>
            </a:fld>
            <a:endParaRPr kumimoji="1" lang="ja-JP" altLang="en-US"/>
          </a:p>
        </p:txBody>
      </p:sp>
    </p:spTree>
    <p:extLst>
      <p:ext uri="{BB962C8B-B14F-4D97-AF65-F5344CB8AC3E}">
        <p14:creationId xmlns:p14="http://schemas.microsoft.com/office/powerpoint/2010/main" val="402558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DA4CB3B-EE60-4285-8BFF-6547ED2DB373}" type="datetimeFigureOut">
              <a:rPr kumimoji="1" lang="ja-JP" altLang="en-US" smtClean="0"/>
              <a:t>2018/2/24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666E619-22DC-4FC8-B6FA-FBA62930D817}" type="slidenum">
              <a:rPr kumimoji="1" lang="ja-JP" altLang="en-US" smtClean="0"/>
              <a:t>‹#›</a:t>
            </a:fld>
            <a:endParaRPr kumimoji="1" lang="ja-JP" altLang="en-US"/>
          </a:p>
        </p:txBody>
      </p:sp>
    </p:spTree>
    <p:extLst>
      <p:ext uri="{BB962C8B-B14F-4D97-AF65-F5344CB8AC3E}">
        <p14:creationId xmlns:p14="http://schemas.microsoft.com/office/powerpoint/2010/main" val="2653509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88700" y="400537"/>
            <a:ext cx="2557588" cy="1704609"/>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039413" y="400537"/>
            <a:ext cx="4345875" cy="858592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88700" y="2105146"/>
            <a:ext cx="2557588" cy="68813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DA4CB3B-EE60-4285-8BFF-6547ED2DB373}" type="datetimeFigureOut">
              <a:rPr kumimoji="1" lang="ja-JP" altLang="en-US" smtClean="0"/>
              <a:t>2018/2/24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666E619-22DC-4FC8-B6FA-FBA62930D817}" type="slidenum">
              <a:rPr kumimoji="1" lang="ja-JP" altLang="en-US" smtClean="0"/>
              <a:t>‹#›</a:t>
            </a:fld>
            <a:endParaRPr kumimoji="1" lang="ja-JP" altLang="en-US"/>
          </a:p>
        </p:txBody>
      </p:sp>
    </p:spTree>
    <p:extLst>
      <p:ext uri="{BB962C8B-B14F-4D97-AF65-F5344CB8AC3E}">
        <p14:creationId xmlns:p14="http://schemas.microsoft.com/office/powerpoint/2010/main" val="2967865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523756" y="7041992"/>
            <a:ext cx="4664393" cy="83134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523756" y="898878"/>
            <a:ext cx="4664393" cy="603599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523756" y="7873338"/>
            <a:ext cx="4664393" cy="11806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DA4CB3B-EE60-4285-8BFF-6547ED2DB373}" type="datetimeFigureOut">
              <a:rPr kumimoji="1" lang="ja-JP" altLang="en-US" smtClean="0"/>
              <a:t>2018/2/24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666E619-22DC-4FC8-B6FA-FBA62930D817}" type="slidenum">
              <a:rPr kumimoji="1" lang="ja-JP" altLang="en-US" smtClean="0"/>
              <a:t>‹#›</a:t>
            </a:fld>
            <a:endParaRPr kumimoji="1" lang="ja-JP" altLang="en-US"/>
          </a:p>
        </p:txBody>
      </p:sp>
    </p:spTree>
    <p:extLst>
      <p:ext uri="{BB962C8B-B14F-4D97-AF65-F5344CB8AC3E}">
        <p14:creationId xmlns:p14="http://schemas.microsoft.com/office/powerpoint/2010/main" val="3034203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88700" y="402866"/>
            <a:ext cx="6996589" cy="1676665"/>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88700" y="2347331"/>
            <a:ext cx="6996589" cy="663912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88699" y="9324119"/>
            <a:ext cx="1813931" cy="535601"/>
          </a:xfrm>
          <a:prstGeom prst="rect">
            <a:avLst/>
          </a:prstGeom>
        </p:spPr>
        <p:txBody>
          <a:bodyPr vert="horz" lIns="91440" tIns="45720" rIns="91440" bIns="45720" rtlCol="0" anchor="ctr"/>
          <a:lstStyle>
            <a:lvl1pPr algn="l">
              <a:defRPr sz="1200">
                <a:solidFill>
                  <a:schemeClr val="tx1">
                    <a:tint val="75000"/>
                  </a:schemeClr>
                </a:solidFill>
              </a:defRPr>
            </a:lvl1pPr>
          </a:lstStyle>
          <a:p>
            <a:fld id="{DDA4CB3B-EE60-4285-8BFF-6547ED2DB373}" type="datetimeFigureOut">
              <a:rPr kumimoji="1" lang="ja-JP" altLang="en-US" smtClean="0"/>
              <a:t>2018/2/24</a:t>
            </a:fld>
            <a:endParaRPr kumimoji="1" lang="ja-JP" altLang="en-US"/>
          </a:p>
        </p:txBody>
      </p:sp>
      <p:sp>
        <p:nvSpPr>
          <p:cNvPr id="5" name="フッター プレースホルダー 4"/>
          <p:cNvSpPr>
            <a:spLocks noGrp="1"/>
          </p:cNvSpPr>
          <p:nvPr>
            <p:ph type="ftr" sz="quarter" idx="3"/>
          </p:nvPr>
        </p:nvSpPr>
        <p:spPr>
          <a:xfrm>
            <a:off x="2656113" y="9324119"/>
            <a:ext cx="2461763" cy="53560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571358" y="9324119"/>
            <a:ext cx="1813931" cy="535601"/>
          </a:xfrm>
          <a:prstGeom prst="rect">
            <a:avLst/>
          </a:prstGeom>
        </p:spPr>
        <p:txBody>
          <a:bodyPr vert="horz" lIns="91440" tIns="45720" rIns="91440" bIns="45720" rtlCol="0" anchor="ctr"/>
          <a:lstStyle>
            <a:lvl1pPr algn="r">
              <a:defRPr sz="1200">
                <a:solidFill>
                  <a:schemeClr val="tx1">
                    <a:tint val="75000"/>
                  </a:schemeClr>
                </a:solidFill>
              </a:defRPr>
            </a:lvl1pPr>
          </a:lstStyle>
          <a:p>
            <a:fld id="{2666E619-22DC-4FC8-B6FA-FBA62930D817}" type="slidenum">
              <a:rPr kumimoji="1" lang="ja-JP" altLang="en-US" smtClean="0"/>
              <a:t>‹#›</a:t>
            </a:fld>
            <a:endParaRPr kumimoji="1" lang="ja-JP" altLang="en-US"/>
          </a:p>
        </p:txBody>
      </p:sp>
    </p:spTree>
    <p:extLst>
      <p:ext uri="{BB962C8B-B14F-4D97-AF65-F5344CB8AC3E}">
        <p14:creationId xmlns:p14="http://schemas.microsoft.com/office/powerpoint/2010/main" val="450812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10.svg"/><Relationship Id="rId18" Type="http://schemas.openxmlformats.org/officeDocument/2006/relationships/image" Target="../media/image15.svg"/><Relationship Id="rId3" Type="http://schemas.openxmlformats.org/officeDocument/2006/relationships/hyperlink" Target="http://dpi-japan.org/" TargetMode="External"/><Relationship Id="rId7" Type="http://schemas.openxmlformats.org/officeDocument/2006/relationships/image" Target="../media/image4.svg"/><Relationship Id="rId12" Type="http://schemas.openxmlformats.org/officeDocument/2006/relationships/image" Target="../media/image5.png"/><Relationship Id="rId17" Type="http://schemas.openxmlformats.org/officeDocument/2006/relationships/image" Target="../media/image8.png"/><Relationship Id="rId2" Type="http://schemas.openxmlformats.org/officeDocument/2006/relationships/hyperlink" Target="http://www.shugiin.go.jp/internet/itdb_annai.nsf/html/statics/kokkaimap.htm" TargetMode="External"/><Relationship Id="rId16" Type="http://schemas.openxmlformats.org/officeDocument/2006/relationships/image" Target="../media/image13.svg"/><Relationship Id="rId1" Type="http://schemas.openxmlformats.org/officeDocument/2006/relationships/slideLayout" Target="../slideLayouts/slideLayout1.xml"/><Relationship Id="rId6" Type="http://schemas.openxmlformats.org/officeDocument/2006/relationships/image" Target="../media/image2.png"/><Relationship Id="rId11" Type="http://schemas.openxmlformats.org/officeDocument/2006/relationships/image" Target="../media/image8.svg"/><Relationship Id="rId5" Type="http://schemas.openxmlformats.org/officeDocument/2006/relationships/image" Target="../media/image2.svg"/><Relationship Id="rId15" Type="http://schemas.openxmlformats.org/officeDocument/2006/relationships/image" Target="../media/image7.png"/><Relationship Id="rId10" Type="http://schemas.openxmlformats.org/officeDocument/2006/relationships/image" Target="../media/image4.png"/><Relationship Id="rId19" Type="http://schemas.openxmlformats.org/officeDocument/2006/relationships/hyperlink" Target="https://goo.gl/3GPzFU" TargetMode="External"/><Relationship Id="rId4" Type="http://schemas.openxmlformats.org/officeDocument/2006/relationships/image" Target="../media/image1.png"/><Relationship Id="rId9" Type="http://schemas.openxmlformats.org/officeDocument/2006/relationships/image" Target="../media/image6.svg"/><Relationship Id="rId14"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テキスト プレースホルダー 1"/>
          <p:cNvSpPr txBox="1">
            <a:spLocks/>
          </p:cNvSpPr>
          <p:nvPr/>
        </p:nvSpPr>
        <p:spPr>
          <a:xfrm>
            <a:off x="257663" y="900058"/>
            <a:ext cx="4813077" cy="2031351"/>
          </a:xfrm>
          <a:prstGeom prst="rect">
            <a:avLst/>
          </a:prstGeom>
        </p:spPr>
        <p:txBody>
          <a:bodyPr vert="horz" lIns="0" tIns="0" rIns="0" bIns="0" rtlCol="0" anchor="t">
            <a:noAutofit/>
          </a:bodyPr>
          <a:lstStyle>
            <a:lvl1pPr marL="0" indent="0" algn="l" defTabSz="777240" rtl="0" eaLnBrk="1" latinLnBrk="0" hangingPunct="1">
              <a:lnSpc>
                <a:spcPct val="82000"/>
              </a:lnSpc>
              <a:spcBef>
                <a:spcPts val="0"/>
              </a:spcBef>
              <a:buFont typeface="Arial" panose="020B0604020202020204" pitchFamily="34" charset="0"/>
              <a:buNone/>
              <a:defRPr kumimoji="1" lang="ja-JP" sz="9000" kern="1200" cap="all" baseline="0">
                <a:solidFill>
                  <a:schemeClr val="tx2"/>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pPr marL="0" marR="0" lvl="0" indent="0" algn="dist" defTabSz="777240" rtl="0" eaLnBrk="1" fontAlgn="auto" latinLnBrk="0" hangingPunct="1">
              <a:lnSpc>
                <a:spcPct val="82000"/>
              </a:lnSpc>
              <a:spcBef>
                <a:spcPts val="0"/>
              </a:spcBef>
              <a:spcAft>
                <a:spcPts val="0"/>
              </a:spcAft>
              <a:buClrTx/>
              <a:buSzTx/>
              <a:buFont typeface="Arial" panose="020B0604020202020204" pitchFamily="34" charset="0"/>
              <a:buNone/>
              <a:tabLst/>
              <a:defRPr/>
            </a:pPr>
            <a:r>
              <a:rPr kumimoji="1" lang="ja-JP" altLang="en-US" sz="3600" b="1" i="0" u="none" strike="noStrike" kern="1200" cap="all"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東京</a:t>
            </a:r>
            <a:r>
              <a:rPr kumimoji="1" lang="en-US" altLang="ja-JP" sz="3600" b="1" i="0" u="none" strike="noStrike" kern="1200" cap="all"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2020</a:t>
            </a:r>
            <a:r>
              <a:rPr kumimoji="1" lang="ja-JP" altLang="en-US" sz="3600" b="1" i="0" u="none" strike="noStrike" kern="1200" cap="all"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オリパラ時代の</a:t>
            </a:r>
          </a:p>
          <a:p>
            <a:pPr marL="0" marR="0" lvl="0" indent="0" algn="just" defTabSz="777240" rtl="0" eaLnBrk="1" fontAlgn="auto" latinLnBrk="0" hangingPunct="1">
              <a:lnSpc>
                <a:spcPct val="82000"/>
              </a:lnSpc>
              <a:spcBef>
                <a:spcPts val="0"/>
              </a:spcBef>
              <a:spcAft>
                <a:spcPts val="0"/>
              </a:spcAft>
              <a:buClrTx/>
              <a:buSzTx/>
              <a:buFont typeface="Arial" panose="020B0604020202020204" pitchFamily="34" charset="0"/>
              <a:buNone/>
              <a:tabLst/>
              <a:defRPr/>
            </a:pPr>
            <a:r>
              <a:rPr kumimoji="1" lang="ja-JP" altLang="en-US" sz="6600" b="1" i="0" u="none" strike="noStrike" kern="1200" cap="all"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バリアフリー法改正</a:t>
            </a:r>
            <a:endParaRPr kumimoji="1" lang="ja-JP" altLang="en-US" sz="6600" b="1" i="0" u="none" strike="noStrike" kern="1200" cap="all" spc="0" normalizeH="0" baseline="0" noProof="0" dirty="0">
              <a:ln>
                <a:noFill/>
              </a:ln>
              <a:solidFill>
                <a:srgbClr val="111111"/>
              </a:solidFill>
              <a:effectLst/>
              <a:uLnTx/>
              <a:uFillTx/>
              <a:latin typeface="Impact"/>
              <a:ea typeface="Meiryo UI" panose="020B0604030504040204" pitchFamily="50" charset="-128"/>
              <a:cs typeface="Meiryo UI" panose="020B0604030504040204" pitchFamily="50" charset="-128"/>
            </a:endParaRPr>
          </a:p>
        </p:txBody>
      </p:sp>
      <p:sp>
        <p:nvSpPr>
          <p:cNvPr id="32" name="テキスト プレースホルダー 2"/>
          <p:cNvSpPr txBox="1">
            <a:spLocks/>
          </p:cNvSpPr>
          <p:nvPr/>
        </p:nvSpPr>
        <p:spPr>
          <a:xfrm>
            <a:off x="257663" y="3044270"/>
            <a:ext cx="4962978" cy="505057"/>
          </a:xfrm>
          <a:prstGeom prst="rect">
            <a:avLst/>
          </a:prstGeom>
        </p:spPr>
        <p:txBody>
          <a:bodyPr vert="horz" lIns="0" tIns="0" rIns="0" bIns="0" rtlCol="0" anchor="t">
            <a:noAutofit/>
          </a:bodyPr>
          <a:lstStyle>
            <a:lvl1pPr marL="0" indent="0" algn="l" defTabSz="777240" rtl="0" eaLnBrk="1" latinLnBrk="0" hangingPunct="1">
              <a:lnSpc>
                <a:spcPct val="82000"/>
              </a:lnSpc>
              <a:spcBef>
                <a:spcPts val="0"/>
              </a:spcBef>
              <a:buFont typeface="Arial" panose="020B0604020202020204" pitchFamily="34" charset="0"/>
              <a:buNone/>
              <a:defRPr kumimoji="1" lang="ja-JP" sz="9000" kern="1200" cap="all" baseline="0">
                <a:solidFill>
                  <a:schemeClr val="accent1"/>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pPr marL="0" marR="0" lvl="0" indent="0" algn="l" defTabSz="777240" rtl="0" eaLnBrk="1" fontAlgn="auto" latinLnBrk="0" hangingPunct="1">
              <a:lnSpc>
                <a:spcPct val="82000"/>
              </a:lnSpc>
              <a:spcBef>
                <a:spcPts val="0"/>
              </a:spcBef>
              <a:spcAft>
                <a:spcPts val="0"/>
              </a:spcAft>
              <a:buClrTx/>
              <a:buSzTx/>
              <a:buFont typeface="Arial" panose="020B0604020202020204" pitchFamily="34" charset="0"/>
              <a:buNone/>
              <a:tabLst/>
              <a:defRPr/>
            </a:pPr>
            <a:r>
              <a:rPr kumimoji="1" lang="ja-JP" altLang="en-US" sz="3900" b="1" i="0" u="sng" strike="noStrike" kern="1200" cap="all" spc="0" normalizeH="0" baseline="0" noProof="0" smtClean="0">
                <a:ln>
                  <a:noFill/>
                </a:ln>
                <a:solidFill>
                  <a:srgbClr val="00B050"/>
                </a:solidFill>
                <a:effectLst/>
                <a:uLnTx/>
                <a:uFillTx/>
                <a:latin typeface="Impact"/>
                <a:ea typeface="Meiryo UI" panose="020B0604030504040204" pitchFamily="50" charset="-128"/>
                <a:cs typeface="Meiryo UI" panose="020B0604030504040204" pitchFamily="50" charset="-128"/>
              </a:rPr>
              <a:t>世界基準のレガシーを！</a:t>
            </a:r>
            <a:endParaRPr kumimoji="1" lang="ja-JP" altLang="en-US" sz="3900" b="1" i="0" u="sng" strike="noStrike" kern="1200" cap="all" spc="0" normalizeH="0" baseline="0" noProof="0" dirty="0">
              <a:ln>
                <a:noFill/>
              </a:ln>
              <a:solidFill>
                <a:srgbClr val="00B050"/>
              </a:solidFill>
              <a:effectLst/>
              <a:uLnTx/>
              <a:uFillTx/>
              <a:latin typeface="Impact"/>
              <a:ea typeface="Meiryo UI" panose="020B0604030504040204" pitchFamily="50" charset="-128"/>
              <a:cs typeface="Meiryo UI" panose="020B0604030504040204" pitchFamily="50" charset="-128"/>
            </a:endParaRPr>
          </a:p>
        </p:txBody>
      </p:sp>
      <p:sp>
        <p:nvSpPr>
          <p:cNvPr id="33" name="テキスト プレースホルダー 3"/>
          <p:cNvSpPr txBox="1">
            <a:spLocks/>
          </p:cNvSpPr>
          <p:nvPr/>
        </p:nvSpPr>
        <p:spPr>
          <a:xfrm>
            <a:off x="285614" y="3652951"/>
            <a:ext cx="716692" cy="257217"/>
          </a:xfrm>
          <a:prstGeom prst="rect">
            <a:avLst/>
          </a:prstGeom>
        </p:spPr>
        <p:txBody>
          <a:bodyPr vert="horz" lIns="0" tIns="0" rIns="0" bIns="0" rtlCol="0" anchor="t">
            <a:noAutofit/>
          </a:bodyPr>
          <a:lstStyle>
            <a:lvl1pPr marL="0" indent="0" algn="l" defTabSz="777240" rtl="0" eaLnBrk="1" latinLnBrk="0" hangingPunct="1">
              <a:lnSpc>
                <a:spcPct val="82000"/>
              </a:lnSpc>
              <a:spcBef>
                <a:spcPts val="0"/>
              </a:spcBef>
              <a:buFont typeface="Arial" panose="020B0604020202020204" pitchFamily="34" charset="0"/>
              <a:buNone/>
              <a:defRPr kumimoji="1" lang="ja-JP" sz="2400" kern="1200" cap="all" baseline="0">
                <a:solidFill>
                  <a:schemeClr val="accent1"/>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pPr marL="0" marR="0" lvl="0" indent="0" algn="l" defTabSz="777240" rtl="0" eaLnBrk="1" fontAlgn="auto" latinLnBrk="0" hangingPunct="1">
              <a:lnSpc>
                <a:spcPct val="82000"/>
              </a:lnSpc>
              <a:spcBef>
                <a:spcPts val="0"/>
              </a:spcBef>
              <a:spcAft>
                <a:spcPts val="0"/>
              </a:spcAft>
              <a:buClrTx/>
              <a:buSzTx/>
              <a:buFont typeface="Arial" panose="020B0604020202020204" pitchFamily="34" charset="0"/>
              <a:buNone/>
              <a:tabLst/>
              <a:defRPr/>
            </a:pPr>
            <a:r>
              <a:rPr kumimoji="1" lang="ja-JP" altLang="en-US" sz="2400" b="1" i="0" u="none" strike="noStrike" kern="1200" cap="all" spc="0" normalizeH="0" baseline="0" noProof="0" smtClean="0">
                <a:ln>
                  <a:noFill/>
                </a:ln>
                <a:solidFill>
                  <a:srgbClr val="00B050"/>
                </a:solidFill>
                <a:effectLst/>
                <a:uLnTx/>
                <a:uFillTx/>
                <a:latin typeface="Impact"/>
                <a:ea typeface="Meiryo UI" panose="020B0604030504040204" pitchFamily="50" charset="-128"/>
                <a:cs typeface="Meiryo UI" panose="020B0604030504040204" pitchFamily="50" charset="-128"/>
              </a:rPr>
              <a:t>日時</a:t>
            </a:r>
            <a:endParaRPr kumimoji="1" lang="ja-JP" altLang="en-US" sz="2400" b="1" i="0" u="none" strike="noStrike" kern="1200" cap="all" spc="0" normalizeH="0" baseline="0" noProof="0" dirty="0">
              <a:ln>
                <a:noFill/>
              </a:ln>
              <a:solidFill>
                <a:srgbClr val="00B050"/>
              </a:solidFill>
              <a:effectLst/>
              <a:uLnTx/>
              <a:uFillTx/>
              <a:latin typeface="Impact"/>
              <a:ea typeface="Meiryo UI" panose="020B0604030504040204" pitchFamily="50" charset="-128"/>
              <a:cs typeface="Meiryo UI" panose="020B0604030504040204" pitchFamily="50" charset="-128"/>
            </a:endParaRPr>
          </a:p>
        </p:txBody>
      </p:sp>
      <p:sp>
        <p:nvSpPr>
          <p:cNvPr id="34" name="テキスト プレースホルダー 4"/>
          <p:cNvSpPr txBox="1">
            <a:spLocks/>
          </p:cNvSpPr>
          <p:nvPr/>
        </p:nvSpPr>
        <p:spPr>
          <a:xfrm>
            <a:off x="983471" y="3628601"/>
            <a:ext cx="4327039" cy="1226051"/>
          </a:xfrm>
          <a:prstGeom prst="rect">
            <a:avLst/>
          </a:prstGeom>
        </p:spPr>
        <p:txBody>
          <a:bodyPr vert="horz" lIns="0" tIns="0" rIns="0" bIns="0" rtlCol="0" anchor="t">
            <a:noAutofit/>
          </a:bodyPr>
          <a:lstStyle>
            <a:lvl1pPr marL="0" indent="0" algn="l" defTabSz="777240" rtl="0" eaLnBrk="1" latinLnBrk="0" hangingPunct="1">
              <a:lnSpc>
                <a:spcPct val="82000"/>
              </a:lnSpc>
              <a:spcBef>
                <a:spcPts val="0"/>
              </a:spcBef>
              <a:buFont typeface="Arial" panose="020B0604020202020204" pitchFamily="34" charset="0"/>
              <a:buNone/>
              <a:defRPr kumimoji="1" lang="ja-JP" sz="3800" kern="1200" cap="none" baseline="0">
                <a:solidFill>
                  <a:schemeClr val="tx2"/>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pPr marL="0" marR="0" lvl="0" indent="0" algn="l" defTabSz="777240" rtl="0" eaLnBrk="1" fontAlgn="auto" latinLnBrk="0" hangingPunct="1">
              <a:lnSpc>
                <a:spcPct val="82000"/>
              </a:lnSpc>
              <a:spcBef>
                <a:spcPts val="0"/>
              </a:spcBef>
              <a:spcAft>
                <a:spcPts val="0"/>
              </a:spcAft>
              <a:buClrTx/>
              <a:buSzTx/>
              <a:buFont typeface="Arial" panose="020B0604020202020204" pitchFamily="34" charset="0"/>
              <a:buNone/>
              <a:tabLst/>
              <a:defRPr/>
            </a:pPr>
            <a:r>
              <a:rPr kumimoji="1" lang="en-US" altLang="ja-JP" sz="2800" b="0" i="0" u="none" strike="noStrike" kern="1200" cap="none"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2018</a:t>
            </a:r>
            <a:r>
              <a:rPr kumimoji="1" lang="ja-JP" altLang="en-US" sz="2800" b="0" i="0" u="none" strike="noStrike" kern="1200" cap="none"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 年 </a:t>
            </a:r>
            <a:r>
              <a:rPr kumimoji="1" lang="en-US" altLang="ja-JP" sz="2800" b="0" i="0" u="none" strike="noStrike" kern="1200" cap="none"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4</a:t>
            </a:r>
            <a:r>
              <a:rPr kumimoji="1" lang="ja-JP" altLang="en-US" sz="2800" b="0" i="0" u="none" strike="noStrike" kern="1200" cap="none"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 月</a:t>
            </a:r>
            <a:r>
              <a:rPr kumimoji="1" lang="en-US" altLang="ja-JP" sz="2800" b="0" i="0" u="none" strike="noStrike" kern="1200" cap="none"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5</a:t>
            </a:r>
            <a:r>
              <a:rPr kumimoji="1" lang="ja-JP" altLang="en-US" sz="2800" b="0" i="0" u="none" strike="noStrike" kern="1200" cap="none"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 日（木）</a:t>
            </a:r>
          </a:p>
          <a:p>
            <a:pPr marL="0" marR="0" lvl="0" indent="0" algn="l" defTabSz="777240" rtl="0" eaLnBrk="1" fontAlgn="auto" latinLnBrk="0" hangingPunct="1">
              <a:lnSpc>
                <a:spcPct val="82000"/>
              </a:lnSpc>
              <a:spcBef>
                <a:spcPts val="0"/>
              </a:spcBef>
              <a:spcAft>
                <a:spcPts val="0"/>
              </a:spcAft>
              <a:buClrTx/>
              <a:buSzTx/>
              <a:buFont typeface="Arial" panose="020B0604020202020204" pitchFamily="34" charset="0"/>
              <a:buNone/>
              <a:tabLst/>
              <a:defRPr/>
            </a:pPr>
            <a:r>
              <a:rPr kumimoji="1" lang="en-US" altLang="ja-JP" sz="2800" b="0" i="0" u="none" strike="noStrike" kern="1200" cap="none"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12:00-14:30</a:t>
            </a:r>
            <a:r>
              <a:rPr kumimoji="1" lang="ja-JP" altLang="en-US" sz="2000" b="0" i="0" u="none" strike="noStrike" kern="1200" cap="none"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（受付</a:t>
            </a:r>
            <a:r>
              <a:rPr kumimoji="1" lang="en-US" altLang="ja-JP" sz="2000" b="0" i="0" u="none" strike="noStrike" kern="1200" cap="none"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11:30-</a:t>
            </a:r>
            <a:r>
              <a:rPr kumimoji="1" lang="ja-JP" altLang="en-US" sz="2000" b="0" i="0" u="none" strike="noStrike" kern="1200" cap="none"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a:t>
            </a:r>
            <a:endParaRPr kumimoji="1" lang="ja-JP" altLang="en-US" sz="2800" b="0" i="0" u="none" strike="noStrike" kern="1200" cap="none" spc="0" normalizeH="0" baseline="0" noProof="0" dirty="0">
              <a:ln>
                <a:noFill/>
              </a:ln>
              <a:solidFill>
                <a:srgbClr val="111111"/>
              </a:solidFill>
              <a:effectLst/>
              <a:uLnTx/>
              <a:uFillTx/>
              <a:latin typeface="Impact"/>
              <a:ea typeface="Meiryo UI" panose="020B0604030504040204" pitchFamily="50" charset="-128"/>
              <a:cs typeface="Meiryo UI" panose="020B0604030504040204" pitchFamily="50" charset="-128"/>
            </a:endParaRPr>
          </a:p>
        </p:txBody>
      </p:sp>
      <p:sp>
        <p:nvSpPr>
          <p:cNvPr id="35" name="テキスト プレースホルダー 5"/>
          <p:cNvSpPr txBox="1">
            <a:spLocks/>
          </p:cNvSpPr>
          <p:nvPr/>
        </p:nvSpPr>
        <p:spPr>
          <a:xfrm>
            <a:off x="285614" y="4427817"/>
            <a:ext cx="716692" cy="270411"/>
          </a:xfrm>
          <a:prstGeom prst="rect">
            <a:avLst/>
          </a:prstGeom>
        </p:spPr>
        <p:txBody>
          <a:bodyPr vert="horz" lIns="0" tIns="0" rIns="0" bIns="0" rtlCol="0" anchor="t">
            <a:noAutofit/>
          </a:bodyPr>
          <a:lstStyle>
            <a:lvl1pPr marL="0" indent="0" algn="l" defTabSz="777240" rtl="0" eaLnBrk="1" latinLnBrk="0" hangingPunct="1">
              <a:lnSpc>
                <a:spcPct val="82000"/>
              </a:lnSpc>
              <a:spcBef>
                <a:spcPts val="0"/>
              </a:spcBef>
              <a:buFont typeface="Arial" panose="020B0604020202020204" pitchFamily="34" charset="0"/>
              <a:buNone/>
              <a:defRPr kumimoji="1" lang="ja-JP" sz="2400" kern="1200" cap="all" baseline="0">
                <a:solidFill>
                  <a:schemeClr val="accent1"/>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pPr marL="0" marR="0" lvl="0" indent="0" algn="l" defTabSz="777240" rtl="0" eaLnBrk="1" fontAlgn="auto" latinLnBrk="0" hangingPunct="1">
              <a:lnSpc>
                <a:spcPct val="82000"/>
              </a:lnSpc>
              <a:spcBef>
                <a:spcPts val="0"/>
              </a:spcBef>
              <a:spcAft>
                <a:spcPts val="0"/>
              </a:spcAft>
              <a:buClrTx/>
              <a:buSzTx/>
              <a:buFont typeface="Arial" panose="020B0604020202020204" pitchFamily="34" charset="0"/>
              <a:buNone/>
              <a:tabLst/>
              <a:defRPr/>
            </a:pPr>
            <a:r>
              <a:rPr kumimoji="1" lang="ja-JP" altLang="en-US" sz="2400" b="1" i="0" u="none" strike="noStrike" kern="1200" cap="all" spc="0" normalizeH="0" baseline="0" noProof="0" smtClean="0">
                <a:ln>
                  <a:noFill/>
                </a:ln>
                <a:solidFill>
                  <a:srgbClr val="00B050"/>
                </a:solidFill>
                <a:effectLst/>
                <a:uLnTx/>
                <a:uFillTx/>
                <a:latin typeface="Impact"/>
                <a:ea typeface="Meiryo UI" panose="020B0604030504040204" pitchFamily="50" charset="-128"/>
                <a:cs typeface="Meiryo UI" panose="020B0604030504040204" pitchFamily="50" charset="-128"/>
              </a:rPr>
              <a:t>場所</a:t>
            </a:r>
            <a:endParaRPr kumimoji="1" lang="ja-JP" altLang="en-US" sz="2400" b="1" i="0" u="none" strike="noStrike" kern="1200" cap="all" spc="0" normalizeH="0" baseline="0" noProof="0" dirty="0">
              <a:ln>
                <a:noFill/>
              </a:ln>
              <a:solidFill>
                <a:srgbClr val="00B050"/>
              </a:solidFill>
              <a:effectLst/>
              <a:uLnTx/>
              <a:uFillTx/>
              <a:latin typeface="Impact"/>
              <a:ea typeface="Meiryo UI" panose="020B0604030504040204" pitchFamily="50" charset="-128"/>
              <a:cs typeface="Meiryo UI" panose="020B0604030504040204" pitchFamily="50" charset="-128"/>
            </a:endParaRPr>
          </a:p>
        </p:txBody>
      </p:sp>
      <p:sp>
        <p:nvSpPr>
          <p:cNvPr id="36" name="テキスト プレースホルダー 6"/>
          <p:cNvSpPr txBox="1">
            <a:spLocks/>
          </p:cNvSpPr>
          <p:nvPr/>
        </p:nvSpPr>
        <p:spPr>
          <a:xfrm>
            <a:off x="992991" y="4395102"/>
            <a:ext cx="3741990" cy="941125"/>
          </a:xfrm>
          <a:prstGeom prst="rect">
            <a:avLst/>
          </a:prstGeom>
        </p:spPr>
        <p:txBody>
          <a:bodyPr vert="horz" lIns="0" tIns="0" rIns="0" bIns="0" rtlCol="0" anchor="t">
            <a:noAutofit/>
          </a:bodyPr>
          <a:lstStyle>
            <a:lvl1pPr marL="0" indent="0" algn="l" defTabSz="777240" rtl="0" eaLnBrk="1" latinLnBrk="0" hangingPunct="1">
              <a:lnSpc>
                <a:spcPct val="82000"/>
              </a:lnSpc>
              <a:spcBef>
                <a:spcPts val="0"/>
              </a:spcBef>
              <a:buFont typeface="Arial" panose="020B0604020202020204" pitchFamily="34" charset="0"/>
              <a:buNone/>
              <a:defRPr kumimoji="1" lang="ja-JP" sz="3800" kern="1200" cap="none" baseline="0">
                <a:solidFill>
                  <a:schemeClr val="tx2"/>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pPr marL="0" marR="0" lvl="0" indent="0" algn="dist" defTabSz="777240" rtl="0" eaLnBrk="1" fontAlgn="auto" latinLnBrk="0" hangingPunct="1">
              <a:lnSpc>
                <a:spcPct val="82000"/>
              </a:lnSpc>
              <a:spcBef>
                <a:spcPts val="0"/>
              </a:spcBef>
              <a:spcAft>
                <a:spcPts val="0"/>
              </a:spcAft>
              <a:buClrTx/>
              <a:buSzTx/>
              <a:buFont typeface="Arial" panose="020B0604020202020204" pitchFamily="34" charset="0"/>
              <a:buNone/>
              <a:tabLst/>
              <a:defRPr/>
            </a:pPr>
            <a:r>
              <a:rPr kumimoji="1" lang="zh-TW" altLang="en-US" sz="2800" b="1"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hlinkClick r:id="rId2"/>
              </a:rPr>
              <a:t>衆議院第一議員会館</a:t>
            </a:r>
            <a:endParaRPr kumimoji="1" lang="zh-TW" altLang="en-US" sz="2800" b="1"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endParaRPr>
          </a:p>
          <a:p>
            <a:pPr marL="0" marR="0" lvl="0" indent="0" algn="l" defTabSz="777240" rtl="0" eaLnBrk="1" fontAlgn="auto" latinLnBrk="0" hangingPunct="1">
              <a:lnSpc>
                <a:spcPct val="82000"/>
              </a:lnSpc>
              <a:spcBef>
                <a:spcPts val="0"/>
              </a:spcBef>
              <a:spcAft>
                <a:spcPts val="0"/>
              </a:spcAft>
              <a:buClrTx/>
              <a:buSzTx/>
              <a:buFont typeface="Arial" panose="020B0604020202020204" pitchFamily="34" charset="0"/>
              <a:buNone/>
              <a:tabLst/>
              <a:defRPr/>
            </a:pPr>
            <a:r>
              <a:rPr kumimoji="1" lang="zh-TW" altLang="en-US" sz="2800" b="1"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rPr>
              <a:t>大会議室（地下１階）</a:t>
            </a:r>
            <a:r>
              <a:rPr kumimoji="1" lang="zh-TW" altLang="en-US" sz="28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rPr>
              <a:t/>
            </a:r>
            <a:br>
              <a:rPr kumimoji="1" lang="zh-TW" altLang="en-US" sz="28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rPr>
            </a:br>
            <a:r>
              <a:rPr kumimoji="1" lang="zh-TW" altLang="en-US" sz="14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rPr>
              <a:t>東京都千代田区永田町 </a:t>
            </a:r>
            <a:r>
              <a:rPr kumimoji="1" lang="en-US" altLang="zh-TW" sz="14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rPr>
              <a:t>2-2-1</a:t>
            </a:r>
            <a:endParaRPr kumimoji="1" lang="zh-TW" altLang="en-US" sz="20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endParaRPr>
          </a:p>
          <a:p>
            <a:pPr marL="0" marR="0" lvl="0" indent="0" algn="dist" defTabSz="777240" rtl="0" eaLnBrk="1" fontAlgn="auto" latinLnBrk="0" hangingPunct="1">
              <a:lnSpc>
                <a:spcPct val="82000"/>
              </a:lnSpc>
              <a:spcBef>
                <a:spcPts val="0"/>
              </a:spcBef>
              <a:spcAft>
                <a:spcPts val="0"/>
              </a:spcAft>
              <a:buClrTx/>
              <a:buSzTx/>
              <a:buFont typeface="Arial" panose="020B0604020202020204" pitchFamily="34" charset="0"/>
              <a:buNone/>
              <a:tabLst/>
              <a:defRPr/>
            </a:pPr>
            <a:endParaRPr kumimoji="1" lang="zh-TW" altLang="en-US" sz="2400" b="0" i="0" u="none" strike="noStrike" kern="1200" cap="none" spc="0" normalizeH="0" baseline="0" noProof="0" dirty="0">
              <a:ln>
                <a:noFill/>
              </a:ln>
              <a:solidFill>
                <a:srgbClr val="111111"/>
              </a:solidFill>
              <a:effectLst/>
              <a:uLnTx/>
              <a:uFillTx/>
              <a:latin typeface="Impact"/>
              <a:ea typeface="Meiryo UI" panose="020B0604030504040204" pitchFamily="50" charset="-128"/>
              <a:cs typeface="Meiryo UI" panose="020B0604030504040204" pitchFamily="50" charset="-128"/>
            </a:endParaRPr>
          </a:p>
        </p:txBody>
      </p:sp>
      <p:sp>
        <p:nvSpPr>
          <p:cNvPr id="37" name="テキスト プレースホルダー 10"/>
          <p:cNvSpPr txBox="1">
            <a:spLocks/>
          </p:cNvSpPr>
          <p:nvPr/>
        </p:nvSpPr>
        <p:spPr>
          <a:xfrm>
            <a:off x="5304631" y="218157"/>
            <a:ext cx="2302065" cy="6473947"/>
          </a:xfrm>
          <a:prstGeom prst="rect">
            <a:avLst/>
          </a:prstGeom>
          <a:ln>
            <a:solidFill>
              <a:srgbClr val="00B050"/>
            </a:solidFill>
          </a:ln>
        </p:spPr>
        <p:txBody>
          <a:bodyPr vert="horz" lIns="0" tIns="0" rIns="0" bIns="0" rtlCol="0" anchor="t">
            <a:noAutofit/>
          </a:bodyPr>
          <a:lstStyle>
            <a:lvl1pPr marL="0" indent="0" algn="l" defTabSz="777240" rtl="0" eaLnBrk="1" latinLnBrk="0" hangingPunct="1">
              <a:lnSpc>
                <a:spcPct val="82000"/>
              </a:lnSpc>
              <a:spcBef>
                <a:spcPts val="0"/>
              </a:spcBef>
              <a:buFont typeface="Arial" panose="020B0604020202020204" pitchFamily="34" charset="0"/>
              <a:buNone/>
              <a:defRPr kumimoji="1" lang="ja-JP" sz="2400" kern="1200" cap="all" baseline="0">
                <a:solidFill>
                  <a:schemeClr val="tx2"/>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pPr marL="0" marR="0" lvl="0" indent="0" algn="l" defTabSz="777240" rtl="0" eaLnBrk="1" fontAlgn="auto" latinLnBrk="0" hangingPunct="1">
              <a:lnSpc>
                <a:spcPct val="82000"/>
              </a:lnSpc>
              <a:spcBef>
                <a:spcPts val="0"/>
              </a:spcBef>
              <a:spcAft>
                <a:spcPts val="0"/>
              </a:spcAft>
              <a:buClrTx/>
              <a:buSzTx/>
              <a:buFont typeface="Arial" panose="020B0604020202020204" pitchFamily="34" charset="0"/>
              <a:buNone/>
              <a:tabLst/>
              <a:defRPr/>
            </a:pPr>
            <a:r>
              <a:rPr kumimoji="1" lang="ja-JP" altLang="en-US" sz="1600" b="0" i="0" u="none" strike="noStrike" kern="1200" cap="all"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　２月９日にバリアフリー法改正案が閣議決定され、国会に上程されました。今回の法改正は、</a:t>
            </a:r>
            <a:r>
              <a:rPr kumimoji="1" lang="ja-JP" altLang="en-US" sz="1600" b="0" i="0" u="sng" strike="noStrike" kern="1200" cap="all"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権利条約の理念をバリアフリー法に盛り込む</a:t>
            </a:r>
            <a:r>
              <a:rPr kumimoji="1" lang="ja-JP" altLang="en-US" sz="1600" b="0" i="0" u="none" strike="noStrike" kern="1200" cap="all"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a:t>
            </a:r>
            <a:r>
              <a:rPr kumimoji="1" lang="ja-JP" altLang="en-US" sz="1600" b="0" i="0" u="sng" strike="noStrike" kern="1200" cap="all"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世界基準を踏まえたレガシーとしてのまちづくりを進めていく</a:t>
            </a:r>
            <a:r>
              <a:rPr kumimoji="1" lang="ja-JP" altLang="en-US" sz="1600" b="0" i="0" u="none" strike="noStrike" kern="1200" cap="all"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ことが求められています。</a:t>
            </a:r>
          </a:p>
          <a:p>
            <a:pPr marL="0" marR="0" lvl="0" indent="0" algn="l" defTabSz="777240" rtl="0" eaLnBrk="1" fontAlgn="auto" latinLnBrk="0" hangingPunct="1">
              <a:lnSpc>
                <a:spcPct val="82000"/>
              </a:lnSpc>
              <a:spcBef>
                <a:spcPts val="0"/>
              </a:spcBef>
              <a:spcAft>
                <a:spcPts val="0"/>
              </a:spcAft>
              <a:buClrTx/>
              <a:buSzTx/>
              <a:buFont typeface="Arial" panose="020B0604020202020204" pitchFamily="34" charset="0"/>
              <a:buNone/>
              <a:tabLst/>
              <a:defRPr/>
            </a:pPr>
            <a:r>
              <a:rPr kumimoji="1" lang="ja-JP" altLang="en-US" sz="1600" b="0" i="0" u="none" strike="noStrike" kern="1200" cap="all"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　改正法案では、第</a:t>
            </a:r>
            <a:r>
              <a:rPr kumimoji="1" lang="en-US" altLang="ja-JP" sz="1600" b="0" i="0" u="none" strike="noStrike" kern="1200" cap="all"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1</a:t>
            </a:r>
            <a:r>
              <a:rPr kumimoji="1" lang="ja-JP" altLang="en-US" sz="1600" b="0" i="0" u="none" strike="noStrike" kern="1200" cap="all"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条に基本理念が設けられ「共生社会の実現」「社会的障壁の除去」が入り、第</a:t>
            </a:r>
            <a:r>
              <a:rPr kumimoji="1" lang="en-US" altLang="ja-JP" sz="1600" b="0" i="0" u="none" strike="noStrike" kern="1200" cap="all"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4</a:t>
            </a:r>
            <a:r>
              <a:rPr kumimoji="1" lang="ja-JP" altLang="en-US" sz="1600" b="0" i="0" u="none" strike="noStrike" kern="1200" cap="all"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条には当事者を含めた評価会議が盛り込まれました。一方で、障害の定義が医療モデルのままになっている、小規模店舗や地域の公共施設としての学校のバリアフリー化等建物関係の改善策がほとんど盛り込まれていないなど課題もあります。</a:t>
            </a:r>
          </a:p>
          <a:p>
            <a:pPr marL="0" marR="0" lvl="0" indent="0" algn="l" defTabSz="777240" rtl="0" eaLnBrk="1" fontAlgn="auto" latinLnBrk="0" hangingPunct="1">
              <a:lnSpc>
                <a:spcPct val="82000"/>
              </a:lnSpc>
              <a:spcBef>
                <a:spcPts val="0"/>
              </a:spcBef>
              <a:spcAft>
                <a:spcPts val="0"/>
              </a:spcAft>
              <a:buClrTx/>
              <a:buSzTx/>
              <a:buFont typeface="Arial" panose="020B0604020202020204" pitchFamily="34" charset="0"/>
              <a:buNone/>
              <a:tabLst/>
              <a:defRPr/>
            </a:pPr>
            <a:r>
              <a:rPr kumimoji="1" lang="ja-JP" altLang="en-US" sz="1600" b="0" i="0" u="none" strike="noStrike" kern="1200" cap="all"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　昨年</a:t>
            </a:r>
            <a:r>
              <a:rPr kumimoji="1" lang="en-US" altLang="ja-JP" sz="1600" b="0" i="0" u="none" strike="noStrike" kern="1200" cap="all"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11</a:t>
            </a:r>
            <a:r>
              <a:rPr kumimoji="1" lang="ja-JP" altLang="en-US" sz="1600" b="0" i="0" u="none" strike="noStrike" kern="1200" cap="all"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月の集いに続き、国会で審議が始まる前に</a:t>
            </a:r>
            <a:r>
              <a:rPr kumimoji="1" lang="en-US" altLang="ja-JP" sz="1600" b="0" i="0" u="none" strike="noStrike" kern="1200" cap="all"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2</a:t>
            </a:r>
            <a:r>
              <a:rPr kumimoji="1" lang="ja-JP" altLang="en-US" sz="1600" b="0" i="0" u="none" strike="noStrike" kern="1200" cap="all"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回目の集いを開催いたします。各党の国会議員のみなさんから改正法案の評価と課題についてご発言いただき、私たち障害当事者が求める法改正のポイントもお伝えします。世界の基準を踏まえた素晴らしい法改正となることを願い集いを開催します。</a:t>
            </a:r>
            <a:endParaRPr kumimoji="1" lang="ja-JP" altLang="en-US" sz="1600" b="0" i="0" u="none" strike="noStrike" kern="1200" cap="all" spc="0" normalizeH="0" baseline="0" noProof="0" dirty="0">
              <a:ln>
                <a:noFill/>
              </a:ln>
              <a:solidFill>
                <a:srgbClr val="111111"/>
              </a:solidFill>
              <a:effectLst/>
              <a:uLnTx/>
              <a:uFillTx/>
              <a:latin typeface="Impact"/>
              <a:ea typeface="Meiryo UI" panose="020B0604030504040204" pitchFamily="50" charset="-128"/>
              <a:cs typeface="Meiryo UI" panose="020B0604030504040204" pitchFamily="50" charset="-128"/>
            </a:endParaRPr>
          </a:p>
        </p:txBody>
      </p:sp>
      <p:sp>
        <p:nvSpPr>
          <p:cNvPr id="38" name="テキスト プレースホルダー 11"/>
          <p:cNvSpPr txBox="1">
            <a:spLocks/>
          </p:cNvSpPr>
          <p:nvPr/>
        </p:nvSpPr>
        <p:spPr>
          <a:xfrm>
            <a:off x="257663" y="8167418"/>
            <a:ext cx="1042683" cy="365205"/>
          </a:xfrm>
          <a:prstGeom prst="rect">
            <a:avLst/>
          </a:prstGeom>
        </p:spPr>
        <p:txBody>
          <a:bodyPr vert="horz" lIns="0" tIns="0" rIns="0" bIns="0" rtlCol="0" anchor="b">
            <a:noAutofit/>
          </a:bodyPr>
          <a:lstStyle>
            <a:lvl1pPr marL="0" indent="0" algn="l" defTabSz="777240" rtl="0" eaLnBrk="1" latinLnBrk="0" hangingPunct="1">
              <a:lnSpc>
                <a:spcPct val="90000"/>
              </a:lnSpc>
              <a:spcBef>
                <a:spcPts val="0"/>
              </a:spcBef>
              <a:buFont typeface="Arial" panose="020B0604020202020204" pitchFamily="34" charset="0"/>
              <a:buNone/>
              <a:defRPr kumimoji="1" lang="ja-JP" sz="2400" kern="1200" cap="all" baseline="0">
                <a:solidFill>
                  <a:schemeClr val="accent1"/>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pPr marL="0" marR="0" lvl="0" indent="0" algn="l" defTabSz="777240" rtl="0" eaLnBrk="1" fontAlgn="auto" latinLnBrk="0" hangingPunct="1">
              <a:lnSpc>
                <a:spcPct val="90000"/>
              </a:lnSpc>
              <a:spcBef>
                <a:spcPts val="0"/>
              </a:spcBef>
              <a:spcAft>
                <a:spcPts val="0"/>
              </a:spcAft>
              <a:buClrTx/>
              <a:buSzTx/>
              <a:buFont typeface="Arial" panose="020B0604020202020204" pitchFamily="34" charset="0"/>
              <a:buNone/>
              <a:tabLst/>
              <a:defRPr/>
            </a:pPr>
            <a:r>
              <a:rPr kumimoji="1" lang="ja-JP" altLang="en-US" sz="2400" b="1" i="0" u="none" strike="noStrike" kern="1200" cap="all" spc="0" normalizeH="0" baseline="0" noProof="0" dirty="0" smtClean="0">
                <a:ln>
                  <a:noFill/>
                </a:ln>
                <a:solidFill>
                  <a:srgbClr val="00B050"/>
                </a:solidFill>
                <a:effectLst/>
                <a:uLnTx/>
                <a:uFillTx/>
                <a:latin typeface="Impact"/>
                <a:ea typeface="Meiryo UI" panose="020B0604030504040204" pitchFamily="50" charset="-128"/>
                <a:cs typeface="Meiryo UI" panose="020B0604030504040204" pitchFamily="50" charset="-128"/>
              </a:rPr>
              <a:t>参加費</a:t>
            </a:r>
            <a:endParaRPr kumimoji="1" lang="ja-JP" altLang="en-US" sz="2400" b="1" i="0" u="none" strike="noStrike" kern="1200" cap="all" spc="0" normalizeH="0" baseline="0" noProof="0" dirty="0">
              <a:ln>
                <a:noFill/>
              </a:ln>
              <a:solidFill>
                <a:srgbClr val="00B050"/>
              </a:solidFill>
              <a:effectLst/>
              <a:uLnTx/>
              <a:uFillTx/>
              <a:latin typeface="Impact"/>
              <a:ea typeface="Meiryo UI" panose="020B0604030504040204" pitchFamily="50" charset="-128"/>
              <a:cs typeface="Meiryo UI" panose="020B0604030504040204" pitchFamily="50" charset="-128"/>
            </a:endParaRPr>
          </a:p>
        </p:txBody>
      </p:sp>
      <p:sp>
        <p:nvSpPr>
          <p:cNvPr id="39" name="テキスト プレースホルダー 15"/>
          <p:cNvSpPr txBox="1">
            <a:spLocks/>
          </p:cNvSpPr>
          <p:nvPr/>
        </p:nvSpPr>
        <p:spPr>
          <a:xfrm>
            <a:off x="285614" y="9206458"/>
            <a:ext cx="843919" cy="401067"/>
          </a:xfrm>
          <a:prstGeom prst="rect">
            <a:avLst/>
          </a:prstGeom>
        </p:spPr>
        <p:txBody>
          <a:bodyPr vert="horz" lIns="0" tIns="0" rIns="0" bIns="0" rtlCol="0" anchor="b">
            <a:noAutofit/>
          </a:bodyPr>
          <a:lstStyle>
            <a:lvl1pPr marL="0" indent="0" algn="l" defTabSz="777240" rtl="0" eaLnBrk="1" latinLnBrk="0" hangingPunct="1">
              <a:lnSpc>
                <a:spcPct val="90000"/>
              </a:lnSpc>
              <a:spcBef>
                <a:spcPts val="0"/>
              </a:spcBef>
              <a:buFont typeface="Arial" panose="020B0604020202020204" pitchFamily="34" charset="0"/>
              <a:buNone/>
              <a:defRPr kumimoji="1" lang="ja-JP" sz="2400" kern="1200" cap="all" baseline="0">
                <a:solidFill>
                  <a:schemeClr val="accent1"/>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pPr marL="0" marR="0" lvl="0" indent="0" algn="l" defTabSz="777240" rtl="0" eaLnBrk="1" fontAlgn="auto" latinLnBrk="0" hangingPunct="1">
              <a:lnSpc>
                <a:spcPct val="90000"/>
              </a:lnSpc>
              <a:spcBef>
                <a:spcPts val="0"/>
              </a:spcBef>
              <a:spcAft>
                <a:spcPts val="0"/>
              </a:spcAft>
              <a:buClrTx/>
              <a:buSzTx/>
              <a:buFont typeface="Arial" panose="020B0604020202020204" pitchFamily="34" charset="0"/>
              <a:buNone/>
              <a:tabLst/>
              <a:defRPr/>
            </a:pPr>
            <a:r>
              <a:rPr kumimoji="1" lang="ja-JP" altLang="en-US" sz="2400" b="1" i="0" u="none" strike="noStrike" kern="1200" cap="all" spc="0" normalizeH="0" baseline="0" noProof="0" dirty="0" smtClean="0">
                <a:ln>
                  <a:noFill/>
                </a:ln>
                <a:solidFill>
                  <a:srgbClr val="00B050"/>
                </a:solidFill>
                <a:effectLst/>
                <a:uLnTx/>
                <a:uFillTx/>
                <a:latin typeface="Impact"/>
                <a:ea typeface="Meiryo UI" panose="020B0604030504040204" pitchFamily="50" charset="-128"/>
                <a:cs typeface="Meiryo UI" panose="020B0604030504040204" pitchFamily="50" charset="-128"/>
              </a:rPr>
              <a:t>主　催</a:t>
            </a:r>
            <a:endParaRPr kumimoji="1" lang="ja-JP" altLang="en-US" sz="2400" b="1" i="0" u="none" strike="noStrike" kern="1200" cap="all" spc="0" normalizeH="0" baseline="0" noProof="0" dirty="0">
              <a:ln>
                <a:noFill/>
              </a:ln>
              <a:solidFill>
                <a:srgbClr val="00B050"/>
              </a:solidFill>
              <a:effectLst/>
              <a:uLnTx/>
              <a:uFillTx/>
              <a:latin typeface="Impact"/>
              <a:ea typeface="Meiryo UI" panose="020B0604030504040204" pitchFamily="50" charset="-128"/>
              <a:cs typeface="Meiryo UI" panose="020B0604030504040204" pitchFamily="50" charset="-128"/>
            </a:endParaRPr>
          </a:p>
        </p:txBody>
      </p:sp>
      <p:sp>
        <p:nvSpPr>
          <p:cNvPr id="40" name="テキスト プレースホルダー 17"/>
          <p:cNvSpPr txBox="1">
            <a:spLocks/>
          </p:cNvSpPr>
          <p:nvPr/>
        </p:nvSpPr>
        <p:spPr>
          <a:xfrm>
            <a:off x="5436880" y="6683523"/>
            <a:ext cx="1936131" cy="355959"/>
          </a:xfrm>
          <a:prstGeom prst="rect">
            <a:avLst/>
          </a:prstGeom>
        </p:spPr>
        <p:txBody>
          <a:bodyPr vert="horz" lIns="0" tIns="0" rIns="0" bIns="0" rtlCol="0" anchor="b">
            <a:noAutofit/>
          </a:bodyPr>
          <a:lstStyle>
            <a:lvl1pPr marL="0" indent="0" algn="l" defTabSz="777240" rtl="0" eaLnBrk="1" latinLnBrk="0" hangingPunct="1">
              <a:lnSpc>
                <a:spcPct val="90000"/>
              </a:lnSpc>
              <a:spcBef>
                <a:spcPts val="0"/>
              </a:spcBef>
              <a:buFont typeface="Arial" panose="020B0604020202020204" pitchFamily="34" charset="0"/>
              <a:buNone/>
              <a:defRPr kumimoji="1" lang="ja-JP" sz="2400" kern="1200" cap="all" baseline="0">
                <a:solidFill>
                  <a:schemeClr val="accent1"/>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pPr marL="0" marR="0" lvl="0" indent="0" algn="l" defTabSz="777240" rtl="0" eaLnBrk="1" fontAlgn="auto" latinLnBrk="0" hangingPunct="1">
              <a:lnSpc>
                <a:spcPct val="90000"/>
              </a:lnSpc>
              <a:spcBef>
                <a:spcPts val="0"/>
              </a:spcBef>
              <a:spcAft>
                <a:spcPts val="0"/>
              </a:spcAft>
              <a:buClrTx/>
              <a:buSzTx/>
              <a:buFont typeface="Arial" panose="020B0604020202020204" pitchFamily="34" charset="0"/>
              <a:buNone/>
              <a:tabLst/>
              <a:defRPr/>
            </a:pPr>
            <a:r>
              <a:rPr kumimoji="1" lang="ja-JP" altLang="en-US" sz="2400" b="0" i="0" u="none" strike="noStrike" kern="1200" cap="all" spc="0" normalizeH="0" baseline="0" noProof="0" smtClean="0">
                <a:ln>
                  <a:noFill/>
                </a:ln>
                <a:solidFill>
                  <a:srgbClr val="00B050"/>
                </a:solidFill>
                <a:effectLst/>
                <a:uLnTx/>
                <a:uFillTx/>
                <a:latin typeface="Impact"/>
                <a:ea typeface="Meiryo UI" panose="020B0604030504040204" pitchFamily="50" charset="-128"/>
                <a:cs typeface="Meiryo UI" panose="020B0604030504040204" pitchFamily="50" charset="-128"/>
              </a:rPr>
              <a:t>お問合せ先</a:t>
            </a:r>
            <a:endParaRPr kumimoji="1" lang="ja-JP" altLang="en-US" sz="2400" b="0" i="0" u="none" strike="noStrike" kern="1200" cap="all" spc="0" normalizeH="0" baseline="0" noProof="0" dirty="0">
              <a:ln>
                <a:noFill/>
              </a:ln>
              <a:solidFill>
                <a:srgbClr val="00B050"/>
              </a:solidFill>
              <a:effectLst/>
              <a:uLnTx/>
              <a:uFillTx/>
              <a:latin typeface="Impact"/>
              <a:ea typeface="Meiryo UI" panose="020B0604030504040204" pitchFamily="50" charset="-128"/>
              <a:cs typeface="Meiryo UI" panose="020B0604030504040204" pitchFamily="50" charset="-128"/>
            </a:endParaRPr>
          </a:p>
        </p:txBody>
      </p:sp>
      <p:sp>
        <p:nvSpPr>
          <p:cNvPr id="41" name="テキスト プレースホルダー 18"/>
          <p:cNvSpPr txBox="1">
            <a:spLocks/>
          </p:cNvSpPr>
          <p:nvPr/>
        </p:nvSpPr>
        <p:spPr>
          <a:xfrm>
            <a:off x="5450528" y="7080530"/>
            <a:ext cx="2180882" cy="2533138"/>
          </a:xfrm>
          <a:prstGeom prst="rect">
            <a:avLst/>
          </a:prstGeom>
        </p:spPr>
        <p:txBody>
          <a:bodyPr vert="horz" lIns="0" tIns="0" rIns="0" bIns="0" rtlCol="0" anchor="t">
            <a:noAutofit/>
          </a:bodyPr>
          <a:lstStyle>
            <a:lvl1pPr marL="0" indent="0" algn="l" defTabSz="777240" rtl="0" eaLnBrk="1" latinLnBrk="0" hangingPunct="1">
              <a:lnSpc>
                <a:spcPct val="105000"/>
              </a:lnSpc>
              <a:spcBef>
                <a:spcPts val="0"/>
              </a:spcBef>
              <a:buFont typeface="Arial" panose="020B0604020202020204" pitchFamily="34" charset="0"/>
              <a:buNone/>
              <a:defRPr kumimoji="1" lang="ja-JP" sz="1400" kern="1200" cap="none" baseline="0">
                <a:solidFill>
                  <a:schemeClr val="tx2"/>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pPr marL="0" marR="0" lvl="0" indent="0" algn="l" defTabSz="777240" rtl="0" eaLnBrk="1" fontAlgn="auto" latinLnBrk="0" hangingPunct="1">
              <a:lnSpc>
                <a:spcPct val="105000"/>
              </a:lnSpc>
              <a:spcBef>
                <a:spcPts val="0"/>
              </a:spcBef>
              <a:spcAft>
                <a:spcPts val="0"/>
              </a:spcAft>
              <a:buClrTx/>
              <a:buSzTx/>
              <a:buFont typeface="Arial" panose="020B0604020202020204" pitchFamily="34" charset="0"/>
              <a:buNone/>
              <a:tabLst/>
              <a:defRPr/>
            </a:pPr>
            <a:r>
              <a:rPr kumimoji="1" lang="en-US" altLang="ja-JP" sz="28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rPr>
              <a:t>DPI</a:t>
            </a:r>
            <a:r>
              <a:rPr kumimoji="1" lang="ja-JP" altLang="en-US" sz="28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rPr>
              <a:t>日本会議 </a:t>
            </a:r>
          </a:p>
          <a:p>
            <a:pPr marL="0" marR="0" lvl="0" indent="0" algn="l" defTabSz="777240" rtl="0" eaLnBrk="1" fontAlgn="auto" latinLnBrk="0" hangingPunct="1">
              <a:lnSpc>
                <a:spcPct val="105000"/>
              </a:lnSpc>
              <a:spcBef>
                <a:spcPts val="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rPr>
              <a:t>〒</a:t>
            </a:r>
            <a:r>
              <a:rPr kumimoji="1" lang="en-US" altLang="ja-JP" sz="16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rPr>
              <a:t>101-0054</a:t>
            </a:r>
          </a:p>
          <a:p>
            <a:pPr marL="0" marR="0" lvl="0" indent="0" algn="l" defTabSz="777240" rtl="0" eaLnBrk="1" fontAlgn="auto" latinLnBrk="0" hangingPunct="1">
              <a:lnSpc>
                <a:spcPct val="105000"/>
              </a:lnSpc>
              <a:spcBef>
                <a:spcPts val="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rPr>
              <a:t>東京都千代田区</a:t>
            </a:r>
          </a:p>
          <a:p>
            <a:pPr marL="0" marR="0" lvl="0" indent="0" algn="l" defTabSz="777240" rtl="0" eaLnBrk="1" fontAlgn="auto" latinLnBrk="0" hangingPunct="1">
              <a:lnSpc>
                <a:spcPct val="105000"/>
              </a:lnSpc>
              <a:spcBef>
                <a:spcPts val="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rPr>
              <a:t>神田錦町</a:t>
            </a:r>
            <a:r>
              <a:rPr kumimoji="1" lang="en-US" altLang="ja-JP" sz="16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rPr>
              <a:t>3-11-8</a:t>
            </a:r>
          </a:p>
          <a:p>
            <a:pPr marL="0" marR="0" lvl="0" indent="0" algn="l" defTabSz="777240" rtl="0" eaLnBrk="1" fontAlgn="auto" latinLnBrk="0" hangingPunct="1">
              <a:lnSpc>
                <a:spcPct val="105000"/>
              </a:lnSpc>
              <a:spcBef>
                <a:spcPts val="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rPr>
              <a:t>武蔵野ビル５階</a:t>
            </a:r>
          </a:p>
          <a:p>
            <a:pPr marL="0" marR="0" lvl="0" indent="0" algn="l" defTabSz="777240" rtl="0" eaLnBrk="1" fontAlgn="auto" latinLnBrk="0" hangingPunct="1">
              <a:lnSpc>
                <a:spcPct val="105000"/>
              </a:lnSpc>
              <a:spcBef>
                <a:spcPts val="0"/>
              </a:spcBef>
              <a:spcAft>
                <a:spcPts val="0"/>
              </a:spcAft>
              <a:buClrTx/>
              <a:buSzTx/>
              <a:buFont typeface="Arial" panose="020B0604020202020204" pitchFamily="34" charset="0"/>
              <a:buNone/>
              <a:tabLst/>
              <a:defRPr/>
            </a:pPr>
            <a:r>
              <a:rPr kumimoji="1" lang="en-US" altLang="ja-JP" sz="16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rPr>
              <a:t>TEL</a:t>
            </a:r>
            <a:r>
              <a:rPr kumimoji="1" lang="en-US" altLang="en-US" sz="16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rPr>
              <a:t> </a:t>
            </a:r>
            <a:r>
              <a:rPr kumimoji="1" lang="en-US" altLang="ja-JP" sz="16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rPr>
              <a:t>03-5282-3730</a:t>
            </a:r>
          </a:p>
          <a:p>
            <a:pPr marL="0" marR="0" lvl="0" indent="0" algn="l" defTabSz="777240" rtl="0" eaLnBrk="1" fontAlgn="auto" latinLnBrk="0" hangingPunct="1">
              <a:lnSpc>
                <a:spcPct val="105000"/>
              </a:lnSpc>
              <a:spcBef>
                <a:spcPts val="0"/>
              </a:spcBef>
              <a:spcAft>
                <a:spcPts val="0"/>
              </a:spcAft>
              <a:buClrTx/>
              <a:buSzTx/>
              <a:buFont typeface="Arial" panose="020B0604020202020204" pitchFamily="34" charset="0"/>
              <a:buNone/>
              <a:tabLst/>
              <a:defRPr/>
            </a:pPr>
            <a:r>
              <a:rPr kumimoji="1" lang="en-US" altLang="ja-JP" sz="16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rPr>
              <a:t>Fax 03-5282-0017</a:t>
            </a:r>
          </a:p>
          <a:p>
            <a:pPr marL="0" marR="0" lvl="0" indent="0" algn="l" defTabSz="777240" rtl="0" eaLnBrk="1" fontAlgn="auto" latinLnBrk="0" hangingPunct="1">
              <a:lnSpc>
                <a:spcPct val="105000"/>
              </a:lnSpc>
              <a:spcBef>
                <a:spcPts val="0"/>
              </a:spcBef>
              <a:spcAft>
                <a:spcPts val="0"/>
              </a:spcAft>
              <a:buClrTx/>
              <a:buSzTx/>
              <a:buFont typeface="Arial" panose="020B0604020202020204" pitchFamily="34" charset="0"/>
              <a:buNone/>
              <a:tabLst/>
              <a:defRPr/>
            </a:pPr>
            <a:r>
              <a:rPr kumimoji="1" lang="en-US" altLang="ja-JP" sz="16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hlinkClick r:id="rId3"/>
              </a:rPr>
              <a:t>http://dpi-japan.org/</a:t>
            </a:r>
            <a:endParaRPr kumimoji="1" lang="en-US" altLang="ja-JP" sz="16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endParaRPr>
          </a:p>
          <a:p>
            <a:pPr marL="0" marR="0" lvl="0" indent="0" algn="l" defTabSz="777240" rtl="0" eaLnBrk="1" fontAlgn="auto" latinLnBrk="0" hangingPunct="1">
              <a:lnSpc>
                <a:spcPct val="105000"/>
              </a:lnSpc>
              <a:spcBef>
                <a:spcPts val="0"/>
              </a:spcBef>
              <a:spcAft>
                <a:spcPts val="0"/>
              </a:spcAft>
              <a:buClrTx/>
              <a:buSzTx/>
              <a:buFont typeface="Arial" panose="020B0604020202020204" pitchFamily="34" charset="0"/>
              <a:buNone/>
              <a:tabLst/>
              <a:defRPr/>
            </a:pPr>
            <a:r>
              <a:rPr kumimoji="1" lang="en-US" altLang="ja-JP" sz="16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rPr>
              <a:t>office@dpi-japan.org</a:t>
            </a:r>
          </a:p>
          <a:p>
            <a:pPr marL="0" marR="0" lvl="0" indent="0" algn="l" defTabSz="777240" rtl="0" eaLnBrk="1" fontAlgn="auto" latinLnBrk="0" hangingPunct="1">
              <a:lnSpc>
                <a:spcPct val="105000"/>
              </a:lnSpc>
              <a:spcBef>
                <a:spcPts val="0"/>
              </a:spcBef>
              <a:spcAft>
                <a:spcPts val="0"/>
              </a:spcAft>
              <a:buClrTx/>
              <a:buSzTx/>
              <a:buFont typeface="Arial" panose="020B0604020202020204" pitchFamily="34" charset="0"/>
              <a:buNone/>
              <a:tabLst/>
              <a:defRPr/>
            </a:pPr>
            <a:endParaRPr kumimoji="1" lang="en-US" altLang="ja-JP" sz="16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endParaRPr>
          </a:p>
          <a:p>
            <a:pPr marL="0" marR="0" lvl="0" indent="0" algn="l" defTabSz="777240" rtl="0" eaLnBrk="1" fontAlgn="auto" latinLnBrk="0" hangingPunct="1">
              <a:lnSpc>
                <a:spcPct val="105000"/>
              </a:lnSpc>
              <a:spcBef>
                <a:spcPts val="0"/>
              </a:spcBef>
              <a:spcAft>
                <a:spcPts val="0"/>
              </a:spcAft>
              <a:buClrTx/>
              <a:buSzTx/>
              <a:buFont typeface="Arial" panose="020B0604020202020204" pitchFamily="34" charset="0"/>
              <a:buNone/>
              <a:tabLst/>
              <a:defRPr/>
            </a:pPr>
            <a:endParaRPr kumimoji="1" lang="en-US" altLang="ja-JP" sz="16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endParaRPr>
          </a:p>
          <a:p>
            <a:pPr marL="0" marR="0" lvl="0" indent="0" algn="l" defTabSz="777240" rtl="0" eaLnBrk="1" fontAlgn="auto" latinLnBrk="0" hangingPunct="1">
              <a:lnSpc>
                <a:spcPct val="105000"/>
              </a:lnSpc>
              <a:spcBef>
                <a:spcPts val="0"/>
              </a:spcBef>
              <a:spcAft>
                <a:spcPts val="0"/>
              </a:spcAft>
              <a:buClrTx/>
              <a:buSzTx/>
              <a:buFont typeface="Arial" panose="020B0604020202020204" pitchFamily="34" charset="0"/>
              <a:buNone/>
              <a:tabLst/>
              <a:defRPr/>
            </a:pPr>
            <a:endParaRPr kumimoji="1" lang="en-US" altLang="ja-JP" sz="16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endParaRPr>
          </a:p>
          <a:p>
            <a:pPr marL="0" marR="0" lvl="0" indent="0" algn="l" defTabSz="777240" rtl="0" eaLnBrk="1" fontAlgn="auto" latinLnBrk="0" hangingPunct="1">
              <a:lnSpc>
                <a:spcPct val="105000"/>
              </a:lnSpc>
              <a:spcBef>
                <a:spcPts val="0"/>
              </a:spcBef>
              <a:spcAft>
                <a:spcPts val="0"/>
              </a:spcAft>
              <a:buClrTx/>
              <a:buSzTx/>
              <a:buFont typeface="Arial" panose="020B0604020202020204" pitchFamily="34" charset="0"/>
              <a:buNone/>
              <a:tabLst/>
              <a:defRPr/>
            </a:pPr>
            <a:endParaRPr kumimoji="1" lang="en-US" altLang="ja-JP" sz="16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endParaRPr>
          </a:p>
          <a:p>
            <a:pPr marL="0" marR="0" lvl="0" indent="0" algn="l" defTabSz="777240" rtl="0" eaLnBrk="1" fontAlgn="auto" latinLnBrk="0" hangingPunct="1">
              <a:lnSpc>
                <a:spcPct val="105000"/>
              </a:lnSpc>
              <a:spcBef>
                <a:spcPts val="0"/>
              </a:spcBef>
              <a:spcAft>
                <a:spcPts val="0"/>
              </a:spcAft>
              <a:buClrTx/>
              <a:buSzTx/>
              <a:buFont typeface="Arial" panose="020B0604020202020204" pitchFamily="34" charset="0"/>
              <a:buNone/>
              <a:tabLst/>
              <a:defRPr/>
            </a:pPr>
            <a:endParaRPr kumimoji="1" lang="en-US" sz="1600" b="0" i="0" u="none" strike="noStrike" kern="1200" cap="none" spc="0" normalizeH="0" baseline="0" noProof="0" dirty="0">
              <a:ln>
                <a:noFill/>
              </a:ln>
              <a:solidFill>
                <a:srgbClr val="111111"/>
              </a:solidFill>
              <a:effectLst/>
              <a:uLnTx/>
              <a:uFillTx/>
              <a:latin typeface="Impact"/>
              <a:ea typeface="Meiryo UI" panose="020B0604030504040204" pitchFamily="50" charset="-128"/>
              <a:cs typeface="Meiryo UI" panose="020B0604030504040204" pitchFamily="50" charset="-128"/>
            </a:endParaRPr>
          </a:p>
        </p:txBody>
      </p:sp>
      <p:sp>
        <p:nvSpPr>
          <p:cNvPr id="42" name="テキスト プレースホルダー 8">
            <a:extLst>
              <a:ext uri="{FF2B5EF4-FFF2-40B4-BE49-F238E27FC236}">
                <a16:creationId xmlns="" xmlns:a16="http://schemas.microsoft.com/office/drawing/2014/main" id="{0D4FCB80-5997-488F-AB82-3E47062E83ED}"/>
              </a:ext>
            </a:extLst>
          </p:cNvPr>
          <p:cNvSpPr txBox="1">
            <a:spLocks/>
          </p:cNvSpPr>
          <p:nvPr/>
        </p:nvSpPr>
        <p:spPr>
          <a:xfrm>
            <a:off x="1300346" y="8115732"/>
            <a:ext cx="729647" cy="398357"/>
          </a:xfrm>
          <a:prstGeom prst="rect">
            <a:avLst/>
          </a:prstGeom>
        </p:spPr>
        <p:txBody>
          <a:bodyPr vert="horz" lIns="0" tIns="0" rIns="0" bIns="0" rtlCol="0" anchor="t">
            <a:noAutofit/>
          </a:bodyPr>
          <a:lstStyle>
            <a:lvl1pPr marL="0" indent="0" algn="l" defTabSz="777240" rtl="0" eaLnBrk="1" latinLnBrk="0" hangingPunct="1">
              <a:lnSpc>
                <a:spcPct val="120000"/>
              </a:lnSpc>
              <a:spcBef>
                <a:spcPts val="0"/>
              </a:spcBef>
              <a:buFont typeface="Arial" panose="020B0604020202020204" pitchFamily="34" charset="0"/>
              <a:buNone/>
              <a:defRPr kumimoji="1" lang="ja-JP" sz="1400" kern="1200" cap="none" baseline="0">
                <a:solidFill>
                  <a:schemeClr val="tx2"/>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r>
              <a:rPr altLang="en-US" sz="1800" dirty="0">
                <a:solidFill>
                  <a:srgbClr val="111111"/>
                </a:solidFill>
                <a:latin typeface="Impact"/>
              </a:rPr>
              <a:t>無料</a:t>
            </a:r>
            <a:r>
              <a:rPr altLang="en-US" sz="2400" dirty="0">
                <a:solidFill>
                  <a:srgbClr val="111111"/>
                </a:solidFill>
                <a:latin typeface="Impact"/>
              </a:rPr>
              <a:t>　　</a:t>
            </a:r>
            <a:endParaRPr lang="zh-CN" altLang="en-US" sz="1600" dirty="0">
              <a:solidFill>
                <a:srgbClr val="0070C0"/>
              </a:solidFill>
              <a:latin typeface="Impact"/>
            </a:endParaRPr>
          </a:p>
        </p:txBody>
      </p:sp>
      <p:sp>
        <p:nvSpPr>
          <p:cNvPr id="43" name="テキスト プレースホルダー 6">
            <a:extLst>
              <a:ext uri="{FF2B5EF4-FFF2-40B4-BE49-F238E27FC236}">
                <a16:creationId xmlns="" xmlns:a16="http://schemas.microsoft.com/office/drawing/2014/main" id="{02F868E2-92FF-4CBD-9383-6CA2DC0E723F}"/>
              </a:ext>
            </a:extLst>
          </p:cNvPr>
          <p:cNvSpPr txBox="1">
            <a:spLocks/>
          </p:cNvSpPr>
          <p:nvPr/>
        </p:nvSpPr>
        <p:spPr>
          <a:xfrm>
            <a:off x="1314360" y="9278466"/>
            <a:ext cx="3951341" cy="412129"/>
          </a:xfrm>
          <a:prstGeom prst="rect">
            <a:avLst/>
          </a:prstGeom>
        </p:spPr>
        <p:txBody>
          <a:bodyPr vert="horz" lIns="0" tIns="0" rIns="0" bIns="0" rtlCol="0" anchor="t">
            <a:noAutofit/>
          </a:bodyPr>
          <a:lstStyle>
            <a:lvl1pPr marL="0" indent="0" algn="l" defTabSz="777240" rtl="0" eaLnBrk="1" latinLnBrk="0" hangingPunct="1">
              <a:lnSpc>
                <a:spcPct val="82000"/>
              </a:lnSpc>
              <a:spcBef>
                <a:spcPts val="0"/>
              </a:spcBef>
              <a:buFont typeface="Arial" panose="020B0604020202020204" pitchFamily="34" charset="0"/>
              <a:buNone/>
              <a:defRPr kumimoji="1" lang="ja-JP" sz="3800" kern="1200" cap="none" baseline="0">
                <a:solidFill>
                  <a:schemeClr val="tx2"/>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pPr algn="just"/>
            <a:r>
              <a:rPr lang="zh-TW" altLang="en-US" sz="1400" dirty="0" smtClean="0">
                <a:solidFill>
                  <a:srgbClr val="111111"/>
                </a:solidFill>
                <a:latin typeface="Impact"/>
              </a:rPr>
              <a:t>公益</a:t>
            </a:r>
            <a:r>
              <a:rPr lang="zh-TW" altLang="en-US" sz="1400" dirty="0">
                <a:solidFill>
                  <a:srgbClr val="111111"/>
                </a:solidFill>
                <a:latin typeface="Impact"/>
              </a:rPr>
              <a:t>社団</a:t>
            </a:r>
            <a:r>
              <a:rPr lang="zh-TW" altLang="en-US" sz="1400" dirty="0" smtClean="0">
                <a:solidFill>
                  <a:srgbClr val="111111"/>
                </a:solidFill>
                <a:latin typeface="Impact"/>
              </a:rPr>
              <a:t>法人</a:t>
            </a:r>
            <a:r>
              <a:rPr altLang="en-US" sz="1400" dirty="0">
                <a:solidFill>
                  <a:srgbClr val="111111"/>
                </a:solidFill>
                <a:latin typeface="Impact"/>
              </a:rPr>
              <a:t> </a:t>
            </a:r>
            <a:r>
              <a:rPr lang="zh-TW" altLang="en-US" sz="1400" dirty="0" smtClean="0">
                <a:solidFill>
                  <a:srgbClr val="111111"/>
                </a:solidFill>
                <a:latin typeface="Impact"/>
              </a:rPr>
              <a:t>全国</a:t>
            </a:r>
            <a:r>
              <a:rPr lang="zh-TW" altLang="en-US" sz="1400" dirty="0">
                <a:solidFill>
                  <a:srgbClr val="111111"/>
                </a:solidFill>
                <a:latin typeface="Impact"/>
              </a:rPr>
              <a:t>脊髄損傷者連合会</a:t>
            </a:r>
            <a:endParaRPr lang="en-US" altLang="zh-TW" sz="2000" dirty="0">
              <a:solidFill>
                <a:srgbClr val="111111"/>
              </a:solidFill>
              <a:latin typeface="Impact"/>
            </a:endParaRPr>
          </a:p>
          <a:p>
            <a:pPr algn="just"/>
            <a:r>
              <a:rPr lang="zh-TW" altLang="en-US" sz="1400" dirty="0">
                <a:solidFill>
                  <a:srgbClr val="111111"/>
                </a:solidFill>
                <a:latin typeface="Impact"/>
              </a:rPr>
              <a:t>認定</a:t>
            </a:r>
            <a:r>
              <a:rPr lang="en-US" altLang="zh-TW" sz="1400" dirty="0">
                <a:solidFill>
                  <a:srgbClr val="111111"/>
                </a:solidFill>
                <a:latin typeface="Impact"/>
              </a:rPr>
              <a:t>NPO</a:t>
            </a:r>
            <a:r>
              <a:rPr lang="zh-TW" altLang="en-US" sz="1400" dirty="0" smtClean="0">
                <a:solidFill>
                  <a:srgbClr val="111111"/>
                </a:solidFill>
                <a:latin typeface="Impact"/>
              </a:rPr>
              <a:t>法人</a:t>
            </a:r>
            <a:r>
              <a:rPr altLang="en-US" sz="1400" dirty="0">
                <a:solidFill>
                  <a:srgbClr val="111111"/>
                </a:solidFill>
                <a:latin typeface="Impact"/>
              </a:rPr>
              <a:t> </a:t>
            </a:r>
            <a:r>
              <a:rPr lang="en-US" altLang="zh-TW" sz="1600" dirty="0" smtClean="0">
                <a:solidFill>
                  <a:srgbClr val="111111"/>
                </a:solidFill>
                <a:latin typeface="Impact"/>
              </a:rPr>
              <a:t>DPI</a:t>
            </a:r>
            <a:r>
              <a:rPr lang="zh-TW" altLang="en-US" sz="1600" dirty="0">
                <a:solidFill>
                  <a:srgbClr val="111111"/>
                </a:solidFill>
                <a:latin typeface="Impact"/>
              </a:rPr>
              <a:t>日本会議</a:t>
            </a:r>
          </a:p>
        </p:txBody>
      </p:sp>
      <p:pic>
        <p:nvPicPr>
          <p:cNvPr id="44" name="グラフィックス 14" descr="車いすに乗った人">
            <a:extLst>
              <a:ext uri="{FF2B5EF4-FFF2-40B4-BE49-F238E27FC236}">
                <a16:creationId xmlns="" xmlns:a16="http://schemas.microsoft.com/office/drawing/2014/main" id="{71F45B3D-C74B-47B1-B0CC-A07996C6144E}"/>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1985117" y="2048522"/>
            <a:ext cx="516834" cy="516834"/>
          </a:xfrm>
          <a:prstGeom prst="rect">
            <a:avLst/>
          </a:prstGeom>
        </p:spPr>
      </p:pic>
      <p:sp>
        <p:nvSpPr>
          <p:cNvPr id="45" name="四角形: 角を丸くする 16">
            <a:extLst>
              <a:ext uri="{FF2B5EF4-FFF2-40B4-BE49-F238E27FC236}">
                <a16:creationId xmlns="" xmlns:a16="http://schemas.microsoft.com/office/drawing/2014/main" id="{C5AC7B52-BC0E-4CD4-B588-8355E206BADB}"/>
              </a:ext>
            </a:extLst>
          </p:cNvPr>
          <p:cNvSpPr/>
          <p:nvPr/>
        </p:nvSpPr>
        <p:spPr>
          <a:xfrm>
            <a:off x="146991" y="205458"/>
            <a:ext cx="4923749" cy="472374"/>
          </a:xfrm>
          <a:prstGeom prst="roundRect">
            <a:avLst/>
          </a:prstGeom>
          <a:solidFill>
            <a:srgbClr val="00B050"/>
          </a:solidFill>
          <a:ln w="12700" cap="flat" cmpd="sng" algn="ctr">
            <a:solidFill>
              <a:srgbClr val="00B05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dirty="0">
                <a:ln>
                  <a:noFill/>
                </a:ln>
                <a:solidFill>
                  <a:prstClr val="white"/>
                </a:solidFill>
                <a:effectLst/>
                <a:uLnTx/>
                <a:uFillTx/>
                <a:latin typeface="Impact"/>
                <a:ea typeface="+mn-ea"/>
                <a:cs typeface="+mn-cs"/>
              </a:rPr>
              <a:t>バリアフリー法</a:t>
            </a:r>
            <a:r>
              <a:rPr kumimoji="0" lang="ja-JP" altLang="en-US" sz="2000" b="1" i="0" u="none" strike="noStrike" kern="0" cap="none" spc="0" normalizeH="0" baseline="0" noProof="0" dirty="0" smtClean="0">
                <a:ln>
                  <a:noFill/>
                </a:ln>
                <a:solidFill>
                  <a:prstClr val="white"/>
                </a:solidFill>
                <a:effectLst/>
                <a:uLnTx/>
                <a:uFillTx/>
                <a:latin typeface="Impact"/>
                <a:ea typeface="+mn-ea"/>
                <a:cs typeface="+mn-cs"/>
              </a:rPr>
              <a:t>改正の集い</a:t>
            </a:r>
            <a:r>
              <a:rPr kumimoji="0" lang="en-US" altLang="ja-JP" sz="2400" b="1" i="0" u="none" strike="noStrike" kern="0" cap="none" spc="0" normalizeH="0" baseline="0" noProof="0" dirty="0" smtClean="0">
                <a:ln>
                  <a:noFill/>
                </a:ln>
                <a:solidFill>
                  <a:srgbClr val="FF0000"/>
                </a:solidFill>
                <a:effectLst>
                  <a:outerShdw blurRad="38100" dist="38100" dir="2700000" algn="tl">
                    <a:srgbClr val="000000">
                      <a:alpha val="43137"/>
                    </a:srgbClr>
                  </a:outerShdw>
                </a:effectLst>
                <a:uLnTx/>
                <a:uFillTx/>
                <a:latin typeface="HGP創英角ﾎﾟｯﾌﾟ体" panose="040B0A00000000000000" pitchFamily="50" charset="-128"/>
                <a:ea typeface="HGP創英角ﾎﾟｯﾌﾟ体" panose="040B0A00000000000000" pitchFamily="50" charset="-128"/>
                <a:cs typeface="+mn-cs"/>
              </a:rPr>
              <a:t>Part2</a:t>
            </a:r>
            <a:endParaRPr kumimoji="0" lang="ja-JP" altLang="en-US" sz="2400" b="1" i="0" u="none" strike="noStrike" kern="0" cap="none" spc="0" normalizeH="0" baseline="0" noProof="0" dirty="0">
              <a:ln>
                <a:noFill/>
              </a:ln>
              <a:solidFill>
                <a:srgbClr val="FF0000"/>
              </a:solidFill>
              <a:effectLst>
                <a:outerShdw blurRad="38100" dist="38100" dir="2700000" algn="tl">
                  <a:srgbClr val="000000">
                    <a:alpha val="43137"/>
                  </a:srgbClr>
                </a:outerShdw>
              </a:effectLst>
              <a:uLnTx/>
              <a:uFillTx/>
              <a:latin typeface="HGP創英角ﾎﾟｯﾌﾟ体" panose="040B0A00000000000000" pitchFamily="50" charset="-128"/>
              <a:ea typeface="HGP創英角ﾎﾟｯﾌﾟ体" panose="040B0A00000000000000" pitchFamily="50" charset="-128"/>
              <a:cs typeface="+mn-cs"/>
            </a:endParaRPr>
          </a:p>
        </p:txBody>
      </p:sp>
      <p:pic>
        <p:nvPicPr>
          <p:cNvPr id="46" name="グラフィックス 23" descr="路面電車">
            <a:extLst>
              <a:ext uri="{FF2B5EF4-FFF2-40B4-BE49-F238E27FC236}">
                <a16:creationId xmlns="" xmlns:a16="http://schemas.microsoft.com/office/drawing/2014/main" id="{4403F7A5-4127-4A33-BA46-AE03C914769B}"/>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 xmlns:asvg="http://schemas.microsoft.com/office/drawing/2016/SVG/main" r:embed="rId7"/>
              </a:ext>
            </a:extLst>
          </a:blip>
          <a:stretch>
            <a:fillRect/>
          </a:stretch>
        </p:blipFill>
        <p:spPr>
          <a:xfrm>
            <a:off x="2304184" y="2420829"/>
            <a:ext cx="559802" cy="559802"/>
          </a:xfrm>
          <a:prstGeom prst="rect">
            <a:avLst/>
          </a:prstGeom>
        </p:spPr>
      </p:pic>
      <p:pic>
        <p:nvPicPr>
          <p:cNvPr id="47" name="グラフィックス 26" descr="バス">
            <a:extLst>
              <a:ext uri="{FF2B5EF4-FFF2-40B4-BE49-F238E27FC236}">
                <a16:creationId xmlns="" xmlns:a16="http://schemas.microsoft.com/office/drawing/2014/main" id="{1481F02B-198A-4973-901C-F2DDFD207D8B}"/>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 xmlns:asvg="http://schemas.microsoft.com/office/drawing/2016/SVG/main" r:embed="rId9"/>
              </a:ext>
            </a:extLst>
          </a:blip>
          <a:stretch>
            <a:fillRect/>
          </a:stretch>
        </p:blipFill>
        <p:spPr>
          <a:xfrm>
            <a:off x="3076133" y="2533287"/>
            <a:ext cx="496772" cy="496772"/>
          </a:xfrm>
          <a:prstGeom prst="rect">
            <a:avLst/>
          </a:prstGeom>
        </p:spPr>
      </p:pic>
      <p:pic>
        <p:nvPicPr>
          <p:cNvPr id="48" name="グラフィックス 28" descr="都市">
            <a:extLst>
              <a:ext uri="{FF2B5EF4-FFF2-40B4-BE49-F238E27FC236}">
                <a16:creationId xmlns="" xmlns:a16="http://schemas.microsoft.com/office/drawing/2014/main" id="{F20C28C8-1362-4496-94EC-2E10AEC0CFF4}"/>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 xmlns:asvg="http://schemas.microsoft.com/office/drawing/2016/SVG/main" r:embed="rId11"/>
              </a:ext>
            </a:extLst>
          </a:blip>
          <a:stretch>
            <a:fillRect/>
          </a:stretch>
        </p:blipFill>
        <p:spPr>
          <a:xfrm>
            <a:off x="4685022" y="2428429"/>
            <a:ext cx="468634" cy="586269"/>
          </a:xfrm>
          <a:prstGeom prst="rect">
            <a:avLst/>
          </a:prstGeom>
        </p:spPr>
      </p:pic>
      <p:pic>
        <p:nvPicPr>
          <p:cNvPr id="49" name="グラフィックス 30" descr="飛行機">
            <a:extLst>
              <a:ext uri="{FF2B5EF4-FFF2-40B4-BE49-F238E27FC236}">
                <a16:creationId xmlns="" xmlns:a16="http://schemas.microsoft.com/office/drawing/2014/main" id="{120326B6-B868-45A0-8D3F-D07E151E5ADF}"/>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 xmlns:asvg="http://schemas.microsoft.com/office/drawing/2016/SVG/main" r:embed="rId13"/>
              </a:ext>
            </a:extLst>
          </a:blip>
          <a:stretch>
            <a:fillRect/>
          </a:stretch>
        </p:blipFill>
        <p:spPr>
          <a:xfrm rot="2438506">
            <a:off x="3839571" y="2452594"/>
            <a:ext cx="508036" cy="508036"/>
          </a:xfrm>
          <a:prstGeom prst="rect">
            <a:avLst/>
          </a:prstGeom>
        </p:spPr>
      </p:pic>
      <p:pic>
        <p:nvPicPr>
          <p:cNvPr id="50" name="図 49">
            <a:extLst>
              <a:ext uri="{FF2B5EF4-FFF2-40B4-BE49-F238E27FC236}">
                <a16:creationId xmlns="" xmlns:a16="http://schemas.microsoft.com/office/drawing/2014/main" id="{90E69038-F104-4369-B275-5DCADDD93254}"/>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3471012" y="2076723"/>
            <a:ext cx="473134" cy="473134"/>
          </a:xfrm>
          <a:prstGeom prst="rect">
            <a:avLst/>
          </a:prstGeom>
        </p:spPr>
      </p:pic>
      <p:pic>
        <p:nvPicPr>
          <p:cNvPr id="51" name="グラフィックス 34" descr="杖を突いた人">
            <a:extLst>
              <a:ext uri="{FF2B5EF4-FFF2-40B4-BE49-F238E27FC236}">
                <a16:creationId xmlns="" xmlns:a16="http://schemas.microsoft.com/office/drawing/2014/main" id="{09F496DA-DA7F-4EE4-99C3-377D88C23E76}"/>
              </a:ext>
            </a:extLst>
          </p:cNvPr>
          <p:cNvPicPr>
            <a:picLocks noChangeAspect="1"/>
          </p:cNvPicPr>
          <p:nvPr/>
        </p:nvPicPr>
        <p:blipFill>
          <a:blip r:embed="rId15" cstate="print">
            <a:extLst>
              <a:ext uri="{28A0092B-C50C-407E-A947-70E740481C1C}">
                <a14:useLocalDpi xmlns:a14="http://schemas.microsoft.com/office/drawing/2010/main" val="0"/>
              </a:ext>
              <a:ext uri="{96DAC541-7B7A-43D3-8B79-37D633B846F1}">
                <asvg:svgBlip xmlns="" xmlns:asvg="http://schemas.microsoft.com/office/drawing/2016/SVG/main" r:embed="rId16"/>
              </a:ext>
            </a:extLst>
          </a:blip>
          <a:stretch>
            <a:fillRect/>
          </a:stretch>
        </p:blipFill>
        <p:spPr>
          <a:xfrm>
            <a:off x="2697540" y="2029555"/>
            <a:ext cx="528294" cy="528294"/>
          </a:xfrm>
          <a:prstGeom prst="rect">
            <a:avLst/>
          </a:prstGeom>
        </p:spPr>
      </p:pic>
      <p:pic>
        <p:nvPicPr>
          <p:cNvPr id="52" name="グラフィックス 36" descr="おむつ替え">
            <a:extLst>
              <a:ext uri="{FF2B5EF4-FFF2-40B4-BE49-F238E27FC236}">
                <a16:creationId xmlns="" xmlns:a16="http://schemas.microsoft.com/office/drawing/2014/main" id="{8053270D-A9B9-47CD-A8E2-B0E594231A45}"/>
              </a:ext>
            </a:extLst>
          </p:cNvPr>
          <p:cNvPicPr>
            <a:picLocks noChangeAspect="1"/>
          </p:cNvPicPr>
          <p:nvPr/>
        </p:nvPicPr>
        <p:blipFill>
          <a:blip r:embed="rId17" cstate="print">
            <a:extLst>
              <a:ext uri="{28A0092B-C50C-407E-A947-70E740481C1C}">
                <a14:useLocalDpi xmlns:a14="http://schemas.microsoft.com/office/drawing/2010/main" val="0"/>
              </a:ext>
              <a:ext uri="{96DAC541-7B7A-43D3-8B79-37D633B846F1}">
                <asvg:svgBlip xmlns="" xmlns:asvg="http://schemas.microsoft.com/office/drawing/2016/SVG/main" r:embed="rId18"/>
              </a:ext>
            </a:extLst>
          </a:blip>
          <a:stretch>
            <a:fillRect/>
          </a:stretch>
        </p:blipFill>
        <p:spPr>
          <a:xfrm>
            <a:off x="4251907" y="2054268"/>
            <a:ext cx="541627" cy="541627"/>
          </a:xfrm>
          <a:prstGeom prst="rect">
            <a:avLst/>
          </a:prstGeom>
        </p:spPr>
      </p:pic>
      <p:sp>
        <p:nvSpPr>
          <p:cNvPr id="53" name="正方形/長方形 52">
            <a:extLst>
              <a:ext uri="{FF2B5EF4-FFF2-40B4-BE49-F238E27FC236}">
                <a16:creationId xmlns="" xmlns:a16="http://schemas.microsoft.com/office/drawing/2014/main" id="{D8FAFDFE-B6B5-44EA-8134-F78878988F4A}"/>
              </a:ext>
            </a:extLst>
          </p:cNvPr>
          <p:cNvSpPr/>
          <p:nvPr/>
        </p:nvSpPr>
        <p:spPr>
          <a:xfrm>
            <a:off x="257663" y="5379132"/>
            <a:ext cx="4813077" cy="2613382"/>
          </a:xfrm>
          <a:prstGeom prst="rect">
            <a:avLst/>
          </a:prstGeom>
          <a:solidFill>
            <a:srgbClr val="00B050"/>
          </a:solidFill>
          <a:ln w="12700" cap="flat" cmpd="sng" algn="ctr">
            <a:solidFill>
              <a:srgbClr val="0070C0">
                <a:shade val="50000"/>
              </a:srgb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1" i="0" u="none" strike="noStrike" kern="0" cap="none" spc="0" normalizeH="0" baseline="0" noProof="0" dirty="0">
                <a:ln>
                  <a:noFill/>
                </a:ln>
                <a:solidFill>
                  <a:prstClr val="white"/>
                </a:solidFill>
                <a:effectLst/>
                <a:uLnTx/>
                <a:uFillTx/>
                <a:latin typeface="Impact"/>
                <a:ea typeface="+mn-ea"/>
                <a:cs typeface="+mn-cs"/>
              </a:rPr>
              <a:t>＜プログラム＞</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100" b="0" i="0" u="none" strike="noStrike" kern="0" cap="none" spc="0" normalizeH="0" baseline="0" noProof="0" dirty="0" smtClean="0">
                <a:ln>
                  <a:noFill/>
                </a:ln>
                <a:solidFill>
                  <a:prstClr val="white"/>
                </a:solidFill>
                <a:effectLst/>
                <a:uLnTx/>
                <a:uFillTx/>
                <a:latin typeface="Impact"/>
                <a:ea typeface="+mn-ea"/>
                <a:cs typeface="+mn-cs"/>
              </a:rPr>
              <a:t>12:00</a:t>
            </a:r>
            <a:r>
              <a:rPr kumimoji="0" lang="ja-JP" altLang="en-US" sz="1100" b="0" i="0" u="none" strike="noStrike" kern="0" cap="none" spc="0" normalizeH="0" baseline="0" noProof="0" dirty="0">
                <a:ln>
                  <a:noFill/>
                </a:ln>
                <a:solidFill>
                  <a:prstClr val="white"/>
                </a:solidFill>
                <a:effectLst/>
                <a:uLnTx/>
                <a:uFillTx/>
                <a:latin typeface="Impact"/>
                <a:ea typeface="+mn-ea"/>
                <a:cs typeface="+mn-cs"/>
              </a:rPr>
              <a:t>　開会挨拶　</a:t>
            </a:r>
            <a:r>
              <a:rPr kumimoji="0" lang="ja-JP" altLang="en-US" sz="1100" b="0" i="0" u="none" strike="noStrike" kern="0" cap="none" spc="0" normalizeH="0" baseline="0" noProof="0" dirty="0" smtClean="0">
                <a:ln>
                  <a:noFill/>
                </a:ln>
                <a:solidFill>
                  <a:prstClr val="white"/>
                </a:solidFill>
                <a:effectLst/>
                <a:uLnTx/>
                <a:uFillTx/>
                <a:latin typeface="Impact"/>
                <a:ea typeface="+mn-ea"/>
                <a:cs typeface="+mn-cs"/>
              </a:rPr>
              <a:t>大濱　眞（全国脊髄損傷者連合会代表理事）</a:t>
            </a:r>
            <a:endParaRPr kumimoji="0" lang="ja-JP" altLang="en-US" sz="1100" b="0" i="0" u="none" strike="noStrike" kern="0" cap="none" spc="0" normalizeH="0" baseline="0" noProof="0" dirty="0">
              <a:ln>
                <a:noFill/>
              </a:ln>
              <a:solidFill>
                <a:prstClr val="white"/>
              </a:solidFill>
              <a:effectLst/>
              <a:uLnTx/>
              <a:uFillTx/>
              <a:latin typeface="Impact"/>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100" b="0" i="0" u="none" strike="noStrike" kern="0" cap="none" spc="0" normalizeH="0" baseline="0" noProof="0" dirty="0" smtClean="0">
                <a:ln>
                  <a:noFill/>
                </a:ln>
                <a:solidFill>
                  <a:prstClr val="white"/>
                </a:solidFill>
                <a:effectLst/>
                <a:uLnTx/>
                <a:uFillTx/>
                <a:latin typeface="Impact"/>
                <a:ea typeface="+mn-ea"/>
                <a:cs typeface="+mn-cs"/>
              </a:rPr>
              <a:t>12:05</a:t>
            </a:r>
            <a:r>
              <a:rPr kumimoji="0" lang="ja-JP" altLang="en-US" sz="1100" b="1" i="0" u="none" strike="noStrike" kern="0" cap="none" spc="0" normalizeH="0" baseline="0" noProof="0" dirty="0" smtClean="0">
                <a:ln>
                  <a:noFill/>
                </a:ln>
                <a:solidFill>
                  <a:prstClr val="white"/>
                </a:solidFill>
                <a:effectLst/>
                <a:uLnTx/>
                <a:uFillTx/>
                <a:latin typeface="Impact"/>
                <a:ea typeface="+mn-ea"/>
                <a:cs typeface="+mn-cs"/>
              </a:rPr>
              <a:t>「</a:t>
            </a:r>
            <a:r>
              <a:rPr kumimoji="0" lang="ja-JP" altLang="en-US" sz="1100" b="1" i="0" u="none" strike="noStrike" kern="0" cap="none" spc="0" normalizeH="0" baseline="0" noProof="0" dirty="0">
                <a:ln>
                  <a:noFill/>
                </a:ln>
                <a:solidFill>
                  <a:prstClr val="white"/>
                </a:solidFill>
                <a:effectLst/>
                <a:uLnTx/>
                <a:uFillTx/>
                <a:latin typeface="Impact"/>
                <a:ea typeface="+mn-ea"/>
                <a:cs typeface="+mn-cs"/>
              </a:rPr>
              <a:t>世界基準のレガシーを！オリパラ時代のバリアフリー法改正」</a:t>
            </a:r>
            <a:r>
              <a:rPr kumimoji="0" lang="en-US" altLang="ja-JP" sz="1100" b="0" i="0" u="none" strike="noStrike" kern="0" cap="none" spc="0" normalizeH="0" baseline="0" noProof="0" dirty="0">
                <a:ln>
                  <a:noFill/>
                </a:ln>
                <a:solidFill>
                  <a:prstClr val="white"/>
                </a:solidFill>
                <a:effectLst/>
                <a:uLnTx/>
                <a:uFillTx/>
                <a:latin typeface="Impact"/>
                <a:ea typeface="+mn-ea"/>
                <a:cs typeface="+mn-cs"/>
              </a:rPr>
              <a:t/>
            </a:r>
            <a:br>
              <a:rPr kumimoji="0" lang="en-US" altLang="ja-JP" sz="1100" b="0" i="0" u="none" strike="noStrike" kern="0" cap="none" spc="0" normalizeH="0" baseline="0" noProof="0" dirty="0">
                <a:ln>
                  <a:noFill/>
                </a:ln>
                <a:solidFill>
                  <a:prstClr val="white"/>
                </a:solidFill>
                <a:effectLst/>
                <a:uLnTx/>
                <a:uFillTx/>
                <a:latin typeface="Impact"/>
                <a:ea typeface="+mn-ea"/>
                <a:cs typeface="+mn-cs"/>
              </a:rPr>
            </a:br>
            <a:r>
              <a:rPr kumimoji="0" lang="ja-JP" altLang="en-US" sz="1100" b="0" i="0" u="none" strike="noStrike" kern="0" cap="none" spc="0" normalizeH="0" baseline="0" noProof="0" dirty="0">
                <a:ln>
                  <a:noFill/>
                </a:ln>
                <a:solidFill>
                  <a:prstClr val="white"/>
                </a:solidFill>
                <a:effectLst/>
                <a:uLnTx/>
                <a:uFillTx/>
                <a:latin typeface="Impact"/>
                <a:ea typeface="+mn-ea"/>
                <a:cs typeface="+mn-cs"/>
              </a:rPr>
              <a:t>　　</a:t>
            </a:r>
            <a:r>
              <a:rPr kumimoji="0" lang="ja-JP" altLang="en-US" sz="1100" b="0" i="0" u="none" strike="noStrike" kern="0" cap="none" spc="0" normalizeH="0" baseline="0" noProof="0" dirty="0" smtClean="0">
                <a:ln>
                  <a:noFill/>
                </a:ln>
                <a:solidFill>
                  <a:prstClr val="white"/>
                </a:solidFill>
                <a:effectLst/>
                <a:uLnTx/>
                <a:uFillTx/>
                <a:latin typeface="Impact"/>
                <a:ea typeface="+mn-ea"/>
                <a:cs typeface="+mn-cs"/>
              </a:rPr>
              <a:t>★シンポジスト</a:t>
            </a:r>
            <a:endParaRPr kumimoji="0" lang="en-US" altLang="ja-JP" sz="1100" b="0" i="0" u="none" strike="noStrike" kern="0" cap="none" spc="0" normalizeH="0" baseline="0" noProof="0" dirty="0" smtClean="0">
              <a:ln>
                <a:noFill/>
              </a:ln>
              <a:solidFill>
                <a:prstClr val="white"/>
              </a:solidFill>
              <a:effectLst/>
              <a:uLnTx/>
              <a:uFillTx/>
              <a:latin typeface="Impact"/>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prstClr val="white"/>
                </a:solidFill>
                <a:effectLst/>
                <a:uLnTx/>
                <a:uFillTx/>
                <a:latin typeface="Impact"/>
                <a:ea typeface="+mn-ea"/>
                <a:cs typeface="+mn-cs"/>
              </a:rPr>
              <a:t>　</a:t>
            </a:r>
            <a:r>
              <a:rPr kumimoji="0" lang="ja-JP" altLang="en-US" sz="1100" b="0" i="0" u="none" strike="noStrike" kern="0" cap="none" spc="0" normalizeH="0" baseline="0" noProof="0" dirty="0" smtClean="0">
                <a:ln>
                  <a:noFill/>
                </a:ln>
                <a:solidFill>
                  <a:prstClr val="white"/>
                </a:solidFill>
                <a:effectLst/>
                <a:uLnTx/>
                <a:uFillTx/>
                <a:latin typeface="Impact"/>
                <a:ea typeface="+mn-ea"/>
                <a:cs typeface="+mn-cs"/>
              </a:rPr>
              <a:t>　　自由</a:t>
            </a:r>
            <a:r>
              <a:rPr kumimoji="0" lang="ja-JP" altLang="en-US" sz="1100" b="0" i="0" u="none" strike="noStrike" kern="0" cap="none" spc="0" normalizeH="0" baseline="0" noProof="0" dirty="0">
                <a:ln>
                  <a:noFill/>
                </a:ln>
                <a:solidFill>
                  <a:prstClr val="white"/>
                </a:solidFill>
                <a:effectLst/>
                <a:uLnTx/>
                <a:uFillTx/>
                <a:latin typeface="Impact"/>
                <a:ea typeface="+mn-ea"/>
                <a:cs typeface="+mn-cs"/>
              </a:rPr>
              <a:t>民主党、公明党、立憲民主党、希望の党</a:t>
            </a:r>
            <a:r>
              <a:rPr kumimoji="0" lang="ja-JP" altLang="en-US" sz="1100" b="0" i="0" u="none" strike="noStrike" kern="0" cap="none" spc="0" normalizeH="0" baseline="0" noProof="0" dirty="0" smtClean="0">
                <a:ln>
                  <a:noFill/>
                </a:ln>
                <a:solidFill>
                  <a:prstClr val="white"/>
                </a:solidFill>
                <a:effectLst/>
                <a:uLnTx/>
                <a:uFillTx/>
                <a:latin typeface="Impact"/>
                <a:ea typeface="+mn-ea"/>
                <a:cs typeface="+mn-cs"/>
              </a:rPr>
              <a:t>、民進党・無所属の会、</a:t>
            </a:r>
            <a:r>
              <a:rPr kumimoji="0" lang="en-US" altLang="ja-JP" sz="1100" b="0" i="0" u="none" strike="noStrike" kern="0" cap="none" spc="0" normalizeH="0" baseline="0" noProof="0" dirty="0">
                <a:ln>
                  <a:noFill/>
                </a:ln>
                <a:solidFill>
                  <a:prstClr val="white"/>
                </a:solidFill>
                <a:effectLst/>
                <a:uLnTx/>
                <a:uFillTx/>
                <a:latin typeface="Impact"/>
                <a:ea typeface="+mn-ea"/>
                <a:cs typeface="+mn-cs"/>
              </a:rPr>
              <a:t/>
            </a:r>
            <a:br>
              <a:rPr kumimoji="0" lang="en-US" altLang="ja-JP" sz="1100" b="0" i="0" u="none" strike="noStrike" kern="0" cap="none" spc="0" normalizeH="0" baseline="0" noProof="0" dirty="0">
                <a:ln>
                  <a:noFill/>
                </a:ln>
                <a:solidFill>
                  <a:prstClr val="white"/>
                </a:solidFill>
                <a:effectLst/>
                <a:uLnTx/>
                <a:uFillTx/>
                <a:latin typeface="Impact"/>
                <a:ea typeface="+mn-ea"/>
                <a:cs typeface="+mn-cs"/>
              </a:rPr>
            </a:br>
            <a:r>
              <a:rPr kumimoji="0" lang="ja-JP" altLang="en-US" sz="1100" b="0" i="0" u="none" strike="noStrike" kern="0" cap="none" spc="0" normalizeH="0" baseline="0" noProof="0" dirty="0">
                <a:ln>
                  <a:noFill/>
                </a:ln>
                <a:solidFill>
                  <a:prstClr val="white"/>
                </a:solidFill>
                <a:effectLst/>
                <a:uLnTx/>
                <a:uFillTx/>
                <a:latin typeface="Impact"/>
                <a:ea typeface="+mn-ea"/>
                <a:cs typeface="+mn-cs"/>
              </a:rPr>
              <a:t>　　</a:t>
            </a:r>
            <a:r>
              <a:rPr kumimoji="0" lang="ja-JP" altLang="en-US" sz="1100" b="0" i="0" u="none" strike="noStrike" kern="0" cap="none" spc="0" normalizeH="0" baseline="0" noProof="0" dirty="0" smtClean="0">
                <a:ln>
                  <a:noFill/>
                </a:ln>
                <a:solidFill>
                  <a:prstClr val="white"/>
                </a:solidFill>
                <a:effectLst/>
                <a:uLnTx/>
                <a:uFillTx/>
                <a:latin typeface="Impact"/>
                <a:ea typeface="+mn-ea"/>
                <a:cs typeface="+mn-cs"/>
              </a:rPr>
              <a:t>　日本</a:t>
            </a:r>
            <a:r>
              <a:rPr kumimoji="0" lang="ja-JP" altLang="en-US" sz="1100" b="0" i="0" u="none" strike="noStrike" kern="0" cap="none" spc="0" normalizeH="0" baseline="0" noProof="0" dirty="0">
                <a:ln>
                  <a:noFill/>
                </a:ln>
                <a:solidFill>
                  <a:prstClr val="white"/>
                </a:solidFill>
                <a:effectLst/>
                <a:uLnTx/>
                <a:uFillTx/>
                <a:latin typeface="Impact"/>
                <a:ea typeface="+mn-ea"/>
                <a:cs typeface="+mn-cs"/>
              </a:rPr>
              <a:t>共産党、日本維新の会からご登壇いただき</a:t>
            </a:r>
            <a:r>
              <a:rPr kumimoji="0" lang="ja-JP" altLang="en-US" sz="1100" b="0" i="0" u="none" strike="noStrike" kern="0" cap="none" spc="0" normalizeH="0" baseline="0" noProof="0" dirty="0" smtClean="0">
                <a:ln>
                  <a:noFill/>
                </a:ln>
                <a:solidFill>
                  <a:prstClr val="white"/>
                </a:solidFill>
                <a:effectLst/>
                <a:uLnTx/>
                <a:uFillTx/>
                <a:latin typeface="Impact"/>
                <a:ea typeface="+mn-ea"/>
                <a:cs typeface="+mn-cs"/>
              </a:rPr>
              <a:t>、改正法案の評価</a:t>
            </a:r>
            <a:endParaRPr kumimoji="0" lang="en-US" altLang="ja-JP" sz="1100" b="0" i="0" u="none" strike="noStrike" kern="0" cap="none" spc="0" normalizeH="0" baseline="0" noProof="0" dirty="0" smtClean="0">
              <a:ln>
                <a:noFill/>
              </a:ln>
              <a:solidFill>
                <a:prstClr val="white"/>
              </a:solidFill>
              <a:effectLst/>
              <a:uLnTx/>
              <a:uFillTx/>
              <a:latin typeface="Impact"/>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prstClr val="white"/>
                </a:solidFill>
                <a:effectLst/>
                <a:uLnTx/>
                <a:uFillTx/>
                <a:latin typeface="Impact"/>
                <a:ea typeface="+mn-ea"/>
                <a:cs typeface="+mn-cs"/>
              </a:rPr>
              <a:t>　</a:t>
            </a:r>
            <a:r>
              <a:rPr kumimoji="0" lang="ja-JP" altLang="en-US" sz="1100" b="0" i="0" u="none" strike="noStrike" kern="0" cap="none" spc="0" normalizeH="0" baseline="0" noProof="0" dirty="0" smtClean="0">
                <a:ln>
                  <a:noFill/>
                </a:ln>
                <a:solidFill>
                  <a:prstClr val="white"/>
                </a:solidFill>
                <a:effectLst/>
                <a:uLnTx/>
                <a:uFillTx/>
                <a:latin typeface="Impact"/>
                <a:ea typeface="+mn-ea"/>
                <a:cs typeface="+mn-cs"/>
              </a:rPr>
              <a:t>　　と課題をお話</a:t>
            </a:r>
            <a:r>
              <a:rPr kumimoji="0" lang="ja-JP" altLang="en-US" sz="1100" b="0" i="0" u="none" strike="noStrike" kern="0" cap="none" spc="0" normalizeH="0" baseline="0" noProof="0" dirty="0">
                <a:ln>
                  <a:noFill/>
                </a:ln>
                <a:solidFill>
                  <a:prstClr val="white"/>
                </a:solidFill>
                <a:effectLst/>
                <a:uLnTx/>
                <a:uFillTx/>
                <a:latin typeface="Impact"/>
                <a:ea typeface="+mn-ea"/>
                <a:cs typeface="+mn-cs"/>
              </a:rPr>
              <a:t>いただきます</a:t>
            </a:r>
            <a:r>
              <a:rPr kumimoji="0" lang="ja-JP" altLang="en-US" sz="1100" b="0" i="0" u="none" strike="noStrike" kern="0" cap="none" spc="0" normalizeH="0" baseline="0" noProof="0" dirty="0" smtClean="0">
                <a:ln>
                  <a:noFill/>
                </a:ln>
                <a:solidFill>
                  <a:prstClr val="white"/>
                </a:solidFill>
                <a:effectLst/>
                <a:uLnTx/>
                <a:uFillTx/>
                <a:latin typeface="Impact"/>
                <a:ea typeface="+mn-ea"/>
                <a:cs typeface="+mn-cs"/>
              </a:rPr>
              <a:t>（調整中）</a:t>
            </a:r>
            <a:endParaRPr kumimoji="0" lang="en-US" altLang="ja-JP" sz="1100" b="0" i="0" u="none" strike="noStrike" kern="0" cap="none" spc="0" normalizeH="0" baseline="0" noProof="0" dirty="0" smtClean="0">
              <a:ln>
                <a:noFill/>
              </a:ln>
              <a:solidFill>
                <a:prstClr val="white"/>
              </a:solidFill>
              <a:effectLst/>
              <a:uLnTx/>
              <a:uFillTx/>
              <a:latin typeface="Impact"/>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prstClr val="white"/>
                </a:solidFill>
                <a:effectLst/>
                <a:uLnTx/>
                <a:uFillTx/>
                <a:latin typeface="Impact"/>
                <a:ea typeface="+mn-ea"/>
                <a:cs typeface="+mn-cs"/>
              </a:rPr>
              <a:t>　</a:t>
            </a:r>
            <a:r>
              <a:rPr kumimoji="0" lang="ja-JP" altLang="en-US" sz="1100" b="0" i="0" u="none" strike="noStrike" kern="0" cap="none" spc="0" normalizeH="0" baseline="0" noProof="0" dirty="0" smtClean="0">
                <a:ln>
                  <a:noFill/>
                </a:ln>
                <a:solidFill>
                  <a:prstClr val="white"/>
                </a:solidFill>
                <a:effectLst/>
                <a:uLnTx/>
                <a:uFillTx/>
                <a:latin typeface="Impact"/>
                <a:ea typeface="+mn-ea"/>
                <a:cs typeface="+mn-cs"/>
              </a:rPr>
              <a:t>　★コーディネーター　高橋儀平（東洋大学教授）</a:t>
            </a:r>
            <a:endParaRPr kumimoji="0" lang="ja-JP" altLang="en-US" sz="1100" b="0" i="0" u="none" strike="noStrike" kern="0" cap="none" spc="0" normalizeH="0" baseline="0" noProof="0" dirty="0">
              <a:ln>
                <a:noFill/>
              </a:ln>
              <a:solidFill>
                <a:prstClr val="white"/>
              </a:solidFill>
              <a:effectLst/>
              <a:uLnTx/>
              <a:uFillTx/>
              <a:latin typeface="Impact"/>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100" b="0" i="0" u="none" strike="noStrike" kern="0" cap="none" spc="0" normalizeH="0" baseline="0" noProof="0" dirty="0" smtClean="0">
                <a:ln>
                  <a:noFill/>
                </a:ln>
                <a:solidFill>
                  <a:prstClr val="white"/>
                </a:solidFill>
                <a:effectLst/>
                <a:uLnTx/>
                <a:uFillTx/>
                <a:latin typeface="Impact"/>
                <a:ea typeface="+mn-ea"/>
                <a:cs typeface="+mn-cs"/>
              </a:rPr>
              <a:t>13:40</a:t>
            </a:r>
            <a:r>
              <a:rPr kumimoji="0" lang="ja-JP" altLang="en-US" sz="1100" b="0" i="0" u="none" strike="noStrike" kern="0" cap="none" spc="0" normalizeH="0" baseline="0" noProof="0" dirty="0">
                <a:ln>
                  <a:noFill/>
                </a:ln>
                <a:solidFill>
                  <a:prstClr val="white"/>
                </a:solidFill>
                <a:effectLst/>
                <a:uLnTx/>
                <a:uFillTx/>
                <a:latin typeface="Impact"/>
                <a:ea typeface="+mn-ea"/>
                <a:cs typeface="+mn-cs"/>
              </a:rPr>
              <a:t>　ご参加頂いた国会議員の皆様から一言ご挨拶</a:t>
            </a:r>
            <a:r>
              <a:rPr kumimoji="0" lang="ja-JP" altLang="en-US" sz="1100" b="0" i="0" u="none" strike="noStrike" kern="0" cap="none" spc="0" normalizeH="0" baseline="0" noProof="0" dirty="0" smtClean="0">
                <a:ln>
                  <a:noFill/>
                </a:ln>
                <a:solidFill>
                  <a:prstClr val="white"/>
                </a:solidFill>
                <a:effectLst/>
                <a:uLnTx/>
                <a:uFillTx/>
                <a:latin typeface="Impact"/>
                <a:ea typeface="+mn-ea"/>
                <a:cs typeface="+mn-cs"/>
              </a:rPr>
              <a:t>頂きます</a:t>
            </a:r>
            <a:endParaRPr kumimoji="0" lang="en-US" altLang="ja-JP" sz="1100" b="0" i="0" u="none" strike="noStrike" kern="0" cap="none" spc="0" normalizeH="0" baseline="0" noProof="0" dirty="0" smtClean="0">
              <a:ln>
                <a:noFill/>
              </a:ln>
              <a:solidFill>
                <a:prstClr val="white"/>
              </a:solidFill>
              <a:effectLst/>
              <a:uLnTx/>
              <a:uFillTx/>
              <a:latin typeface="Impact"/>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100" b="0" i="0" u="none" strike="noStrike" kern="0" cap="none" spc="0" normalizeH="0" baseline="0" noProof="0" dirty="0" smtClean="0">
                <a:ln>
                  <a:noFill/>
                </a:ln>
                <a:solidFill>
                  <a:prstClr val="white"/>
                </a:solidFill>
                <a:effectLst/>
                <a:uLnTx/>
                <a:uFillTx/>
                <a:latin typeface="Impact"/>
                <a:ea typeface="+mn-ea"/>
                <a:cs typeface="+mn-cs"/>
              </a:rPr>
              <a:t>13:50</a:t>
            </a:r>
            <a:r>
              <a:rPr kumimoji="0" lang="ja-JP" altLang="en-US" sz="1100" b="0" i="0" u="none" strike="noStrike" kern="0" cap="none" spc="0" normalizeH="0" baseline="0" noProof="0" dirty="0" smtClean="0">
                <a:ln>
                  <a:noFill/>
                </a:ln>
                <a:solidFill>
                  <a:prstClr val="white"/>
                </a:solidFill>
                <a:effectLst/>
                <a:uLnTx/>
                <a:uFillTx/>
                <a:latin typeface="Impact"/>
                <a:ea typeface="+mn-ea"/>
                <a:cs typeface="+mn-cs"/>
              </a:rPr>
              <a:t>「バリアフリー法改正法案のポイントと課題」</a:t>
            </a:r>
            <a:endParaRPr kumimoji="0" lang="en-US" altLang="ja-JP" sz="1100" b="0" i="0" u="none" strike="noStrike" kern="0" cap="none" spc="0" normalizeH="0" baseline="0" noProof="0" dirty="0" smtClean="0">
              <a:ln>
                <a:noFill/>
              </a:ln>
              <a:solidFill>
                <a:prstClr val="white"/>
              </a:solidFill>
              <a:effectLst/>
              <a:uLnTx/>
              <a:uFillTx/>
              <a:latin typeface="Impact"/>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prstClr val="white"/>
                </a:solidFill>
                <a:effectLst/>
                <a:uLnTx/>
                <a:uFillTx/>
                <a:latin typeface="Impact"/>
                <a:ea typeface="+mn-ea"/>
                <a:cs typeface="+mn-cs"/>
              </a:rPr>
              <a:t>　</a:t>
            </a:r>
            <a:r>
              <a:rPr kumimoji="0" lang="ja-JP" altLang="en-US" sz="1100" b="0" i="0" u="none" strike="noStrike" kern="0" cap="none" spc="0" normalizeH="0" baseline="0" noProof="0" dirty="0" smtClean="0">
                <a:ln>
                  <a:noFill/>
                </a:ln>
                <a:solidFill>
                  <a:prstClr val="white"/>
                </a:solidFill>
                <a:effectLst/>
                <a:uLnTx/>
                <a:uFillTx/>
                <a:latin typeface="Impact"/>
                <a:ea typeface="+mn-ea"/>
                <a:cs typeface="+mn-cs"/>
              </a:rPr>
              <a:t>　　尾上浩二（</a:t>
            </a:r>
            <a:r>
              <a:rPr kumimoji="0" lang="en-US" altLang="ja-JP" sz="1100" b="0" i="0" u="none" strike="noStrike" kern="0" cap="none" spc="0" normalizeH="0" baseline="0" noProof="0" dirty="0" smtClean="0">
                <a:ln>
                  <a:noFill/>
                </a:ln>
                <a:solidFill>
                  <a:prstClr val="white"/>
                </a:solidFill>
                <a:effectLst/>
                <a:uLnTx/>
                <a:uFillTx/>
                <a:latin typeface="Impact"/>
                <a:ea typeface="+mn-ea"/>
                <a:cs typeface="+mn-cs"/>
              </a:rPr>
              <a:t>DPI</a:t>
            </a:r>
            <a:r>
              <a:rPr kumimoji="0" lang="ja-JP" altLang="en-US" sz="1100" b="0" i="0" u="none" strike="noStrike" kern="0" cap="none" spc="0" normalizeH="0" baseline="0" noProof="0" dirty="0" smtClean="0">
                <a:ln>
                  <a:noFill/>
                </a:ln>
                <a:solidFill>
                  <a:prstClr val="white"/>
                </a:solidFill>
                <a:effectLst/>
                <a:uLnTx/>
                <a:uFillTx/>
                <a:latin typeface="Impact"/>
                <a:ea typeface="+mn-ea"/>
                <a:cs typeface="+mn-cs"/>
              </a:rPr>
              <a:t>日本会議副議長）</a:t>
            </a:r>
            <a:endParaRPr kumimoji="0" lang="ja-JP" altLang="en-US" sz="1100" b="0" i="0" u="none" strike="noStrike" kern="0" cap="none" spc="0" normalizeH="0" baseline="0" noProof="0" dirty="0">
              <a:ln>
                <a:noFill/>
              </a:ln>
              <a:solidFill>
                <a:prstClr val="white"/>
              </a:solidFill>
              <a:effectLst/>
              <a:uLnTx/>
              <a:uFillTx/>
              <a:latin typeface="Impact"/>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100" b="0" i="0" u="none" strike="noStrike" kern="0" cap="none" spc="0" normalizeH="0" baseline="0" noProof="0" dirty="0" smtClean="0">
                <a:ln>
                  <a:noFill/>
                </a:ln>
                <a:solidFill>
                  <a:prstClr val="white"/>
                </a:solidFill>
                <a:effectLst/>
                <a:uLnTx/>
                <a:uFillTx/>
                <a:latin typeface="Impact"/>
                <a:ea typeface="+mn-ea"/>
                <a:cs typeface="+mn-cs"/>
              </a:rPr>
              <a:t>14:25</a:t>
            </a:r>
            <a:r>
              <a:rPr kumimoji="0" lang="ja-JP" altLang="en-US" sz="1100" b="0" i="0" u="none" strike="noStrike" kern="0" cap="none" spc="0" normalizeH="0" baseline="0" noProof="0" dirty="0">
                <a:ln>
                  <a:noFill/>
                </a:ln>
                <a:solidFill>
                  <a:prstClr val="white"/>
                </a:solidFill>
                <a:effectLst/>
                <a:uLnTx/>
                <a:uFillTx/>
                <a:latin typeface="Impact"/>
                <a:ea typeface="+mn-ea"/>
                <a:cs typeface="+mn-cs"/>
              </a:rPr>
              <a:t>　</a:t>
            </a:r>
            <a:r>
              <a:rPr kumimoji="0" lang="ja-JP" altLang="en-US" sz="1100" b="0" i="0" u="none" strike="noStrike" kern="0" cap="none" spc="0" normalizeH="0" baseline="0" noProof="0" dirty="0" smtClean="0">
                <a:ln>
                  <a:noFill/>
                </a:ln>
                <a:solidFill>
                  <a:prstClr val="white"/>
                </a:solidFill>
                <a:effectLst/>
                <a:uLnTx/>
                <a:uFillTx/>
                <a:latin typeface="Impact"/>
                <a:ea typeface="+mn-ea"/>
                <a:cs typeface="+mn-cs"/>
              </a:rPr>
              <a:t>閉会</a:t>
            </a:r>
            <a:r>
              <a:rPr kumimoji="0" lang="ja-JP" altLang="en-US" sz="1100" b="0" i="0" u="none" strike="noStrike" kern="0" cap="none" spc="0" normalizeH="0" baseline="0" noProof="0" dirty="0">
                <a:ln>
                  <a:noFill/>
                </a:ln>
                <a:solidFill>
                  <a:prstClr val="white"/>
                </a:solidFill>
                <a:effectLst/>
                <a:uLnTx/>
                <a:uFillTx/>
                <a:latin typeface="Impact"/>
                <a:ea typeface="+mn-ea"/>
                <a:cs typeface="+mn-cs"/>
              </a:rPr>
              <a:t>挨拶　</a:t>
            </a:r>
            <a:endParaRPr kumimoji="0" lang="en-US" altLang="ja-JP" sz="1100" b="0" i="0" u="none" strike="noStrike" kern="0" cap="none" spc="0" normalizeH="0" baseline="0" noProof="0" dirty="0" smtClean="0">
              <a:ln>
                <a:noFill/>
              </a:ln>
              <a:solidFill>
                <a:prstClr val="white"/>
              </a:solidFill>
              <a:effectLst/>
              <a:uLnTx/>
              <a:uFillTx/>
              <a:latin typeface="Impact"/>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prstClr val="white"/>
                </a:solidFill>
                <a:effectLst/>
                <a:uLnTx/>
                <a:uFillTx/>
                <a:latin typeface="Impact"/>
                <a:ea typeface="+mn-ea"/>
                <a:cs typeface="+mn-cs"/>
              </a:rPr>
              <a:t>　</a:t>
            </a:r>
            <a:r>
              <a:rPr kumimoji="0" lang="ja-JP" altLang="en-US" sz="1100" b="0" i="0" u="none" strike="noStrike" kern="0" cap="none" spc="0" normalizeH="0" baseline="0" noProof="0" dirty="0" smtClean="0">
                <a:ln>
                  <a:noFill/>
                </a:ln>
                <a:solidFill>
                  <a:prstClr val="white"/>
                </a:solidFill>
                <a:effectLst/>
                <a:uLnTx/>
                <a:uFillTx/>
                <a:latin typeface="Impact"/>
                <a:ea typeface="+mn-ea"/>
                <a:cs typeface="+mn-cs"/>
              </a:rPr>
              <a:t>　　閉会後はグループに別れてロビー活動を行います（</a:t>
            </a:r>
            <a:r>
              <a:rPr kumimoji="0" lang="en-US" altLang="ja-JP" sz="1100" b="0" i="0" u="none" strike="noStrike" kern="0" cap="none" spc="0" normalizeH="0" baseline="0" noProof="0" dirty="0" smtClean="0">
                <a:ln>
                  <a:noFill/>
                </a:ln>
                <a:solidFill>
                  <a:prstClr val="white"/>
                </a:solidFill>
                <a:effectLst/>
                <a:uLnTx/>
                <a:uFillTx/>
                <a:latin typeface="Impact"/>
                <a:ea typeface="+mn-ea"/>
                <a:cs typeface="+mn-cs"/>
              </a:rPr>
              <a:t>17:00</a:t>
            </a:r>
            <a:r>
              <a:rPr kumimoji="0" lang="ja-JP" altLang="en-US" sz="1100" b="0" i="0" u="none" strike="noStrike" kern="0" cap="none" spc="0" normalizeH="0" baseline="0" noProof="0" dirty="0" smtClean="0">
                <a:ln>
                  <a:noFill/>
                </a:ln>
                <a:solidFill>
                  <a:prstClr val="white"/>
                </a:solidFill>
                <a:effectLst/>
                <a:uLnTx/>
                <a:uFillTx/>
                <a:latin typeface="Impact"/>
                <a:ea typeface="+mn-ea"/>
                <a:cs typeface="+mn-cs"/>
              </a:rPr>
              <a:t>終了予定）</a:t>
            </a:r>
            <a:r>
              <a:rPr kumimoji="0" lang="ja-JP" altLang="en-US" sz="1100" b="0" i="0" u="none" strike="noStrike" kern="0" cap="none" spc="0" normalizeH="0" baseline="0" noProof="0" dirty="0">
                <a:ln>
                  <a:noFill/>
                </a:ln>
                <a:solidFill>
                  <a:prstClr val="white"/>
                </a:solidFill>
                <a:effectLst/>
                <a:uLnTx/>
                <a:uFillTx/>
                <a:latin typeface="Impact"/>
                <a:ea typeface="+mn-ea"/>
                <a:cs typeface="+mn-cs"/>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100" b="0" i="0" u="none" strike="noStrike" kern="0" cap="none" spc="0" normalizeH="0" baseline="0" noProof="0" dirty="0">
                <a:ln>
                  <a:noFill/>
                </a:ln>
                <a:solidFill>
                  <a:prstClr val="white"/>
                </a:solidFill>
                <a:effectLst/>
                <a:uLnTx/>
                <a:uFillTx/>
                <a:latin typeface="Impact"/>
                <a:ea typeface="+mn-ea"/>
                <a:cs typeface="+mn-cs"/>
              </a:rPr>
              <a:t>※</a:t>
            </a:r>
            <a:r>
              <a:rPr kumimoji="0" lang="ja-JP" altLang="en-US" sz="1100" b="0" i="0" u="none" strike="noStrike" kern="0" cap="none" spc="0" normalizeH="0" baseline="0" noProof="0" dirty="0">
                <a:ln>
                  <a:noFill/>
                </a:ln>
                <a:solidFill>
                  <a:prstClr val="white"/>
                </a:solidFill>
                <a:effectLst/>
                <a:uLnTx/>
                <a:uFillTx/>
                <a:latin typeface="Impact"/>
                <a:ea typeface="+mn-ea"/>
                <a:cs typeface="+mn-cs"/>
              </a:rPr>
              <a:t>プログラムは変更する場合がございます。</a:t>
            </a:r>
          </a:p>
        </p:txBody>
      </p:sp>
      <p:sp>
        <p:nvSpPr>
          <p:cNvPr id="54" name="テキスト プレースホルダー 11">
            <a:extLst>
              <a:ext uri="{FF2B5EF4-FFF2-40B4-BE49-F238E27FC236}">
                <a16:creationId xmlns="" xmlns:a16="http://schemas.microsoft.com/office/drawing/2014/main" id="{410B9000-2112-420A-B6C2-7484BEC499E9}"/>
              </a:ext>
            </a:extLst>
          </p:cNvPr>
          <p:cNvSpPr txBox="1">
            <a:spLocks/>
          </p:cNvSpPr>
          <p:nvPr/>
        </p:nvSpPr>
        <p:spPr>
          <a:xfrm>
            <a:off x="261779" y="8650307"/>
            <a:ext cx="949729" cy="365205"/>
          </a:xfrm>
          <a:prstGeom prst="rect">
            <a:avLst/>
          </a:prstGeom>
        </p:spPr>
        <p:txBody>
          <a:bodyPr vert="horz" lIns="0" tIns="0" rIns="0" bIns="0" rtlCol="0" anchor="b">
            <a:noAutofit/>
          </a:bodyPr>
          <a:lstStyle>
            <a:lvl1pPr marL="0" indent="0" algn="l" defTabSz="777240" rtl="0" eaLnBrk="1" latinLnBrk="0" hangingPunct="1">
              <a:lnSpc>
                <a:spcPct val="90000"/>
              </a:lnSpc>
              <a:spcBef>
                <a:spcPts val="0"/>
              </a:spcBef>
              <a:buFont typeface="Arial" panose="020B0604020202020204" pitchFamily="34" charset="0"/>
              <a:buNone/>
              <a:defRPr kumimoji="1" lang="ja-JP" sz="2400" kern="1200" cap="all" baseline="0">
                <a:solidFill>
                  <a:schemeClr val="accent1"/>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r>
              <a:rPr altLang="en-US" b="1" dirty="0">
                <a:solidFill>
                  <a:srgbClr val="00B050"/>
                </a:solidFill>
                <a:latin typeface="Impact"/>
              </a:rPr>
              <a:t>申込み</a:t>
            </a:r>
          </a:p>
        </p:txBody>
      </p:sp>
      <p:sp>
        <p:nvSpPr>
          <p:cNvPr id="55" name="正方形/長方形 54">
            <a:extLst>
              <a:ext uri="{FF2B5EF4-FFF2-40B4-BE49-F238E27FC236}">
                <a16:creationId xmlns="" xmlns:a16="http://schemas.microsoft.com/office/drawing/2014/main" id="{FC74B194-D256-4A03-B3C9-5EB1897EEB62}"/>
              </a:ext>
            </a:extLst>
          </p:cNvPr>
          <p:cNvSpPr/>
          <p:nvPr/>
        </p:nvSpPr>
        <p:spPr>
          <a:xfrm>
            <a:off x="2928587" y="8096721"/>
            <a:ext cx="2359873" cy="461665"/>
          </a:xfrm>
          <a:prstGeom prst="rect">
            <a:avLst/>
          </a:prstGeom>
        </p:spPr>
        <p:txBody>
          <a:bodyPr wrap="square">
            <a:spAutoFit/>
          </a:bodyPr>
          <a:lstStyle/>
          <a:p>
            <a:r>
              <a:rPr kumimoji="0" lang="en-US" altLang="ja-JP" sz="1200" b="1" dirty="0">
                <a:solidFill>
                  <a:srgbClr val="00B050"/>
                </a:solidFill>
                <a:latin typeface="Impact"/>
              </a:rPr>
              <a:t>※</a:t>
            </a:r>
            <a:r>
              <a:rPr kumimoji="0" lang="ja-JP" altLang="en-US" sz="1200" b="1" dirty="0">
                <a:solidFill>
                  <a:srgbClr val="00B050"/>
                </a:solidFill>
                <a:latin typeface="Impact"/>
              </a:rPr>
              <a:t>入場には入館証が必要です。</a:t>
            </a:r>
            <a:endParaRPr kumimoji="0" lang="en-US" altLang="ja-JP" sz="1200" b="1" dirty="0">
              <a:solidFill>
                <a:srgbClr val="00B050"/>
              </a:solidFill>
              <a:latin typeface="Impact"/>
            </a:endParaRPr>
          </a:p>
          <a:p>
            <a:r>
              <a:rPr kumimoji="0" lang="ja-JP" altLang="en-US" sz="1200" b="1" dirty="0">
                <a:solidFill>
                  <a:srgbClr val="00B050"/>
                </a:solidFill>
                <a:latin typeface="Impact"/>
              </a:rPr>
              <a:t>　必ず事前申し込みください</a:t>
            </a:r>
          </a:p>
        </p:txBody>
      </p:sp>
      <p:sp>
        <p:nvSpPr>
          <p:cNvPr id="56" name="テキスト プレースホルダー 8">
            <a:extLst>
              <a:ext uri="{FF2B5EF4-FFF2-40B4-BE49-F238E27FC236}">
                <a16:creationId xmlns="" xmlns:a16="http://schemas.microsoft.com/office/drawing/2014/main" id="{0B615C80-1266-4D13-9A46-08CB5A47F0A1}"/>
              </a:ext>
            </a:extLst>
          </p:cNvPr>
          <p:cNvSpPr txBox="1">
            <a:spLocks/>
          </p:cNvSpPr>
          <p:nvPr/>
        </p:nvSpPr>
        <p:spPr>
          <a:xfrm>
            <a:off x="1304462" y="8590678"/>
            <a:ext cx="3849194" cy="615780"/>
          </a:xfrm>
          <a:prstGeom prst="rect">
            <a:avLst/>
          </a:prstGeom>
        </p:spPr>
        <p:txBody>
          <a:bodyPr vert="horz" lIns="0" tIns="0" rIns="0" bIns="0" rtlCol="0" anchor="t">
            <a:noAutofit/>
          </a:bodyPr>
          <a:lstStyle>
            <a:lvl1pPr marL="0" indent="0" algn="l" defTabSz="777240" rtl="0" eaLnBrk="1" latinLnBrk="0" hangingPunct="1">
              <a:lnSpc>
                <a:spcPct val="120000"/>
              </a:lnSpc>
              <a:spcBef>
                <a:spcPts val="0"/>
              </a:spcBef>
              <a:buFont typeface="Arial" panose="020B0604020202020204" pitchFamily="34" charset="0"/>
              <a:buNone/>
              <a:defRPr kumimoji="1" lang="ja-JP" sz="1400" kern="1200" cap="none" baseline="0">
                <a:solidFill>
                  <a:schemeClr val="tx2"/>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r>
              <a:rPr altLang="en-US" sz="1600" dirty="0" smtClean="0">
                <a:solidFill>
                  <a:srgbClr val="111111"/>
                </a:solidFill>
                <a:latin typeface="Impact"/>
              </a:rPr>
              <a:t>必要、下記ウェブフォームからお申し込みください</a:t>
            </a:r>
            <a:endParaRPr lang="en-US" altLang="ja-JP" sz="1600" dirty="0" smtClean="0">
              <a:solidFill>
                <a:srgbClr val="111111"/>
              </a:solidFill>
              <a:latin typeface="Impact"/>
            </a:endParaRPr>
          </a:p>
          <a:p>
            <a:r>
              <a:rPr lang="en-US" altLang="ja-JP" sz="1600" dirty="0">
                <a:solidFill>
                  <a:srgbClr val="111111"/>
                </a:solidFill>
                <a:latin typeface="Impact"/>
                <a:hlinkClick r:id="rId19"/>
              </a:rPr>
              <a:t>https://</a:t>
            </a:r>
            <a:r>
              <a:rPr lang="en-US" altLang="ja-JP" sz="1600" dirty="0" smtClean="0">
                <a:solidFill>
                  <a:srgbClr val="111111"/>
                </a:solidFill>
                <a:latin typeface="Impact"/>
                <a:hlinkClick r:id="rId19"/>
              </a:rPr>
              <a:t>goo.gl/3GPzFU</a:t>
            </a:r>
            <a:r>
              <a:rPr lang="ja-JP" altLang="en-US" sz="1600" dirty="0" smtClean="0">
                <a:solidFill>
                  <a:srgbClr val="111111"/>
                </a:solidFill>
                <a:latin typeface="Impact"/>
              </a:rPr>
              <a:t>　　定員</a:t>
            </a:r>
            <a:r>
              <a:rPr lang="en-US" altLang="ja-JP" sz="1600" dirty="0" smtClean="0">
                <a:solidFill>
                  <a:srgbClr val="111111"/>
                </a:solidFill>
                <a:latin typeface="Impact"/>
              </a:rPr>
              <a:t>250</a:t>
            </a:r>
            <a:r>
              <a:rPr lang="ja-JP" altLang="en-US" sz="1600" dirty="0" smtClean="0">
                <a:solidFill>
                  <a:srgbClr val="111111"/>
                </a:solidFill>
                <a:latin typeface="Impact"/>
              </a:rPr>
              <a:t>名先着順</a:t>
            </a:r>
            <a:endParaRPr lang="en-US" altLang="ja-JP" sz="1600" dirty="0" smtClean="0">
              <a:solidFill>
                <a:srgbClr val="111111"/>
              </a:solidFill>
              <a:latin typeface="Impact"/>
            </a:endParaRPr>
          </a:p>
        </p:txBody>
      </p:sp>
      <p:cxnSp>
        <p:nvCxnSpPr>
          <p:cNvPr id="58" name="直線コネクタ 57"/>
          <p:cNvCxnSpPr/>
          <p:nvPr/>
        </p:nvCxnSpPr>
        <p:spPr>
          <a:xfrm>
            <a:off x="5255146" y="205458"/>
            <a:ext cx="0" cy="9408210"/>
          </a:xfrm>
          <a:prstGeom prst="line">
            <a:avLst/>
          </a:prstGeom>
          <a:ln w="53975">
            <a:solidFill>
              <a:srgbClr val="00B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676252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319</TotalTime>
  <Words>102</Words>
  <Application>Microsoft Office PowerPoint</Application>
  <PresentationFormat>ユーザー設定</PresentationFormat>
  <Paragraphs>48</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HGP創英角ﾎﾟｯﾌﾟ体</vt:lpstr>
      <vt:lpstr>Meiryo UI</vt:lpstr>
      <vt:lpstr>ＭＳ Ｐゴシック</vt:lpstr>
      <vt:lpstr>Arial</vt:lpstr>
      <vt:lpstr>Calibri</vt:lpstr>
      <vt:lpstr>Impact</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DPI-JAPAN</dc:creator>
  <cp:lastModifiedBy>佐藤聡</cp:lastModifiedBy>
  <cp:revision>5</cp:revision>
  <dcterms:created xsi:type="dcterms:W3CDTF">2018-02-16T05:40:23Z</dcterms:created>
  <dcterms:modified xsi:type="dcterms:W3CDTF">2018-02-24T06:01:28Z</dcterms:modified>
</cp:coreProperties>
</file>