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74" r:id="rId3"/>
    <p:sldId id="275" r:id="rId4"/>
    <p:sldId id="268" r:id="rId5"/>
    <p:sldId id="276" r:id="rId6"/>
    <p:sldId id="271" r:id="rId7"/>
    <p:sldId id="273" r:id="rId8"/>
    <p:sldId id="277" r:id="rId9"/>
  </p:sldIdLst>
  <p:sldSz cx="12192000" cy="6858000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F0A11-4324-42B0-972A-A908EF0AD041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3123" y="6513910"/>
            <a:ext cx="4278842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CAE2C-3507-4111-8761-A5DDC696D1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13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3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2764" y="0"/>
            <a:ext cx="42799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2782-3E69-47CB-8209-B18C35D22E44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79725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300414"/>
            <a:ext cx="78994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513514"/>
            <a:ext cx="42783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2764" y="6513514"/>
            <a:ext cx="42799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9A3E4-F615-4556-A338-52CBD0157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95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A3E4-F615-4556-A338-52CBD01573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08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7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40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51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64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70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3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95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7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49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53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7186-F1FA-4D49-944F-4C197EEDA946}" type="datetimeFigureOut">
              <a:rPr kumimoji="1" lang="ja-JP" altLang="en-US" smtClean="0"/>
              <a:t>2017/12/5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7D4D-C098-4F0C-BE6C-311A17A4A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11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4700" y="728663"/>
            <a:ext cx="10998200" cy="2387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駅ホームの段差・すき間の解消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883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大阪市</a:t>
            </a:r>
            <a:r>
              <a:rPr lang="ja-JP" altLang="en-US" sz="4000" dirty="0" smtClean="0"/>
              <a:t>交通局・台湾地下鉄の</a:t>
            </a:r>
            <a:r>
              <a:rPr lang="ja-JP" altLang="en-US" sz="4000" dirty="0"/>
              <a:t>事例</a:t>
            </a:r>
          </a:p>
          <a:p>
            <a:pPr algn="l"/>
            <a:r>
              <a:rPr lang="en-US" altLang="ja-JP" dirty="0" smtClean="0"/>
              <a:t>※</a:t>
            </a:r>
            <a:r>
              <a:rPr lang="ja-JP" altLang="en-US" dirty="0" smtClean="0"/>
              <a:t>写真：大阪市交通局</a:t>
            </a:r>
            <a:r>
              <a:rPr lang="en-US" altLang="ja-JP" dirty="0" smtClean="0"/>
              <a:t>HP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障大連</a:t>
            </a:r>
            <a:endParaRPr lang="en-US" altLang="ja-JP" dirty="0" smtClean="0"/>
          </a:p>
          <a:p>
            <a:pPr algn="l"/>
            <a:endParaRPr lang="en-US" altLang="ja-JP" dirty="0" smtClean="0"/>
          </a:p>
          <a:p>
            <a:pPr algn="r"/>
            <a:r>
              <a:rPr lang="en-US" altLang="ja-JP" sz="3500" dirty="0" smtClean="0"/>
              <a:t>DPI</a:t>
            </a:r>
            <a:r>
              <a:rPr lang="ja-JP" altLang="en-US" sz="3500" dirty="0" smtClean="0"/>
              <a:t>日本会議</a:t>
            </a:r>
            <a:endParaRPr lang="ja-JP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7791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1817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なぜ、段差・すき間の解消が必要か？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7955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１．制約の多いスロープ板利用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降車駅に職員配置できるまで乗車できない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⇒待たされる　（事業者によっては２０分は当たり前、１時間半も！）</a:t>
            </a:r>
            <a:endParaRPr lang="en-US" altLang="ja-JP" dirty="0" smtClean="0"/>
          </a:p>
          <a:p>
            <a:r>
              <a:rPr lang="ja-JP" altLang="en-US" dirty="0" smtClean="0"/>
              <a:t>途中で</a:t>
            </a:r>
            <a:r>
              <a:rPr lang="ja-JP" altLang="en-US" dirty="0"/>
              <a:t>ルート変更</a:t>
            </a:r>
            <a:r>
              <a:rPr lang="ja-JP" altLang="en-US" dirty="0" smtClean="0"/>
              <a:t>できない（一度乗ったら最後まで）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２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．段差・すき間解消で単独乗降可能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駅員さんの手を借りず、自由に乗降可能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３</a:t>
            </a:r>
            <a:r>
              <a:rPr lang="ja-JP" altLang="en-US" dirty="0" smtClean="0">
                <a:solidFill>
                  <a:srgbClr val="FF0000"/>
                </a:solidFill>
              </a:rPr>
              <a:t>．</a:t>
            </a:r>
            <a:r>
              <a:rPr kumimoji="1" lang="ja-JP" altLang="en-US" dirty="0" smtClean="0">
                <a:solidFill>
                  <a:srgbClr val="FF0000"/>
                </a:solidFill>
              </a:rPr>
              <a:t>解消は世界の流れ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台湾地下鉄（車両は日本製）、バンコク地下鉄、アメリカ（各地）は解消済み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４．遅れている関東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すべての乗降口で解消されているのは舎人ライナーのみ</a:t>
            </a:r>
            <a:endParaRPr lang="en-US" altLang="ja-JP" dirty="0" smtClean="0"/>
          </a:p>
          <a:p>
            <a:r>
              <a:rPr lang="ja-JP" altLang="en-US" dirty="0"/>
              <a:t>都営</a:t>
            </a:r>
            <a:r>
              <a:rPr lang="ja-JP" altLang="en-US" dirty="0" smtClean="0"/>
              <a:t>地下鉄</a:t>
            </a:r>
            <a:r>
              <a:rPr lang="ja-JP" altLang="en-US" dirty="0"/>
              <a:t>新宿</a:t>
            </a:r>
            <a:r>
              <a:rPr lang="ja-JP" altLang="en-US" dirty="0" smtClean="0"/>
              <a:t>線で段差解消工事始まる（</a:t>
            </a:r>
            <a:r>
              <a:rPr lang="en-US" altLang="ja-JP" dirty="0" smtClean="0"/>
              <a:t>2017</a:t>
            </a:r>
            <a:r>
              <a:rPr lang="ja-JP" altLang="en-US" dirty="0" smtClean="0"/>
              <a:t>年</a:t>
            </a:r>
            <a:r>
              <a:rPr lang="en-US" altLang="ja-JP" dirty="0" smtClean="0"/>
              <a:t>~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５</a:t>
            </a:r>
            <a:r>
              <a:rPr lang="ja-JP" altLang="en-US" dirty="0" smtClean="0">
                <a:solidFill>
                  <a:srgbClr val="FF0000"/>
                </a:solidFill>
              </a:rPr>
              <a:t>．バリアフリー法で数値目標必要！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大阪</a:t>
            </a:r>
            <a:r>
              <a:rPr lang="ja-JP" altLang="en-US" dirty="0"/>
              <a:t>市営地下鉄は段差</a:t>
            </a:r>
            <a:r>
              <a:rPr lang="en-US" altLang="ja-JP" dirty="0"/>
              <a:t>2cm</a:t>
            </a:r>
            <a:r>
              <a:rPr lang="ja-JP" altLang="en-US" dirty="0"/>
              <a:t>・すき間</a:t>
            </a:r>
            <a:r>
              <a:rPr lang="en-US" altLang="ja-JP" dirty="0" smtClean="0"/>
              <a:t>3cm</a:t>
            </a:r>
            <a:r>
              <a:rPr lang="ja-JP" altLang="en-US" dirty="0"/>
              <a:t>と</a:t>
            </a:r>
            <a:r>
              <a:rPr lang="ja-JP" altLang="en-US" dirty="0" smtClean="0"/>
              <a:t>目標数値定める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⇒数値目標を定めることで計画的な解消実現へ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8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大阪市営地下鉄の取り組み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6" y="1469572"/>
            <a:ext cx="7921354" cy="5257799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8577943" y="1611086"/>
            <a:ext cx="3300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千日前線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全駅・すべての乗降口の段差・すき間を解消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0566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68791"/>
            <a:ext cx="5308600" cy="5716588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dirty="0"/>
              <a:t>大阪市営地下鉄ホームドア設置駅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⬇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すべての乗降口全が段差とすき間解消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⬇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車いすは単独乗降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可能！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/>
          <a:stretch/>
        </p:blipFill>
        <p:spPr>
          <a:xfrm>
            <a:off x="5308601" y="157296"/>
            <a:ext cx="5778500" cy="6539585"/>
          </a:xfrm>
        </p:spPr>
      </p:pic>
      <p:sp>
        <p:nvSpPr>
          <p:cNvPr id="5" name="正方形/長方形 4"/>
          <p:cNvSpPr/>
          <p:nvPr/>
        </p:nvSpPr>
        <p:spPr>
          <a:xfrm>
            <a:off x="6084280" y="5773549"/>
            <a:ext cx="5556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写真：千日前線</a:t>
            </a:r>
          </a:p>
        </p:txBody>
      </p:sp>
    </p:spTree>
    <p:extLst>
      <p:ext uri="{BB962C8B-B14F-4D97-AF65-F5344CB8AC3E}">
        <p14:creationId xmlns:p14="http://schemas.microsoft.com/office/powerpoint/2010/main" val="48992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1071155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段差</a:t>
            </a:r>
            <a:r>
              <a:rPr kumimoji="1" lang="en-US" altLang="ja-JP" dirty="0" smtClean="0"/>
              <a:t>20mm</a:t>
            </a:r>
            <a:r>
              <a:rPr kumimoji="1" lang="ja-JP" altLang="en-US" dirty="0" smtClean="0"/>
              <a:t>以下、隙間</a:t>
            </a:r>
            <a:r>
              <a:rPr lang="en-US" altLang="ja-JP" dirty="0"/>
              <a:t>3</a:t>
            </a:r>
            <a:r>
              <a:rPr kumimoji="1" lang="en-US" altLang="ja-JP" dirty="0" smtClean="0"/>
              <a:t>0mm</a:t>
            </a:r>
            <a:r>
              <a:rPr kumimoji="1" lang="ja-JP" altLang="en-US" dirty="0" smtClean="0"/>
              <a:t>以下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2" y="1280450"/>
            <a:ext cx="5647142" cy="5385962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5886994" y="1576250"/>
            <a:ext cx="6096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/>
          </a:p>
          <a:p>
            <a:r>
              <a:rPr lang="ja-JP" altLang="en-US" dirty="0"/>
              <a:t> </a:t>
            </a:r>
            <a:r>
              <a:rPr lang="ja-JP" altLang="en-US" sz="2800" dirty="0" smtClean="0"/>
              <a:t>●長堀</a:t>
            </a:r>
            <a:r>
              <a:rPr lang="ja-JP" altLang="en-US" sz="2800" dirty="0"/>
              <a:t>鶴見緑地線（全駅）	</a:t>
            </a:r>
          </a:p>
          <a:p>
            <a:r>
              <a:rPr lang="ja-JP" altLang="en-US" sz="2800" dirty="0"/>
              <a:t> </a:t>
            </a:r>
            <a:r>
              <a:rPr lang="ja-JP" altLang="en-US" sz="2800" dirty="0" smtClean="0"/>
              <a:t>　段差：</a:t>
            </a:r>
            <a:r>
              <a:rPr lang="en-US" altLang="ja-JP" sz="2800" dirty="0" smtClean="0"/>
              <a:t>0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15mm</a:t>
            </a:r>
            <a:r>
              <a:rPr lang="ja-JP" altLang="en-US" sz="2800" dirty="0" smtClean="0"/>
              <a:t>　すき間： </a:t>
            </a:r>
            <a:r>
              <a:rPr lang="ja-JP" altLang="en-US" sz="2800" dirty="0"/>
              <a:t>約</a:t>
            </a:r>
            <a:r>
              <a:rPr lang="en-US" altLang="ja-JP" sz="2800" dirty="0" smtClean="0"/>
              <a:t>20mm</a:t>
            </a:r>
            <a:endParaRPr lang="ja-JP" altLang="en-US" sz="2800" dirty="0"/>
          </a:p>
          <a:p>
            <a:r>
              <a:rPr lang="ja-JP" altLang="en-US" sz="2800" dirty="0"/>
              <a:t> </a:t>
            </a:r>
            <a:r>
              <a:rPr lang="ja-JP" altLang="en-US" sz="2800" dirty="0" smtClean="0"/>
              <a:t>●千日</a:t>
            </a:r>
            <a:r>
              <a:rPr lang="ja-JP" altLang="en-US" sz="2800" dirty="0"/>
              <a:t>前線（全駅）	</a:t>
            </a:r>
          </a:p>
          <a:p>
            <a:r>
              <a:rPr lang="ja-JP" altLang="en-US" sz="2800" dirty="0"/>
              <a:t> </a:t>
            </a:r>
            <a:r>
              <a:rPr lang="ja-JP" altLang="en-US" sz="2800" dirty="0" smtClean="0"/>
              <a:t>　段差：</a:t>
            </a:r>
            <a:r>
              <a:rPr lang="en-US" altLang="ja-JP" sz="2800" dirty="0" smtClean="0"/>
              <a:t>0</a:t>
            </a:r>
            <a:r>
              <a:rPr lang="ja-JP" altLang="en-US" sz="2800" dirty="0"/>
              <a:t>～</a:t>
            </a:r>
            <a:r>
              <a:rPr lang="en-US" altLang="ja-JP" sz="2800" dirty="0" smtClean="0"/>
              <a:t>20mm</a:t>
            </a:r>
            <a:r>
              <a:rPr lang="ja-JP" altLang="en-US" sz="2800" dirty="0" smtClean="0"/>
              <a:t>　すき間： </a:t>
            </a:r>
            <a:r>
              <a:rPr lang="ja-JP" altLang="en-US" sz="2800" dirty="0"/>
              <a:t>約</a:t>
            </a:r>
            <a:r>
              <a:rPr lang="en-US" altLang="ja-JP" sz="2800" dirty="0" smtClean="0"/>
              <a:t>30mm</a:t>
            </a:r>
            <a:endParaRPr lang="ja-JP" altLang="en-US" sz="2800" dirty="0"/>
          </a:p>
          <a:p>
            <a:pPr algn="ctr"/>
            <a:r>
              <a:rPr lang="ja-JP" altLang="en-US" sz="2800" dirty="0"/>
              <a:t> 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⬇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 smtClean="0"/>
              <a:t>目標数値を定めて計画的に改修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062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70" y="165967"/>
            <a:ext cx="10480431" cy="67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1" y="283615"/>
            <a:ext cx="8163235" cy="60996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092" y="283614"/>
            <a:ext cx="3833445" cy="65743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sz="4000" dirty="0"/>
          </a:p>
          <a:p>
            <a:pPr marL="0" indent="0" algn="ctr">
              <a:buNone/>
            </a:pPr>
            <a:r>
              <a:rPr lang="ja-JP" altLang="en-US" sz="4300" dirty="0">
                <a:latin typeface="+mj-ea"/>
              </a:rPr>
              <a:t>ホームドア設置</a:t>
            </a:r>
            <a:r>
              <a:rPr lang="ja-JP" altLang="en-US" sz="4300" dirty="0" smtClean="0">
                <a:latin typeface="+mj-ea"/>
              </a:rPr>
              <a:t>と同時に、段差・すき間解消</a:t>
            </a:r>
            <a:endParaRPr lang="en-US" altLang="ja-JP" sz="4300" dirty="0" smtClean="0">
              <a:latin typeface="+mj-ea"/>
            </a:endParaRPr>
          </a:p>
          <a:p>
            <a:pPr marL="0" indent="0" algn="ctr">
              <a:buNone/>
            </a:pPr>
            <a:r>
              <a:rPr lang="ja-JP" altLang="en-US" sz="5400" dirty="0" smtClean="0">
                <a:latin typeface="+mj-ea"/>
              </a:rPr>
              <a:t>⬇</a:t>
            </a:r>
            <a:endParaRPr lang="en-US" altLang="ja-JP" sz="5400" dirty="0" smtClean="0">
              <a:latin typeface="+mj-ea"/>
            </a:endParaRPr>
          </a:p>
          <a:p>
            <a:r>
              <a:rPr lang="ja-JP" altLang="en-US" sz="3500" dirty="0" smtClean="0">
                <a:latin typeface="+mj-ea"/>
                <a:ea typeface="+mj-ea"/>
              </a:rPr>
              <a:t>車</a:t>
            </a:r>
            <a:r>
              <a:rPr lang="ja-JP" altLang="en-US" sz="3500" dirty="0">
                <a:latin typeface="+mj-ea"/>
                <a:ea typeface="+mj-ea"/>
              </a:rPr>
              <a:t>いす利用者は単独乗降可能</a:t>
            </a:r>
            <a:r>
              <a:rPr lang="en-US" altLang="ja-JP" sz="3500" dirty="0">
                <a:latin typeface="+mj-ea"/>
                <a:ea typeface="+mj-ea"/>
              </a:rPr>
              <a:t/>
            </a:r>
            <a:br>
              <a:rPr lang="en-US" altLang="ja-JP" sz="3500" dirty="0">
                <a:latin typeface="+mj-ea"/>
                <a:ea typeface="+mj-ea"/>
              </a:rPr>
            </a:br>
            <a:r>
              <a:rPr lang="ja-JP" altLang="en-US" sz="3500" dirty="0" smtClean="0">
                <a:latin typeface="+mj-ea"/>
                <a:ea typeface="+mj-ea"/>
              </a:rPr>
              <a:t>ベビーカー</a:t>
            </a:r>
            <a:r>
              <a:rPr lang="ja-JP" altLang="en-US" sz="3500" dirty="0">
                <a:latin typeface="+mj-ea"/>
                <a:ea typeface="+mj-ea"/>
              </a:rPr>
              <a:t>、</a:t>
            </a:r>
            <a:r>
              <a:rPr lang="ja-JP" altLang="en-US" sz="3500" dirty="0" smtClean="0">
                <a:latin typeface="+mj-ea"/>
                <a:ea typeface="+mj-ea"/>
              </a:rPr>
              <a:t>スーツケースもスムーズ</a:t>
            </a:r>
            <a:r>
              <a:rPr lang="ja-JP" altLang="en-US" sz="3500" dirty="0">
                <a:latin typeface="+mj-ea"/>
                <a:ea typeface="+mj-ea"/>
              </a:rPr>
              <a:t>に</a:t>
            </a:r>
            <a:r>
              <a:rPr lang="ja-JP" altLang="en-US" sz="3500" dirty="0" smtClean="0">
                <a:latin typeface="+mj-ea"/>
                <a:ea typeface="+mj-ea"/>
              </a:rPr>
              <a:t>！</a:t>
            </a:r>
            <a:endParaRPr lang="en-US" altLang="ja-JP" sz="3500" dirty="0" smtClean="0">
              <a:latin typeface="+mj-ea"/>
              <a:ea typeface="+mj-ea"/>
            </a:endParaRPr>
          </a:p>
          <a:p>
            <a:r>
              <a:rPr lang="ja-JP" altLang="en-US" sz="3500" dirty="0" smtClean="0">
                <a:latin typeface="+mj-ea"/>
                <a:ea typeface="+mj-ea"/>
              </a:rPr>
              <a:t>勾配</a:t>
            </a:r>
            <a:r>
              <a:rPr lang="ja-JP" altLang="en-US" sz="3500" dirty="0">
                <a:latin typeface="+mj-ea"/>
                <a:ea typeface="+mj-ea"/>
              </a:rPr>
              <a:t>を２段階にすることで、視覚障害者も違和感を</a:t>
            </a:r>
            <a:r>
              <a:rPr lang="ja-JP" altLang="en-US" sz="3500" dirty="0" smtClean="0">
                <a:latin typeface="+mj-ea"/>
                <a:ea typeface="+mj-ea"/>
              </a:rPr>
              <a:t>感じず移動可能</a:t>
            </a:r>
            <a:endParaRPr lang="ja-JP" altLang="en-US" sz="35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505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台湾地下鉄（台北</a:t>
            </a:r>
            <a:r>
              <a:rPr lang="ja-JP" altLang="en-US" dirty="0" smtClean="0"/>
              <a:t>）は全線・全駅段差なし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>
                <a:solidFill>
                  <a:srgbClr val="FF0000"/>
                </a:solidFill>
              </a:rPr>
              <a:t>車両は日本製！　日本でも出来るはず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 dirty="0"/>
              <a:t>全線、全駅、すべての乗降口で段差、すき間を</a:t>
            </a:r>
            <a:r>
              <a:rPr lang="ja-JP" altLang="en-US" dirty="0" smtClean="0"/>
              <a:t>解消。</a:t>
            </a:r>
            <a:endParaRPr lang="en-US" altLang="ja-JP" dirty="0"/>
          </a:p>
          <a:p>
            <a:r>
              <a:rPr lang="ja-JP" altLang="en-US" dirty="0" smtClean="0"/>
              <a:t>電車内</a:t>
            </a:r>
            <a:r>
              <a:rPr lang="ja-JP" altLang="en-US" dirty="0"/>
              <a:t>も広く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乗降口</a:t>
            </a:r>
            <a:r>
              <a:rPr lang="ja-JP" altLang="en-US" dirty="0" smtClean="0"/>
              <a:t>から車いす３</a:t>
            </a:r>
            <a:r>
              <a:rPr lang="ja-JP" altLang="en-US" dirty="0"/>
              <a:t>～４台が乗車可能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車両は日本製なので、日本でも実現できるはず。</a:t>
            </a:r>
            <a:endParaRPr kumimoji="1" lang="ja-JP" altLang="en-US" dirty="0"/>
          </a:p>
        </p:txBody>
      </p:sp>
      <p:pic>
        <p:nvPicPr>
          <p:cNvPr id="9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7" y="1825625"/>
            <a:ext cx="5577719" cy="4183289"/>
          </a:xfrm>
        </p:spPr>
      </p:pic>
    </p:spTree>
    <p:extLst>
      <p:ext uri="{BB962C8B-B14F-4D97-AF65-F5344CB8AC3E}">
        <p14:creationId xmlns:p14="http://schemas.microsoft.com/office/powerpoint/2010/main" val="1692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169</Words>
  <Application>Microsoft Office PowerPoint</Application>
  <PresentationFormat>ワイド画面</PresentationFormat>
  <Paragraphs>44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Office テーマ</vt:lpstr>
      <vt:lpstr> 駅ホームの段差・すき間の解消</vt:lpstr>
      <vt:lpstr>なぜ、段差・すき間の解消が必要か？</vt:lpstr>
      <vt:lpstr>大阪市営地下鉄の取り組み</vt:lpstr>
      <vt:lpstr>大阪市営地下鉄ホームドア設置駅 ⬇ すべての乗降口全が段差とすき間解消 ⬇ 車いすは単独乗降 可能！ </vt:lpstr>
      <vt:lpstr>段差20mm以下、隙間30mm以下</vt:lpstr>
      <vt:lpstr>PowerPoint プレゼンテーション</vt:lpstr>
      <vt:lpstr>PowerPoint プレゼンテーション</vt:lpstr>
      <vt:lpstr>台湾地下鉄（台北）は全線・全駅段差なし 車両は日本製！　日本でも出来るはず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</dc:creator>
  <cp:lastModifiedBy>佐藤聡</cp:lastModifiedBy>
  <cp:revision>41</cp:revision>
  <cp:lastPrinted>2017-11-20T22:24:32Z</cp:lastPrinted>
  <dcterms:created xsi:type="dcterms:W3CDTF">2016-12-01T10:29:56Z</dcterms:created>
  <dcterms:modified xsi:type="dcterms:W3CDTF">2017-12-05T05:42:06Z</dcterms:modified>
</cp:coreProperties>
</file>